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tif" ContentType="image/tif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6" r:id="rId2"/>
    <p:sldId id="258" r:id="rId3"/>
    <p:sldId id="257" r:id="rId4"/>
    <p:sldId id="260" r:id="rId5"/>
    <p:sldId id="305" r:id="rId6"/>
    <p:sldId id="262" r:id="rId7"/>
    <p:sldId id="259" r:id="rId8"/>
    <p:sldId id="302" r:id="rId9"/>
    <p:sldId id="263" r:id="rId10"/>
    <p:sldId id="307" r:id="rId11"/>
    <p:sldId id="264" r:id="rId12"/>
    <p:sldId id="265" r:id="rId13"/>
    <p:sldId id="268" r:id="rId14"/>
    <p:sldId id="303" r:id="rId15"/>
    <p:sldId id="308" r:id="rId16"/>
    <p:sldId id="304" r:id="rId17"/>
    <p:sldId id="281" r:id="rId18"/>
    <p:sldId id="280" r:id="rId19"/>
    <p:sldId id="282" r:id="rId20"/>
    <p:sldId id="283" r:id="rId21"/>
    <p:sldId id="320" r:id="rId22"/>
    <p:sldId id="276" r:id="rId23"/>
    <p:sldId id="278" r:id="rId24"/>
    <p:sldId id="324" r:id="rId25"/>
    <p:sldId id="267" r:id="rId26"/>
    <p:sldId id="272" r:id="rId27"/>
    <p:sldId id="284" r:id="rId28"/>
    <p:sldId id="296" r:id="rId29"/>
    <p:sldId id="273" r:id="rId30"/>
    <p:sldId id="295" r:id="rId31"/>
    <p:sldId id="321" r:id="rId32"/>
    <p:sldId id="298" r:id="rId33"/>
    <p:sldId id="311" r:id="rId34"/>
    <p:sldId id="312" r:id="rId35"/>
    <p:sldId id="313" r:id="rId36"/>
    <p:sldId id="315" r:id="rId37"/>
    <p:sldId id="323" r:id="rId38"/>
    <p:sldId id="269" r:id="rId39"/>
    <p:sldId id="270" r:id="rId40"/>
    <p:sldId id="309" r:id="rId41"/>
    <p:sldId id="271" r:id="rId42"/>
    <p:sldId id="318" r:id="rId43"/>
    <p:sldId id="319" r:id="rId44"/>
    <p:sldId id="301" r:id="rId45"/>
    <p:sldId id="286" r:id="rId46"/>
    <p:sldId id="322"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198" autoAdjust="0"/>
  </p:normalViewPr>
  <p:slideViewPr>
    <p:cSldViewPr snapToGrid="0" snapToObjects="1">
      <p:cViewPr varScale="1">
        <p:scale>
          <a:sx n="128" d="100"/>
          <a:sy n="128" d="100"/>
        </p:scale>
        <p:origin x="-68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evaholtgrewestukenbrock:Documents:Dell:Multiple_alignment:viewer_chromosomes_tables:Dxy_Pi:MgS1_slidingwindow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770416024653313"/>
          <c:y val="0.0360824742268041"/>
          <c:w val="0.878567899284796"/>
          <c:h val="0.837628865979381"/>
        </c:manualLayout>
      </c:layout>
      <c:lineChart>
        <c:grouping val="standard"/>
        <c:varyColors val="0"/>
        <c:ser>
          <c:idx val="0"/>
          <c:order val="0"/>
          <c:tx>
            <c:strRef>
              <c:f>'chr1'!$B$1</c:f>
              <c:strCache>
                <c:ptCount val="1"/>
                <c:pt idx="0">
                  <c:v>Mgvalue</c:v>
                </c:pt>
              </c:strCache>
            </c:strRef>
          </c:tx>
          <c:spPr>
            <a:ln w="25400">
              <a:solidFill>
                <a:srgbClr val="666699"/>
              </a:solidFill>
              <a:prstDash val="solid"/>
            </a:ln>
          </c:spPr>
          <c:marker>
            <c:symbol val="none"/>
          </c:marker>
          <c:cat>
            <c:numRef>
              <c:f>'chr1'!$A$2:$A$241</c:f>
              <c:numCache>
                <c:formatCode>General</c:formatCode>
                <c:ptCount val="240"/>
                <c:pt idx="0">
                  <c:v>0.0</c:v>
                </c:pt>
                <c:pt idx="1">
                  <c:v>25000.0</c:v>
                </c:pt>
                <c:pt idx="2">
                  <c:v>50000.0</c:v>
                </c:pt>
                <c:pt idx="3">
                  <c:v>100000.0</c:v>
                </c:pt>
                <c:pt idx="4">
                  <c:v>125000.0</c:v>
                </c:pt>
                <c:pt idx="5">
                  <c:v>150000.0</c:v>
                </c:pt>
                <c:pt idx="6">
                  <c:v>175000.0</c:v>
                </c:pt>
                <c:pt idx="7">
                  <c:v>200000.0</c:v>
                </c:pt>
                <c:pt idx="8">
                  <c:v>225000.0</c:v>
                </c:pt>
                <c:pt idx="9">
                  <c:v>250000.0</c:v>
                </c:pt>
                <c:pt idx="10">
                  <c:v>275000.0</c:v>
                </c:pt>
                <c:pt idx="11">
                  <c:v>300000.0</c:v>
                </c:pt>
                <c:pt idx="12">
                  <c:v>325000.0</c:v>
                </c:pt>
                <c:pt idx="13">
                  <c:v>350000.0</c:v>
                </c:pt>
                <c:pt idx="14">
                  <c:v>375000.0</c:v>
                </c:pt>
                <c:pt idx="15">
                  <c:v>400000.0</c:v>
                </c:pt>
                <c:pt idx="16">
                  <c:v>425000.0</c:v>
                </c:pt>
                <c:pt idx="17">
                  <c:v>450000.0</c:v>
                </c:pt>
                <c:pt idx="18">
                  <c:v>475000.0</c:v>
                </c:pt>
                <c:pt idx="19">
                  <c:v>500000.0</c:v>
                </c:pt>
                <c:pt idx="20">
                  <c:v>525000.0</c:v>
                </c:pt>
                <c:pt idx="21">
                  <c:v>550000.0</c:v>
                </c:pt>
                <c:pt idx="22">
                  <c:v>575000.0</c:v>
                </c:pt>
                <c:pt idx="23">
                  <c:v>600000.0</c:v>
                </c:pt>
                <c:pt idx="24">
                  <c:v>625000.0</c:v>
                </c:pt>
                <c:pt idx="25">
                  <c:v>650000.0</c:v>
                </c:pt>
                <c:pt idx="26">
                  <c:v>675000.0</c:v>
                </c:pt>
                <c:pt idx="27">
                  <c:v>700000.0</c:v>
                </c:pt>
                <c:pt idx="28">
                  <c:v>725000.0</c:v>
                </c:pt>
                <c:pt idx="29">
                  <c:v>750000.0</c:v>
                </c:pt>
                <c:pt idx="30">
                  <c:v>775000.0</c:v>
                </c:pt>
                <c:pt idx="31">
                  <c:v>800000.0</c:v>
                </c:pt>
                <c:pt idx="32">
                  <c:v>825000.0</c:v>
                </c:pt>
                <c:pt idx="33">
                  <c:v>850000.0</c:v>
                </c:pt>
                <c:pt idx="34">
                  <c:v>875000.0</c:v>
                </c:pt>
                <c:pt idx="35">
                  <c:v>900000.0</c:v>
                </c:pt>
                <c:pt idx="36">
                  <c:v>925000.0</c:v>
                </c:pt>
                <c:pt idx="37">
                  <c:v>950000.0</c:v>
                </c:pt>
                <c:pt idx="38">
                  <c:v>975000.0</c:v>
                </c:pt>
                <c:pt idx="39">
                  <c:v>1.0E6</c:v>
                </c:pt>
                <c:pt idx="40">
                  <c:v>1.025E6</c:v>
                </c:pt>
                <c:pt idx="41">
                  <c:v>1.05E6</c:v>
                </c:pt>
                <c:pt idx="42">
                  <c:v>1.075E6</c:v>
                </c:pt>
                <c:pt idx="43">
                  <c:v>1.1E6</c:v>
                </c:pt>
                <c:pt idx="44">
                  <c:v>1.125E6</c:v>
                </c:pt>
                <c:pt idx="45">
                  <c:v>1.15E6</c:v>
                </c:pt>
                <c:pt idx="46">
                  <c:v>1.175E6</c:v>
                </c:pt>
                <c:pt idx="47">
                  <c:v>1.2E6</c:v>
                </c:pt>
                <c:pt idx="48">
                  <c:v>1.225E6</c:v>
                </c:pt>
                <c:pt idx="49">
                  <c:v>1.25E6</c:v>
                </c:pt>
                <c:pt idx="50">
                  <c:v>1.275E6</c:v>
                </c:pt>
                <c:pt idx="51">
                  <c:v>1.3E6</c:v>
                </c:pt>
                <c:pt idx="52">
                  <c:v>1.325E6</c:v>
                </c:pt>
                <c:pt idx="53">
                  <c:v>1.35E6</c:v>
                </c:pt>
                <c:pt idx="54">
                  <c:v>1.375E6</c:v>
                </c:pt>
                <c:pt idx="55">
                  <c:v>1.4E6</c:v>
                </c:pt>
                <c:pt idx="56">
                  <c:v>1.425E6</c:v>
                </c:pt>
                <c:pt idx="57">
                  <c:v>1.45E6</c:v>
                </c:pt>
                <c:pt idx="58">
                  <c:v>1.475E6</c:v>
                </c:pt>
                <c:pt idx="59">
                  <c:v>1.5E6</c:v>
                </c:pt>
                <c:pt idx="60">
                  <c:v>1.525E6</c:v>
                </c:pt>
                <c:pt idx="61">
                  <c:v>1.55E6</c:v>
                </c:pt>
                <c:pt idx="62">
                  <c:v>1.575E6</c:v>
                </c:pt>
                <c:pt idx="63">
                  <c:v>1.6E6</c:v>
                </c:pt>
                <c:pt idx="64">
                  <c:v>1.625E6</c:v>
                </c:pt>
                <c:pt idx="65">
                  <c:v>1.65E6</c:v>
                </c:pt>
                <c:pt idx="66">
                  <c:v>1.675E6</c:v>
                </c:pt>
                <c:pt idx="67">
                  <c:v>1.7E6</c:v>
                </c:pt>
                <c:pt idx="68">
                  <c:v>1.725E6</c:v>
                </c:pt>
                <c:pt idx="69">
                  <c:v>1.75E6</c:v>
                </c:pt>
                <c:pt idx="70">
                  <c:v>1.775E6</c:v>
                </c:pt>
                <c:pt idx="71">
                  <c:v>1.8E6</c:v>
                </c:pt>
                <c:pt idx="72">
                  <c:v>1.825E6</c:v>
                </c:pt>
                <c:pt idx="73">
                  <c:v>1.85E6</c:v>
                </c:pt>
                <c:pt idx="74">
                  <c:v>1.875E6</c:v>
                </c:pt>
                <c:pt idx="75">
                  <c:v>1.9E6</c:v>
                </c:pt>
                <c:pt idx="76">
                  <c:v>1.925E6</c:v>
                </c:pt>
                <c:pt idx="77">
                  <c:v>1.95E6</c:v>
                </c:pt>
                <c:pt idx="78">
                  <c:v>1.975E6</c:v>
                </c:pt>
                <c:pt idx="79">
                  <c:v>2.0E6</c:v>
                </c:pt>
                <c:pt idx="80">
                  <c:v>2.025E6</c:v>
                </c:pt>
                <c:pt idx="81">
                  <c:v>2.05E6</c:v>
                </c:pt>
                <c:pt idx="82">
                  <c:v>2.075E6</c:v>
                </c:pt>
                <c:pt idx="83">
                  <c:v>2.1E6</c:v>
                </c:pt>
                <c:pt idx="84">
                  <c:v>2.125E6</c:v>
                </c:pt>
                <c:pt idx="85">
                  <c:v>2.15E6</c:v>
                </c:pt>
                <c:pt idx="86">
                  <c:v>2.175E6</c:v>
                </c:pt>
                <c:pt idx="87">
                  <c:v>2.2E6</c:v>
                </c:pt>
                <c:pt idx="88">
                  <c:v>2.225E6</c:v>
                </c:pt>
                <c:pt idx="89">
                  <c:v>2.25E6</c:v>
                </c:pt>
                <c:pt idx="90">
                  <c:v>2.275E6</c:v>
                </c:pt>
                <c:pt idx="91">
                  <c:v>2.3E6</c:v>
                </c:pt>
                <c:pt idx="92">
                  <c:v>2.325E6</c:v>
                </c:pt>
                <c:pt idx="93">
                  <c:v>2.35E6</c:v>
                </c:pt>
                <c:pt idx="94">
                  <c:v>2.375E6</c:v>
                </c:pt>
                <c:pt idx="95">
                  <c:v>2.4E6</c:v>
                </c:pt>
                <c:pt idx="96">
                  <c:v>2.425E6</c:v>
                </c:pt>
                <c:pt idx="97">
                  <c:v>2.45E6</c:v>
                </c:pt>
                <c:pt idx="98">
                  <c:v>2.475E6</c:v>
                </c:pt>
                <c:pt idx="99">
                  <c:v>2.5E6</c:v>
                </c:pt>
                <c:pt idx="100">
                  <c:v>2.525E6</c:v>
                </c:pt>
                <c:pt idx="101">
                  <c:v>2.55E6</c:v>
                </c:pt>
                <c:pt idx="102">
                  <c:v>2.575E6</c:v>
                </c:pt>
                <c:pt idx="103">
                  <c:v>2.6E6</c:v>
                </c:pt>
                <c:pt idx="104">
                  <c:v>2.625E6</c:v>
                </c:pt>
                <c:pt idx="105">
                  <c:v>2.65E6</c:v>
                </c:pt>
                <c:pt idx="106">
                  <c:v>2.675E6</c:v>
                </c:pt>
                <c:pt idx="107">
                  <c:v>2.7E6</c:v>
                </c:pt>
                <c:pt idx="108">
                  <c:v>2.725E6</c:v>
                </c:pt>
                <c:pt idx="109">
                  <c:v>2.75E6</c:v>
                </c:pt>
                <c:pt idx="110">
                  <c:v>2.775E6</c:v>
                </c:pt>
                <c:pt idx="111">
                  <c:v>2.8E6</c:v>
                </c:pt>
                <c:pt idx="112">
                  <c:v>2.825E6</c:v>
                </c:pt>
                <c:pt idx="113">
                  <c:v>2.85E6</c:v>
                </c:pt>
                <c:pt idx="114">
                  <c:v>2.875E6</c:v>
                </c:pt>
                <c:pt idx="115">
                  <c:v>2.9E6</c:v>
                </c:pt>
                <c:pt idx="116">
                  <c:v>2.925E6</c:v>
                </c:pt>
                <c:pt idx="117">
                  <c:v>2.95E6</c:v>
                </c:pt>
                <c:pt idx="118">
                  <c:v>2.975E6</c:v>
                </c:pt>
                <c:pt idx="119">
                  <c:v>3.0E6</c:v>
                </c:pt>
                <c:pt idx="120">
                  <c:v>3.025E6</c:v>
                </c:pt>
                <c:pt idx="121">
                  <c:v>3.05E6</c:v>
                </c:pt>
                <c:pt idx="122">
                  <c:v>3.075E6</c:v>
                </c:pt>
                <c:pt idx="123">
                  <c:v>3.1E6</c:v>
                </c:pt>
                <c:pt idx="124">
                  <c:v>3.125E6</c:v>
                </c:pt>
                <c:pt idx="125">
                  <c:v>3.15E6</c:v>
                </c:pt>
                <c:pt idx="126">
                  <c:v>3.175E6</c:v>
                </c:pt>
                <c:pt idx="127">
                  <c:v>3.2E6</c:v>
                </c:pt>
                <c:pt idx="128">
                  <c:v>3.225E6</c:v>
                </c:pt>
                <c:pt idx="129">
                  <c:v>3.25E6</c:v>
                </c:pt>
                <c:pt idx="130">
                  <c:v>3.275E6</c:v>
                </c:pt>
                <c:pt idx="131">
                  <c:v>3.3E6</c:v>
                </c:pt>
                <c:pt idx="132">
                  <c:v>3.325E6</c:v>
                </c:pt>
                <c:pt idx="133">
                  <c:v>3.35E6</c:v>
                </c:pt>
                <c:pt idx="134">
                  <c:v>3.375E6</c:v>
                </c:pt>
                <c:pt idx="135">
                  <c:v>3.4E6</c:v>
                </c:pt>
                <c:pt idx="136">
                  <c:v>3.425E6</c:v>
                </c:pt>
                <c:pt idx="137">
                  <c:v>3.45E6</c:v>
                </c:pt>
                <c:pt idx="138">
                  <c:v>3.475E6</c:v>
                </c:pt>
                <c:pt idx="139">
                  <c:v>3.5E6</c:v>
                </c:pt>
                <c:pt idx="140">
                  <c:v>3.525E6</c:v>
                </c:pt>
                <c:pt idx="141">
                  <c:v>3.55E6</c:v>
                </c:pt>
                <c:pt idx="142">
                  <c:v>3.575E6</c:v>
                </c:pt>
                <c:pt idx="143">
                  <c:v>3.6E6</c:v>
                </c:pt>
                <c:pt idx="144">
                  <c:v>3.625E6</c:v>
                </c:pt>
                <c:pt idx="145">
                  <c:v>3.65E6</c:v>
                </c:pt>
                <c:pt idx="146">
                  <c:v>3.675E6</c:v>
                </c:pt>
                <c:pt idx="147">
                  <c:v>3.7E6</c:v>
                </c:pt>
                <c:pt idx="148">
                  <c:v>3.725E6</c:v>
                </c:pt>
                <c:pt idx="149">
                  <c:v>3.75E6</c:v>
                </c:pt>
                <c:pt idx="150">
                  <c:v>3.775E6</c:v>
                </c:pt>
                <c:pt idx="151">
                  <c:v>3.8E6</c:v>
                </c:pt>
                <c:pt idx="152">
                  <c:v>3.825E6</c:v>
                </c:pt>
                <c:pt idx="153">
                  <c:v>3.85E6</c:v>
                </c:pt>
                <c:pt idx="154">
                  <c:v>3.875E6</c:v>
                </c:pt>
                <c:pt idx="155">
                  <c:v>3.9E6</c:v>
                </c:pt>
                <c:pt idx="156">
                  <c:v>3.925E6</c:v>
                </c:pt>
                <c:pt idx="157">
                  <c:v>3.95E6</c:v>
                </c:pt>
                <c:pt idx="158">
                  <c:v>3.975E6</c:v>
                </c:pt>
                <c:pt idx="159">
                  <c:v>4.0E6</c:v>
                </c:pt>
                <c:pt idx="160">
                  <c:v>4.025E6</c:v>
                </c:pt>
                <c:pt idx="161">
                  <c:v>4.05E6</c:v>
                </c:pt>
                <c:pt idx="162">
                  <c:v>4.075E6</c:v>
                </c:pt>
                <c:pt idx="163">
                  <c:v>4.1E6</c:v>
                </c:pt>
                <c:pt idx="164">
                  <c:v>4.125E6</c:v>
                </c:pt>
                <c:pt idx="165">
                  <c:v>4.15E6</c:v>
                </c:pt>
                <c:pt idx="166">
                  <c:v>4.175E6</c:v>
                </c:pt>
                <c:pt idx="167">
                  <c:v>4.2E6</c:v>
                </c:pt>
                <c:pt idx="168">
                  <c:v>4.225E6</c:v>
                </c:pt>
                <c:pt idx="169">
                  <c:v>4.25E6</c:v>
                </c:pt>
                <c:pt idx="170">
                  <c:v>4.275E6</c:v>
                </c:pt>
                <c:pt idx="171">
                  <c:v>4.3E6</c:v>
                </c:pt>
                <c:pt idx="172">
                  <c:v>4.325E6</c:v>
                </c:pt>
                <c:pt idx="173">
                  <c:v>4.35E6</c:v>
                </c:pt>
                <c:pt idx="174">
                  <c:v>4.375E6</c:v>
                </c:pt>
                <c:pt idx="175">
                  <c:v>4.4E6</c:v>
                </c:pt>
                <c:pt idx="176">
                  <c:v>4.425E6</c:v>
                </c:pt>
                <c:pt idx="177">
                  <c:v>4.45E6</c:v>
                </c:pt>
                <c:pt idx="178">
                  <c:v>4.475E6</c:v>
                </c:pt>
                <c:pt idx="179">
                  <c:v>4.5E6</c:v>
                </c:pt>
                <c:pt idx="180">
                  <c:v>4.525E6</c:v>
                </c:pt>
                <c:pt idx="181">
                  <c:v>4.55E6</c:v>
                </c:pt>
                <c:pt idx="182">
                  <c:v>4.575E6</c:v>
                </c:pt>
                <c:pt idx="183">
                  <c:v>4.6E6</c:v>
                </c:pt>
                <c:pt idx="184">
                  <c:v>4.625E6</c:v>
                </c:pt>
                <c:pt idx="185">
                  <c:v>4.65E6</c:v>
                </c:pt>
                <c:pt idx="186">
                  <c:v>4.675E6</c:v>
                </c:pt>
                <c:pt idx="187">
                  <c:v>4.7E6</c:v>
                </c:pt>
                <c:pt idx="188">
                  <c:v>4.725E6</c:v>
                </c:pt>
                <c:pt idx="189">
                  <c:v>4.75E6</c:v>
                </c:pt>
                <c:pt idx="190">
                  <c:v>4.775E6</c:v>
                </c:pt>
                <c:pt idx="191">
                  <c:v>4.8E6</c:v>
                </c:pt>
                <c:pt idx="192">
                  <c:v>4.825E6</c:v>
                </c:pt>
                <c:pt idx="193">
                  <c:v>4.85E6</c:v>
                </c:pt>
                <c:pt idx="194">
                  <c:v>4.875E6</c:v>
                </c:pt>
                <c:pt idx="195">
                  <c:v>4.9E6</c:v>
                </c:pt>
                <c:pt idx="196">
                  <c:v>4.925E6</c:v>
                </c:pt>
                <c:pt idx="197">
                  <c:v>4.95E6</c:v>
                </c:pt>
                <c:pt idx="198">
                  <c:v>4.975E6</c:v>
                </c:pt>
                <c:pt idx="199">
                  <c:v>5.0E6</c:v>
                </c:pt>
                <c:pt idx="200">
                  <c:v>5.025E6</c:v>
                </c:pt>
                <c:pt idx="201">
                  <c:v>5.05E6</c:v>
                </c:pt>
                <c:pt idx="202">
                  <c:v>5.075E6</c:v>
                </c:pt>
                <c:pt idx="203">
                  <c:v>5.1E6</c:v>
                </c:pt>
                <c:pt idx="204">
                  <c:v>5.125E6</c:v>
                </c:pt>
                <c:pt idx="205">
                  <c:v>5.15E6</c:v>
                </c:pt>
                <c:pt idx="206">
                  <c:v>5.175E6</c:v>
                </c:pt>
                <c:pt idx="207">
                  <c:v>5.2E6</c:v>
                </c:pt>
                <c:pt idx="208">
                  <c:v>5.225E6</c:v>
                </c:pt>
                <c:pt idx="209">
                  <c:v>5.25E6</c:v>
                </c:pt>
                <c:pt idx="210">
                  <c:v>5.275E6</c:v>
                </c:pt>
                <c:pt idx="211">
                  <c:v>5.3E6</c:v>
                </c:pt>
                <c:pt idx="212">
                  <c:v>5.325E6</c:v>
                </c:pt>
                <c:pt idx="213">
                  <c:v>5.35E6</c:v>
                </c:pt>
                <c:pt idx="214">
                  <c:v>5.375E6</c:v>
                </c:pt>
                <c:pt idx="215">
                  <c:v>5.4E6</c:v>
                </c:pt>
                <c:pt idx="216">
                  <c:v>5.425E6</c:v>
                </c:pt>
                <c:pt idx="217">
                  <c:v>5.45E6</c:v>
                </c:pt>
                <c:pt idx="218">
                  <c:v>5.475E6</c:v>
                </c:pt>
                <c:pt idx="219">
                  <c:v>5.5E6</c:v>
                </c:pt>
                <c:pt idx="220">
                  <c:v>5.525E6</c:v>
                </c:pt>
                <c:pt idx="221">
                  <c:v>5.55E6</c:v>
                </c:pt>
                <c:pt idx="222">
                  <c:v>5.575E6</c:v>
                </c:pt>
                <c:pt idx="223">
                  <c:v>5.6E6</c:v>
                </c:pt>
                <c:pt idx="224">
                  <c:v>5.625E6</c:v>
                </c:pt>
                <c:pt idx="225">
                  <c:v>5.65E6</c:v>
                </c:pt>
                <c:pt idx="226">
                  <c:v>5.675E6</c:v>
                </c:pt>
                <c:pt idx="227">
                  <c:v>5.7E6</c:v>
                </c:pt>
                <c:pt idx="228">
                  <c:v>5.725E6</c:v>
                </c:pt>
                <c:pt idx="229">
                  <c:v>5.75E6</c:v>
                </c:pt>
                <c:pt idx="230">
                  <c:v>5.775E6</c:v>
                </c:pt>
                <c:pt idx="231">
                  <c:v>5.8E6</c:v>
                </c:pt>
                <c:pt idx="232">
                  <c:v>5.825E6</c:v>
                </c:pt>
                <c:pt idx="233">
                  <c:v>5.85E6</c:v>
                </c:pt>
                <c:pt idx="234">
                  <c:v>5.875E6</c:v>
                </c:pt>
                <c:pt idx="235">
                  <c:v>5.9E6</c:v>
                </c:pt>
                <c:pt idx="236">
                  <c:v>5.925E6</c:v>
                </c:pt>
                <c:pt idx="237">
                  <c:v>5.95E6</c:v>
                </c:pt>
                <c:pt idx="238">
                  <c:v>5.975E6</c:v>
                </c:pt>
                <c:pt idx="239">
                  <c:v>6.0E6</c:v>
                </c:pt>
              </c:numCache>
            </c:numRef>
          </c:cat>
          <c:val>
            <c:numRef>
              <c:f>'chr1'!$B$2:$B$241</c:f>
              <c:numCache>
                <c:formatCode>General</c:formatCode>
                <c:ptCount val="240"/>
                <c:pt idx="0">
                  <c:v>0.02333465</c:v>
                </c:pt>
                <c:pt idx="1">
                  <c:v>0.012820513</c:v>
                </c:pt>
                <c:pt idx="2">
                  <c:v>0.022757698</c:v>
                </c:pt>
                <c:pt idx="3">
                  <c:v>0.010742675</c:v>
                </c:pt>
                <c:pt idx="4">
                  <c:v>0.0075548436</c:v>
                </c:pt>
                <c:pt idx="5">
                  <c:v>0.014728374</c:v>
                </c:pt>
                <c:pt idx="6">
                  <c:v>0.0087477</c:v>
                </c:pt>
                <c:pt idx="7">
                  <c:v>0.005952915</c:v>
                </c:pt>
                <c:pt idx="8">
                  <c:v>0.010014685</c:v>
                </c:pt>
                <c:pt idx="9">
                  <c:v>0.012750718</c:v>
                </c:pt>
                <c:pt idx="10">
                  <c:v>0.025482794</c:v>
                </c:pt>
                <c:pt idx="11">
                  <c:v>0.017738344</c:v>
                </c:pt>
                <c:pt idx="12">
                  <c:v>0.01813893</c:v>
                </c:pt>
                <c:pt idx="13">
                  <c:v>0.009831816</c:v>
                </c:pt>
                <c:pt idx="14">
                  <c:v>0.027072446</c:v>
                </c:pt>
                <c:pt idx="15">
                  <c:v>0.017191593</c:v>
                </c:pt>
                <c:pt idx="16">
                  <c:v>0.009774226</c:v>
                </c:pt>
                <c:pt idx="17">
                  <c:v>0.013686328</c:v>
                </c:pt>
                <c:pt idx="18">
                  <c:v>0.016947094</c:v>
                </c:pt>
                <c:pt idx="19">
                  <c:v>0.01267113</c:v>
                </c:pt>
                <c:pt idx="20">
                  <c:v>0.0133949295</c:v>
                </c:pt>
                <c:pt idx="21">
                  <c:v>0.012795654</c:v>
                </c:pt>
                <c:pt idx="22">
                  <c:v>0.009566951</c:v>
                </c:pt>
                <c:pt idx="23">
                  <c:v>0.011172337</c:v>
                </c:pt>
                <c:pt idx="24">
                  <c:v>0.011185238</c:v>
                </c:pt>
                <c:pt idx="25">
                  <c:v>0.018008031</c:v>
                </c:pt>
                <c:pt idx="26">
                  <c:v>0.011479364</c:v>
                </c:pt>
                <c:pt idx="27">
                  <c:v>0.010241986</c:v>
                </c:pt>
                <c:pt idx="28">
                  <c:v>0.008687675</c:v>
                </c:pt>
                <c:pt idx="29">
                  <c:v>0.016923431</c:v>
                </c:pt>
                <c:pt idx="30">
                  <c:v>0.0045037703</c:v>
                </c:pt>
                <c:pt idx="31">
                  <c:v>0.0057914117</c:v>
                </c:pt>
                <c:pt idx="32">
                  <c:v>0.0042618527</c:v>
                </c:pt>
                <c:pt idx="33">
                  <c:v>0.007477827</c:v>
                </c:pt>
                <c:pt idx="34">
                  <c:v>0.009725013</c:v>
                </c:pt>
                <c:pt idx="35">
                  <c:v>0.008955998</c:v>
                </c:pt>
                <c:pt idx="36">
                  <c:v>0.010786889</c:v>
                </c:pt>
                <c:pt idx="37">
                  <c:v>0.0064138556</c:v>
                </c:pt>
                <c:pt idx="38">
                  <c:v>0.005640899</c:v>
                </c:pt>
                <c:pt idx="39">
                  <c:v>0.021519005</c:v>
                </c:pt>
                <c:pt idx="40">
                  <c:v>0.009280624</c:v>
                </c:pt>
                <c:pt idx="41">
                  <c:v>0.01138016</c:v>
                </c:pt>
                <c:pt idx="42">
                  <c:v>0.015006579</c:v>
                </c:pt>
                <c:pt idx="43">
                  <c:v>0.019850032</c:v>
                </c:pt>
                <c:pt idx="44">
                  <c:v>0.014283004</c:v>
                </c:pt>
                <c:pt idx="45">
                  <c:v>0.011040458</c:v>
                </c:pt>
                <c:pt idx="46">
                  <c:v>0.0038146514</c:v>
                </c:pt>
                <c:pt idx="47">
                  <c:v>0.010483931</c:v>
                </c:pt>
                <c:pt idx="48">
                  <c:v>0.012478634</c:v>
                </c:pt>
                <c:pt idx="49">
                  <c:v>0.015837377</c:v>
                </c:pt>
                <c:pt idx="50">
                  <c:v>0.012404966</c:v>
                </c:pt>
                <c:pt idx="51">
                  <c:v>0.012140398</c:v>
                </c:pt>
                <c:pt idx="52">
                  <c:v>0.011031529</c:v>
                </c:pt>
                <c:pt idx="53">
                  <c:v>0.013309658</c:v>
                </c:pt>
                <c:pt idx="54">
                  <c:v>0.011755211</c:v>
                </c:pt>
                <c:pt idx="55">
                  <c:v>0.009051006</c:v>
                </c:pt>
                <c:pt idx="56">
                  <c:v>0.01485649</c:v>
                </c:pt>
                <c:pt idx="57">
                  <c:v>0.012845124</c:v>
                </c:pt>
                <c:pt idx="58">
                  <c:v>0.014543257</c:v>
                </c:pt>
                <c:pt idx="59">
                  <c:v>0.013194434</c:v>
                </c:pt>
                <c:pt idx="60">
                  <c:v>0.016559701</c:v>
                </c:pt>
                <c:pt idx="61">
                  <c:v>0.0097930925</c:v>
                </c:pt>
                <c:pt idx="62">
                  <c:v>0.018529715</c:v>
                </c:pt>
                <c:pt idx="63">
                  <c:v>0.009450127</c:v>
                </c:pt>
                <c:pt idx="64">
                  <c:v>0.010638182</c:v>
                </c:pt>
                <c:pt idx="65">
                  <c:v>0.009486554</c:v>
                </c:pt>
                <c:pt idx="66">
                  <c:v>0.010459605</c:v>
                </c:pt>
                <c:pt idx="67">
                  <c:v>0.013691338</c:v>
                </c:pt>
                <c:pt idx="68">
                  <c:v>0.012327794</c:v>
                </c:pt>
                <c:pt idx="69">
                  <c:v>0.0059337644</c:v>
                </c:pt>
                <c:pt idx="70">
                  <c:v>0.0044576074</c:v>
                </c:pt>
                <c:pt idx="71">
                  <c:v>0.012070618</c:v>
                </c:pt>
                <c:pt idx="72">
                  <c:v>0.008621133</c:v>
                </c:pt>
                <c:pt idx="73">
                  <c:v>0.012964305</c:v>
                </c:pt>
                <c:pt idx="74">
                  <c:v>0.010216359</c:v>
                </c:pt>
                <c:pt idx="75">
                  <c:v>0.0050833323</c:v>
                </c:pt>
                <c:pt idx="76">
                  <c:v>0.0148586</c:v>
                </c:pt>
                <c:pt idx="77">
                  <c:v>0.006922844</c:v>
                </c:pt>
                <c:pt idx="78">
                  <c:v>0.008942525</c:v>
                </c:pt>
                <c:pt idx="79">
                  <c:v>0.0039242534</c:v>
                </c:pt>
                <c:pt idx="80">
                  <c:v>0.013856875</c:v>
                </c:pt>
                <c:pt idx="81">
                  <c:v>0.012462812</c:v>
                </c:pt>
                <c:pt idx="82">
                  <c:v>0.016291818</c:v>
                </c:pt>
                <c:pt idx="83">
                  <c:v>0.014198598</c:v>
                </c:pt>
                <c:pt idx="84">
                  <c:v>0.0033751063</c:v>
                </c:pt>
                <c:pt idx="85">
                  <c:v>0.007044005</c:v>
                </c:pt>
                <c:pt idx="86">
                  <c:v>0.009479402</c:v>
                </c:pt>
                <c:pt idx="87">
                  <c:v>0.008644569</c:v>
                </c:pt>
                <c:pt idx="88">
                  <c:v>0.0050642644</c:v>
                </c:pt>
                <c:pt idx="89">
                  <c:v>0.0050257896</c:v>
                </c:pt>
                <c:pt idx="90">
                  <c:v>0.007020734</c:v>
                </c:pt>
                <c:pt idx="91">
                  <c:v>0.0051995004</c:v>
                </c:pt>
                <c:pt idx="92">
                  <c:v>0.001427436</c:v>
                </c:pt>
                <c:pt idx="93">
                  <c:v>0.0018478747</c:v>
                </c:pt>
                <c:pt idx="94">
                  <c:v>0.0032496562</c:v>
                </c:pt>
                <c:pt idx="95">
                  <c:v>0.00407714</c:v>
                </c:pt>
                <c:pt idx="96">
                  <c:v>0.0015064264</c:v>
                </c:pt>
                <c:pt idx="97">
                  <c:v>0.0054759574</c:v>
                </c:pt>
                <c:pt idx="98">
                  <c:v>0.008059514</c:v>
                </c:pt>
                <c:pt idx="99">
                  <c:v>0.005150255</c:v>
                </c:pt>
                <c:pt idx="100">
                  <c:v>0.002454937</c:v>
                </c:pt>
                <c:pt idx="101">
                  <c:v>0.009569273</c:v>
                </c:pt>
                <c:pt idx="102">
                  <c:v>0.011649554</c:v>
                </c:pt>
                <c:pt idx="103">
                  <c:v>0.012220703</c:v>
                </c:pt>
                <c:pt idx="104">
                  <c:v>0.009334221</c:v>
                </c:pt>
                <c:pt idx="105">
                  <c:v>0.00816634</c:v>
                </c:pt>
                <c:pt idx="106">
                  <c:v>0.0076787923</c:v>
                </c:pt>
                <c:pt idx="107">
                  <c:v>0.004145933</c:v>
                </c:pt>
                <c:pt idx="108">
                  <c:v>0.00994645</c:v>
                </c:pt>
                <c:pt idx="109">
                  <c:v>0.0104758255</c:v>
                </c:pt>
                <c:pt idx="110">
                  <c:v>0.0096047865</c:v>
                </c:pt>
                <c:pt idx="111">
                  <c:v>0.012920785</c:v>
                </c:pt>
                <c:pt idx="112">
                  <c:v>0.00832127</c:v>
                </c:pt>
                <c:pt idx="113">
                  <c:v>0.012350263</c:v>
                </c:pt>
                <c:pt idx="114">
                  <c:v>0.0070058014</c:v>
                </c:pt>
                <c:pt idx="115">
                  <c:v>0.011509136</c:v>
                </c:pt>
                <c:pt idx="116">
                  <c:v>0.007892736</c:v>
                </c:pt>
                <c:pt idx="117">
                  <c:v>0.010203107</c:v>
                </c:pt>
                <c:pt idx="118">
                  <c:v>0.010268592</c:v>
                </c:pt>
                <c:pt idx="119">
                  <c:v>0.013190015</c:v>
                </c:pt>
                <c:pt idx="120">
                  <c:v>0.0137262065</c:v>
                </c:pt>
                <c:pt idx="121">
                  <c:v>0.016435651</c:v>
                </c:pt>
                <c:pt idx="122">
                  <c:v>0.01352476</c:v>
                </c:pt>
                <c:pt idx="123">
                  <c:v>0.015612363</c:v>
                </c:pt>
                <c:pt idx="124">
                  <c:v>0.003718168</c:v>
                </c:pt>
                <c:pt idx="125">
                  <c:v>0.021512274</c:v>
                </c:pt>
                <c:pt idx="126">
                  <c:v>0.0074605923</c:v>
                </c:pt>
                <c:pt idx="127">
                  <c:v>0.005327849</c:v>
                </c:pt>
                <c:pt idx="128">
                  <c:v>0.00449963</c:v>
                </c:pt>
                <c:pt idx="129">
                  <c:v>0.011866069</c:v>
                </c:pt>
                <c:pt idx="130">
                  <c:v>0.004769597</c:v>
                </c:pt>
                <c:pt idx="131">
                  <c:v>0.007450314</c:v>
                </c:pt>
                <c:pt idx="132">
                  <c:v>0.007947033</c:v>
                </c:pt>
                <c:pt idx="133">
                  <c:v>0.011329939</c:v>
                </c:pt>
                <c:pt idx="134">
                  <c:v>0.007803399</c:v>
                </c:pt>
                <c:pt idx="135">
                  <c:v>0.0067208153</c:v>
                </c:pt>
                <c:pt idx="136">
                  <c:v>0.009903448</c:v>
                </c:pt>
                <c:pt idx="137">
                  <c:v>0.013420823</c:v>
                </c:pt>
                <c:pt idx="138">
                  <c:v>0.0088431155</c:v>
                </c:pt>
                <c:pt idx="139">
                  <c:v>0.01059941</c:v>
                </c:pt>
                <c:pt idx="140">
                  <c:v>0.0073888963</c:v>
                </c:pt>
                <c:pt idx="141">
                  <c:v>0.00765011</c:v>
                </c:pt>
                <c:pt idx="142">
                  <c:v>0.0059976093</c:v>
                </c:pt>
                <c:pt idx="143">
                  <c:v>0.008723297</c:v>
                </c:pt>
                <c:pt idx="144">
                  <c:v>0.006102582</c:v>
                </c:pt>
                <c:pt idx="145">
                  <c:v>0.0050849435</c:v>
                </c:pt>
                <c:pt idx="146">
                  <c:v>0.0025890502</c:v>
                </c:pt>
                <c:pt idx="147">
                  <c:v>0.006473332</c:v>
                </c:pt>
                <c:pt idx="148">
                  <c:v>0.0028973848</c:v>
                </c:pt>
                <c:pt idx="149">
                  <c:v>0.007611305</c:v>
                </c:pt>
                <c:pt idx="150">
                  <c:v>0.010667861</c:v>
                </c:pt>
                <c:pt idx="151">
                  <c:v>0.0035503283</c:v>
                </c:pt>
                <c:pt idx="152">
                  <c:v>0.0057835625</c:v>
                </c:pt>
                <c:pt idx="153">
                  <c:v>0.0030119126</c:v>
                </c:pt>
                <c:pt idx="154">
                  <c:v>0.0042644767</c:v>
                </c:pt>
                <c:pt idx="155">
                  <c:v>0.004525385</c:v>
                </c:pt>
                <c:pt idx="156">
                  <c:v>0.008566036</c:v>
                </c:pt>
                <c:pt idx="157">
                  <c:v>0.009148537</c:v>
                </c:pt>
                <c:pt idx="158">
                  <c:v>0.009323093</c:v>
                </c:pt>
                <c:pt idx="159">
                  <c:v>0.005770668</c:v>
                </c:pt>
                <c:pt idx="160">
                  <c:v>0.0044645253</c:v>
                </c:pt>
                <c:pt idx="161">
                  <c:v>0.00481005</c:v>
                </c:pt>
                <c:pt idx="162">
                  <c:v>0.0048463</c:v>
                </c:pt>
                <c:pt idx="163">
                  <c:v>0.01109862</c:v>
                </c:pt>
                <c:pt idx="164">
                  <c:v>0.016152363</c:v>
                </c:pt>
                <c:pt idx="165">
                  <c:v>0.0065446086</c:v>
                </c:pt>
                <c:pt idx="166">
                  <c:v>0.008537589</c:v>
                </c:pt>
                <c:pt idx="167">
                  <c:v>0.011149847</c:v>
                </c:pt>
                <c:pt idx="168">
                  <c:v>0.0132560255</c:v>
                </c:pt>
                <c:pt idx="169">
                  <c:v>0.016598662</c:v>
                </c:pt>
                <c:pt idx="170">
                  <c:v>0.012303798</c:v>
                </c:pt>
                <c:pt idx="171">
                  <c:v>0.0050064595</c:v>
                </c:pt>
                <c:pt idx="172">
                  <c:v>0.0031775103</c:v>
                </c:pt>
                <c:pt idx="173">
                  <c:v>0.0098615205</c:v>
                </c:pt>
                <c:pt idx="174">
                  <c:v>0.006850148</c:v>
                </c:pt>
                <c:pt idx="175">
                  <c:v>0.013369858</c:v>
                </c:pt>
                <c:pt idx="176">
                  <c:v>0.007816099</c:v>
                </c:pt>
                <c:pt idx="177">
                  <c:v>0.0073977597</c:v>
                </c:pt>
                <c:pt idx="178">
                  <c:v>0.004731918</c:v>
                </c:pt>
                <c:pt idx="179">
                  <c:v>0.008928372</c:v>
                </c:pt>
                <c:pt idx="180">
                  <c:v>0.017819133</c:v>
                </c:pt>
                <c:pt idx="181">
                  <c:v>0.016061464</c:v>
                </c:pt>
                <c:pt idx="182">
                  <c:v>0.008596882</c:v>
                </c:pt>
                <c:pt idx="183">
                  <c:v>0.0055935434</c:v>
                </c:pt>
                <c:pt idx="184">
                  <c:v>0.0060940953</c:v>
                </c:pt>
                <c:pt idx="185">
                  <c:v>0.00745948</c:v>
                </c:pt>
                <c:pt idx="186">
                  <c:v>0.019604862</c:v>
                </c:pt>
                <c:pt idx="187">
                  <c:v>0.017256785</c:v>
                </c:pt>
                <c:pt idx="188">
                  <c:v>0.01604373</c:v>
                </c:pt>
                <c:pt idx="189">
                  <c:v>0.016643599</c:v>
                </c:pt>
                <c:pt idx="190">
                  <c:v>0.018678326</c:v>
                </c:pt>
                <c:pt idx="191">
                  <c:v>0.021376878</c:v>
                </c:pt>
                <c:pt idx="192">
                  <c:v>0.009847759</c:v>
                </c:pt>
                <c:pt idx="193">
                  <c:v>0.016652234</c:v>
                </c:pt>
                <c:pt idx="194">
                  <c:v>0.015855227</c:v>
                </c:pt>
                <c:pt idx="195">
                  <c:v>0.023995137</c:v>
                </c:pt>
                <c:pt idx="196">
                  <c:v>0.009691495</c:v>
                </c:pt>
                <c:pt idx="197">
                  <c:v>0.014431982</c:v>
                </c:pt>
                <c:pt idx="198">
                  <c:v>0.010490668</c:v>
                </c:pt>
                <c:pt idx="199">
                  <c:v>0.016500155</c:v>
                </c:pt>
                <c:pt idx="200">
                  <c:v>0.018783465</c:v>
                </c:pt>
                <c:pt idx="201">
                  <c:v>0.014712233</c:v>
                </c:pt>
                <c:pt idx="202">
                  <c:v>0.009019212</c:v>
                </c:pt>
                <c:pt idx="203">
                  <c:v>0.01592473</c:v>
                </c:pt>
                <c:pt idx="204">
                  <c:v>0.011039263</c:v>
                </c:pt>
                <c:pt idx="205">
                  <c:v>0.011589136</c:v>
                </c:pt>
                <c:pt idx="206">
                  <c:v>0.009697125</c:v>
                </c:pt>
                <c:pt idx="207">
                  <c:v>0.027322404</c:v>
                </c:pt>
                <c:pt idx="208">
                  <c:v>0.010917773</c:v>
                </c:pt>
                <c:pt idx="209">
                  <c:v>0.016039617</c:v>
                </c:pt>
                <c:pt idx="210">
                  <c:v>0.013508178</c:v>
                </c:pt>
                <c:pt idx="211">
                  <c:v>0.0071653477</c:v>
                </c:pt>
                <c:pt idx="212">
                  <c:v>0.010787074</c:v>
                </c:pt>
                <c:pt idx="213">
                  <c:v>0.01939892</c:v>
                </c:pt>
                <c:pt idx="214">
                  <c:v>0.012052157</c:v>
                </c:pt>
                <c:pt idx="215">
                  <c:v>0.010918285</c:v>
                </c:pt>
                <c:pt idx="216">
                  <c:v>0.012035668</c:v>
                </c:pt>
                <c:pt idx="217">
                  <c:v>0.011557907</c:v>
                </c:pt>
                <c:pt idx="218">
                  <c:v>0.0139527675</c:v>
                </c:pt>
                <c:pt idx="219">
                  <c:v>0.00902006</c:v>
                </c:pt>
                <c:pt idx="220">
                  <c:v>0.022036575</c:v>
                </c:pt>
                <c:pt idx="221">
                  <c:v>0.006294466</c:v>
                </c:pt>
                <c:pt idx="222">
                  <c:v>0.011129422</c:v>
                </c:pt>
                <c:pt idx="223">
                  <c:v>0.02063585</c:v>
                </c:pt>
                <c:pt idx="224">
                  <c:v>0.016951254</c:v>
                </c:pt>
                <c:pt idx="225">
                  <c:v>0.008561261</c:v>
                </c:pt>
                <c:pt idx="226">
                  <c:v>0.0047071315</c:v>
                </c:pt>
                <c:pt idx="227">
                  <c:v>0.0087687485</c:v>
                </c:pt>
                <c:pt idx="228">
                  <c:v>0.010527899</c:v>
                </c:pt>
                <c:pt idx="229">
                  <c:v>0.0154794855</c:v>
                </c:pt>
                <c:pt idx="230">
                  <c:v>0.009962035</c:v>
                </c:pt>
                <c:pt idx="231">
                  <c:v>0.017626032</c:v>
                </c:pt>
                <c:pt idx="232">
                  <c:v>0.014887093</c:v>
                </c:pt>
                <c:pt idx="233">
                  <c:v>0.011618127</c:v>
                </c:pt>
                <c:pt idx="234">
                  <c:v>0.017577756</c:v>
                </c:pt>
                <c:pt idx="235">
                  <c:v>0.02071575</c:v>
                </c:pt>
                <c:pt idx="236">
                  <c:v>0.014833243</c:v>
                </c:pt>
                <c:pt idx="237">
                  <c:v>0.001889572</c:v>
                </c:pt>
                <c:pt idx="238">
                  <c:v>0.0010143571</c:v>
                </c:pt>
                <c:pt idx="239">
                  <c:v>0.006120463</c:v>
                </c:pt>
              </c:numCache>
            </c:numRef>
          </c:val>
          <c:smooth val="0"/>
        </c:ser>
        <c:ser>
          <c:idx val="1"/>
          <c:order val="1"/>
          <c:tx>
            <c:strRef>
              <c:f>'chr1'!$C$1</c:f>
              <c:strCache>
                <c:ptCount val="1"/>
                <c:pt idx="0">
                  <c:v>S1value</c:v>
                </c:pt>
              </c:strCache>
            </c:strRef>
          </c:tx>
          <c:spPr>
            <a:ln w="25400">
              <a:solidFill>
                <a:srgbClr val="993366"/>
              </a:solidFill>
              <a:prstDash val="solid"/>
            </a:ln>
          </c:spPr>
          <c:marker>
            <c:symbol val="none"/>
          </c:marker>
          <c:cat>
            <c:numRef>
              <c:f>'chr1'!$A$2:$A$241</c:f>
              <c:numCache>
                <c:formatCode>General</c:formatCode>
                <c:ptCount val="240"/>
                <c:pt idx="0">
                  <c:v>0.0</c:v>
                </c:pt>
                <c:pt idx="1">
                  <c:v>25000.0</c:v>
                </c:pt>
                <c:pt idx="2">
                  <c:v>50000.0</c:v>
                </c:pt>
                <c:pt idx="3">
                  <c:v>100000.0</c:v>
                </c:pt>
                <c:pt idx="4">
                  <c:v>125000.0</c:v>
                </c:pt>
                <c:pt idx="5">
                  <c:v>150000.0</c:v>
                </c:pt>
                <c:pt idx="6">
                  <c:v>175000.0</c:v>
                </c:pt>
                <c:pt idx="7">
                  <c:v>200000.0</c:v>
                </c:pt>
                <c:pt idx="8">
                  <c:v>225000.0</c:v>
                </c:pt>
                <c:pt idx="9">
                  <c:v>250000.0</c:v>
                </c:pt>
                <c:pt idx="10">
                  <c:v>275000.0</c:v>
                </c:pt>
                <c:pt idx="11">
                  <c:v>300000.0</c:v>
                </c:pt>
                <c:pt idx="12">
                  <c:v>325000.0</c:v>
                </c:pt>
                <c:pt idx="13">
                  <c:v>350000.0</c:v>
                </c:pt>
                <c:pt idx="14">
                  <c:v>375000.0</c:v>
                </c:pt>
                <c:pt idx="15">
                  <c:v>400000.0</c:v>
                </c:pt>
                <c:pt idx="16">
                  <c:v>425000.0</c:v>
                </c:pt>
                <c:pt idx="17">
                  <c:v>450000.0</c:v>
                </c:pt>
                <c:pt idx="18">
                  <c:v>475000.0</c:v>
                </c:pt>
                <c:pt idx="19">
                  <c:v>500000.0</c:v>
                </c:pt>
                <c:pt idx="20">
                  <c:v>525000.0</c:v>
                </c:pt>
                <c:pt idx="21">
                  <c:v>550000.0</c:v>
                </c:pt>
                <c:pt idx="22">
                  <c:v>575000.0</c:v>
                </c:pt>
                <c:pt idx="23">
                  <c:v>600000.0</c:v>
                </c:pt>
                <c:pt idx="24">
                  <c:v>625000.0</c:v>
                </c:pt>
                <c:pt idx="25">
                  <c:v>650000.0</c:v>
                </c:pt>
                <c:pt idx="26">
                  <c:v>675000.0</c:v>
                </c:pt>
                <c:pt idx="27">
                  <c:v>700000.0</c:v>
                </c:pt>
                <c:pt idx="28">
                  <c:v>725000.0</c:v>
                </c:pt>
                <c:pt idx="29">
                  <c:v>750000.0</c:v>
                </c:pt>
                <c:pt idx="30">
                  <c:v>775000.0</c:v>
                </c:pt>
                <c:pt idx="31">
                  <c:v>800000.0</c:v>
                </c:pt>
                <c:pt idx="32">
                  <c:v>825000.0</c:v>
                </c:pt>
                <c:pt idx="33">
                  <c:v>850000.0</c:v>
                </c:pt>
                <c:pt idx="34">
                  <c:v>875000.0</c:v>
                </c:pt>
                <c:pt idx="35">
                  <c:v>900000.0</c:v>
                </c:pt>
                <c:pt idx="36">
                  <c:v>925000.0</c:v>
                </c:pt>
                <c:pt idx="37">
                  <c:v>950000.0</c:v>
                </c:pt>
                <c:pt idx="38">
                  <c:v>975000.0</c:v>
                </c:pt>
                <c:pt idx="39">
                  <c:v>1.0E6</c:v>
                </c:pt>
                <c:pt idx="40">
                  <c:v>1.025E6</c:v>
                </c:pt>
                <c:pt idx="41">
                  <c:v>1.05E6</c:v>
                </c:pt>
                <c:pt idx="42">
                  <c:v>1.075E6</c:v>
                </c:pt>
                <c:pt idx="43">
                  <c:v>1.1E6</c:v>
                </c:pt>
                <c:pt idx="44">
                  <c:v>1.125E6</c:v>
                </c:pt>
                <c:pt idx="45">
                  <c:v>1.15E6</c:v>
                </c:pt>
                <c:pt idx="46">
                  <c:v>1.175E6</c:v>
                </c:pt>
                <c:pt idx="47">
                  <c:v>1.2E6</c:v>
                </c:pt>
                <c:pt idx="48">
                  <c:v>1.225E6</c:v>
                </c:pt>
                <c:pt idx="49">
                  <c:v>1.25E6</c:v>
                </c:pt>
                <c:pt idx="50">
                  <c:v>1.275E6</c:v>
                </c:pt>
                <c:pt idx="51">
                  <c:v>1.3E6</c:v>
                </c:pt>
                <c:pt idx="52">
                  <c:v>1.325E6</c:v>
                </c:pt>
                <c:pt idx="53">
                  <c:v>1.35E6</c:v>
                </c:pt>
                <c:pt idx="54">
                  <c:v>1.375E6</c:v>
                </c:pt>
                <c:pt idx="55">
                  <c:v>1.4E6</c:v>
                </c:pt>
                <c:pt idx="56">
                  <c:v>1.425E6</c:v>
                </c:pt>
                <c:pt idx="57">
                  <c:v>1.45E6</c:v>
                </c:pt>
                <c:pt idx="58">
                  <c:v>1.475E6</c:v>
                </c:pt>
                <c:pt idx="59">
                  <c:v>1.5E6</c:v>
                </c:pt>
                <c:pt idx="60">
                  <c:v>1.525E6</c:v>
                </c:pt>
                <c:pt idx="61">
                  <c:v>1.55E6</c:v>
                </c:pt>
                <c:pt idx="62">
                  <c:v>1.575E6</c:v>
                </c:pt>
                <c:pt idx="63">
                  <c:v>1.6E6</c:v>
                </c:pt>
                <c:pt idx="64">
                  <c:v>1.625E6</c:v>
                </c:pt>
                <c:pt idx="65">
                  <c:v>1.65E6</c:v>
                </c:pt>
                <c:pt idx="66">
                  <c:v>1.675E6</c:v>
                </c:pt>
                <c:pt idx="67">
                  <c:v>1.7E6</c:v>
                </c:pt>
                <c:pt idx="68">
                  <c:v>1.725E6</c:v>
                </c:pt>
                <c:pt idx="69">
                  <c:v>1.75E6</c:v>
                </c:pt>
                <c:pt idx="70">
                  <c:v>1.775E6</c:v>
                </c:pt>
                <c:pt idx="71">
                  <c:v>1.8E6</c:v>
                </c:pt>
                <c:pt idx="72">
                  <c:v>1.825E6</c:v>
                </c:pt>
                <c:pt idx="73">
                  <c:v>1.85E6</c:v>
                </c:pt>
                <c:pt idx="74">
                  <c:v>1.875E6</c:v>
                </c:pt>
                <c:pt idx="75">
                  <c:v>1.9E6</c:v>
                </c:pt>
                <c:pt idx="76">
                  <c:v>1.925E6</c:v>
                </c:pt>
                <c:pt idx="77">
                  <c:v>1.95E6</c:v>
                </c:pt>
                <c:pt idx="78">
                  <c:v>1.975E6</c:v>
                </c:pt>
                <c:pt idx="79">
                  <c:v>2.0E6</c:v>
                </c:pt>
                <c:pt idx="80">
                  <c:v>2.025E6</c:v>
                </c:pt>
                <c:pt idx="81">
                  <c:v>2.05E6</c:v>
                </c:pt>
                <c:pt idx="82">
                  <c:v>2.075E6</c:v>
                </c:pt>
                <c:pt idx="83">
                  <c:v>2.1E6</c:v>
                </c:pt>
                <c:pt idx="84">
                  <c:v>2.125E6</c:v>
                </c:pt>
                <c:pt idx="85">
                  <c:v>2.15E6</c:v>
                </c:pt>
                <c:pt idx="86">
                  <c:v>2.175E6</c:v>
                </c:pt>
                <c:pt idx="87">
                  <c:v>2.2E6</c:v>
                </c:pt>
                <c:pt idx="88">
                  <c:v>2.225E6</c:v>
                </c:pt>
                <c:pt idx="89">
                  <c:v>2.25E6</c:v>
                </c:pt>
                <c:pt idx="90">
                  <c:v>2.275E6</c:v>
                </c:pt>
                <c:pt idx="91">
                  <c:v>2.3E6</c:v>
                </c:pt>
                <c:pt idx="92">
                  <c:v>2.325E6</c:v>
                </c:pt>
                <c:pt idx="93">
                  <c:v>2.35E6</c:v>
                </c:pt>
                <c:pt idx="94">
                  <c:v>2.375E6</c:v>
                </c:pt>
                <c:pt idx="95">
                  <c:v>2.4E6</c:v>
                </c:pt>
                <c:pt idx="96">
                  <c:v>2.425E6</c:v>
                </c:pt>
                <c:pt idx="97">
                  <c:v>2.45E6</c:v>
                </c:pt>
                <c:pt idx="98">
                  <c:v>2.475E6</c:v>
                </c:pt>
                <c:pt idx="99">
                  <c:v>2.5E6</c:v>
                </c:pt>
                <c:pt idx="100">
                  <c:v>2.525E6</c:v>
                </c:pt>
                <c:pt idx="101">
                  <c:v>2.55E6</c:v>
                </c:pt>
                <c:pt idx="102">
                  <c:v>2.575E6</c:v>
                </c:pt>
                <c:pt idx="103">
                  <c:v>2.6E6</c:v>
                </c:pt>
                <c:pt idx="104">
                  <c:v>2.625E6</c:v>
                </c:pt>
                <c:pt idx="105">
                  <c:v>2.65E6</c:v>
                </c:pt>
                <c:pt idx="106">
                  <c:v>2.675E6</c:v>
                </c:pt>
                <c:pt idx="107">
                  <c:v>2.7E6</c:v>
                </c:pt>
                <c:pt idx="108">
                  <c:v>2.725E6</c:v>
                </c:pt>
                <c:pt idx="109">
                  <c:v>2.75E6</c:v>
                </c:pt>
                <c:pt idx="110">
                  <c:v>2.775E6</c:v>
                </c:pt>
                <c:pt idx="111">
                  <c:v>2.8E6</c:v>
                </c:pt>
                <c:pt idx="112">
                  <c:v>2.825E6</c:v>
                </c:pt>
                <c:pt idx="113">
                  <c:v>2.85E6</c:v>
                </c:pt>
                <c:pt idx="114">
                  <c:v>2.875E6</c:v>
                </c:pt>
                <c:pt idx="115">
                  <c:v>2.9E6</c:v>
                </c:pt>
                <c:pt idx="116">
                  <c:v>2.925E6</c:v>
                </c:pt>
                <c:pt idx="117">
                  <c:v>2.95E6</c:v>
                </c:pt>
                <c:pt idx="118">
                  <c:v>2.975E6</c:v>
                </c:pt>
                <c:pt idx="119">
                  <c:v>3.0E6</c:v>
                </c:pt>
                <c:pt idx="120">
                  <c:v>3.025E6</c:v>
                </c:pt>
                <c:pt idx="121">
                  <c:v>3.05E6</c:v>
                </c:pt>
                <c:pt idx="122">
                  <c:v>3.075E6</c:v>
                </c:pt>
                <c:pt idx="123">
                  <c:v>3.1E6</c:v>
                </c:pt>
                <c:pt idx="124">
                  <c:v>3.125E6</c:v>
                </c:pt>
                <c:pt idx="125">
                  <c:v>3.15E6</c:v>
                </c:pt>
                <c:pt idx="126">
                  <c:v>3.175E6</c:v>
                </c:pt>
                <c:pt idx="127">
                  <c:v>3.2E6</c:v>
                </c:pt>
                <c:pt idx="128">
                  <c:v>3.225E6</c:v>
                </c:pt>
                <c:pt idx="129">
                  <c:v>3.25E6</c:v>
                </c:pt>
                <c:pt idx="130">
                  <c:v>3.275E6</c:v>
                </c:pt>
                <c:pt idx="131">
                  <c:v>3.3E6</c:v>
                </c:pt>
                <c:pt idx="132">
                  <c:v>3.325E6</c:v>
                </c:pt>
                <c:pt idx="133">
                  <c:v>3.35E6</c:v>
                </c:pt>
                <c:pt idx="134">
                  <c:v>3.375E6</c:v>
                </c:pt>
                <c:pt idx="135">
                  <c:v>3.4E6</c:v>
                </c:pt>
                <c:pt idx="136">
                  <c:v>3.425E6</c:v>
                </c:pt>
                <c:pt idx="137">
                  <c:v>3.45E6</c:v>
                </c:pt>
                <c:pt idx="138">
                  <c:v>3.475E6</c:v>
                </c:pt>
                <c:pt idx="139">
                  <c:v>3.5E6</c:v>
                </c:pt>
                <c:pt idx="140">
                  <c:v>3.525E6</c:v>
                </c:pt>
                <c:pt idx="141">
                  <c:v>3.55E6</c:v>
                </c:pt>
                <c:pt idx="142">
                  <c:v>3.575E6</c:v>
                </c:pt>
                <c:pt idx="143">
                  <c:v>3.6E6</c:v>
                </c:pt>
                <c:pt idx="144">
                  <c:v>3.625E6</c:v>
                </c:pt>
                <c:pt idx="145">
                  <c:v>3.65E6</c:v>
                </c:pt>
                <c:pt idx="146">
                  <c:v>3.675E6</c:v>
                </c:pt>
                <c:pt idx="147">
                  <c:v>3.7E6</c:v>
                </c:pt>
                <c:pt idx="148">
                  <c:v>3.725E6</c:v>
                </c:pt>
                <c:pt idx="149">
                  <c:v>3.75E6</c:v>
                </c:pt>
                <c:pt idx="150">
                  <c:v>3.775E6</c:v>
                </c:pt>
                <c:pt idx="151">
                  <c:v>3.8E6</c:v>
                </c:pt>
                <c:pt idx="152">
                  <c:v>3.825E6</c:v>
                </c:pt>
                <c:pt idx="153">
                  <c:v>3.85E6</c:v>
                </c:pt>
                <c:pt idx="154">
                  <c:v>3.875E6</c:v>
                </c:pt>
                <c:pt idx="155">
                  <c:v>3.9E6</c:v>
                </c:pt>
                <c:pt idx="156">
                  <c:v>3.925E6</c:v>
                </c:pt>
                <c:pt idx="157">
                  <c:v>3.95E6</c:v>
                </c:pt>
                <c:pt idx="158">
                  <c:v>3.975E6</c:v>
                </c:pt>
                <c:pt idx="159">
                  <c:v>4.0E6</c:v>
                </c:pt>
                <c:pt idx="160">
                  <c:v>4.025E6</c:v>
                </c:pt>
                <c:pt idx="161">
                  <c:v>4.05E6</c:v>
                </c:pt>
                <c:pt idx="162">
                  <c:v>4.075E6</c:v>
                </c:pt>
                <c:pt idx="163">
                  <c:v>4.1E6</c:v>
                </c:pt>
                <c:pt idx="164">
                  <c:v>4.125E6</c:v>
                </c:pt>
                <c:pt idx="165">
                  <c:v>4.15E6</c:v>
                </c:pt>
                <c:pt idx="166">
                  <c:v>4.175E6</c:v>
                </c:pt>
                <c:pt idx="167">
                  <c:v>4.2E6</c:v>
                </c:pt>
                <c:pt idx="168">
                  <c:v>4.225E6</c:v>
                </c:pt>
                <c:pt idx="169">
                  <c:v>4.25E6</c:v>
                </c:pt>
                <c:pt idx="170">
                  <c:v>4.275E6</c:v>
                </c:pt>
                <c:pt idx="171">
                  <c:v>4.3E6</c:v>
                </c:pt>
                <c:pt idx="172">
                  <c:v>4.325E6</c:v>
                </c:pt>
                <c:pt idx="173">
                  <c:v>4.35E6</c:v>
                </c:pt>
                <c:pt idx="174">
                  <c:v>4.375E6</c:v>
                </c:pt>
                <c:pt idx="175">
                  <c:v>4.4E6</c:v>
                </c:pt>
                <c:pt idx="176">
                  <c:v>4.425E6</c:v>
                </c:pt>
                <c:pt idx="177">
                  <c:v>4.45E6</c:v>
                </c:pt>
                <c:pt idx="178">
                  <c:v>4.475E6</c:v>
                </c:pt>
                <c:pt idx="179">
                  <c:v>4.5E6</c:v>
                </c:pt>
                <c:pt idx="180">
                  <c:v>4.525E6</c:v>
                </c:pt>
                <c:pt idx="181">
                  <c:v>4.55E6</c:v>
                </c:pt>
                <c:pt idx="182">
                  <c:v>4.575E6</c:v>
                </c:pt>
                <c:pt idx="183">
                  <c:v>4.6E6</c:v>
                </c:pt>
                <c:pt idx="184">
                  <c:v>4.625E6</c:v>
                </c:pt>
                <c:pt idx="185">
                  <c:v>4.65E6</c:v>
                </c:pt>
                <c:pt idx="186">
                  <c:v>4.675E6</c:v>
                </c:pt>
                <c:pt idx="187">
                  <c:v>4.7E6</c:v>
                </c:pt>
                <c:pt idx="188">
                  <c:v>4.725E6</c:v>
                </c:pt>
                <c:pt idx="189">
                  <c:v>4.75E6</c:v>
                </c:pt>
                <c:pt idx="190">
                  <c:v>4.775E6</c:v>
                </c:pt>
                <c:pt idx="191">
                  <c:v>4.8E6</c:v>
                </c:pt>
                <c:pt idx="192">
                  <c:v>4.825E6</c:v>
                </c:pt>
                <c:pt idx="193">
                  <c:v>4.85E6</c:v>
                </c:pt>
                <c:pt idx="194">
                  <c:v>4.875E6</c:v>
                </c:pt>
                <c:pt idx="195">
                  <c:v>4.9E6</c:v>
                </c:pt>
                <c:pt idx="196">
                  <c:v>4.925E6</c:v>
                </c:pt>
                <c:pt idx="197">
                  <c:v>4.95E6</c:v>
                </c:pt>
                <c:pt idx="198">
                  <c:v>4.975E6</c:v>
                </c:pt>
                <c:pt idx="199">
                  <c:v>5.0E6</c:v>
                </c:pt>
                <c:pt idx="200">
                  <c:v>5.025E6</c:v>
                </c:pt>
                <c:pt idx="201">
                  <c:v>5.05E6</c:v>
                </c:pt>
                <c:pt idx="202">
                  <c:v>5.075E6</c:v>
                </c:pt>
                <c:pt idx="203">
                  <c:v>5.1E6</c:v>
                </c:pt>
                <c:pt idx="204">
                  <c:v>5.125E6</c:v>
                </c:pt>
                <c:pt idx="205">
                  <c:v>5.15E6</c:v>
                </c:pt>
                <c:pt idx="206">
                  <c:v>5.175E6</c:v>
                </c:pt>
                <c:pt idx="207">
                  <c:v>5.2E6</c:v>
                </c:pt>
                <c:pt idx="208">
                  <c:v>5.225E6</c:v>
                </c:pt>
                <c:pt idx="209">
                  <c:v>5.25E6</c:v>
                </c:pt>
                <c:pt idx="210">
                  <c:v>5.275E6</c:v>
                </c:pt>
                <c:pt idx="211">
                  <c:v>5.3E6</c:v>
                </c:pt>
                <c:pt idx="212">
                  <c:v>5.325E6</c:v>
                </c:pt>
                <c:pt idx="213">
                  <c:v>5.35E6</c:v>
                </c:pt>
                <c:pt idx="214">
                  <c:v>5.375E6</c:v>
                </c:pt>
                <c:pt idx="215">
                  <c:v>5.4E6</c:v>
                </c:pt>
                <c:pt idx="216">
                  <c:v>5.425E6</c:v>
                </c:pt>
                <c:pt idx="217">
                  <c:v>5.45E6</c:v>
                </c:pt>
                <c:pt idx="218">
                  <c:v>5.475E6</c:v>
                </c:pt>
                <c:pt idx="219">
                  <c:v>5.5E6</c:v>
                </c:pt>
                <c:pt idx="220">
                  <c:v>5.525E6</c:v>
                </c:pt>
                <c:pt idx="221">
                  <c:v>5.55E6</c:v>
                </c:pt>
                <c:pt idx="222">
                  <c:v>5.575E6</c:v>
                </c:pt>
                <c:pt idx="223">
                  <c:v>5.6E6</c:v>
                </c:pt>
                <c:pt idx="224">
                  <c:v>5.625E6</c:v>
                </c:pt>
                <c:pt idx="225">
                  <c:v>5.65E6</c:v>
                </c:pt>
                <c:pt idx="226">
                  <c:v>5.675E6</c:v>
                </c:pt>
                <c:pt idx="227">
                  <c:v>5.7E6</c:v>
                </c:pt>
                <c:pt idx="228">
                  <c:v>5.725E6</c:v>
                </c:pt>
                <c:pt idx="229">
                  <c:v>5.75E6</c:v>
                </c:pt>
                <c:pt idx="230">
                  <c:v>5.775E6</c:v>
                </c:pt>
                <c:pt idx="231">
                  <c:v>5.8E6</c:v>
                </c:pt>
                <c:pt idx="232">
                  <c:v>5.825E6</c:v>
                </c:pt>
                <c:pt idx="233">
                  <c:v>5.85E6</c:v>
                </c:pt>
                <c:pt idx="234">
                  <c:v>5.875E6</c:v>
                </c:pt>
                <c:pt idx="235">
                  <c:v>5.9E6</c:v>
                </c:pt>
                <c:pt idx="236">
                  <c:v>5.925E6</c:v>
                </c:pt>
                <c:pt idx="237">
                  <c:v>5.95E6</c:v>
                </c:pt>
                <c:pt idx="238">
                  <c:v>5.975E6</c:v>
                </c:pt>
                <c:pt idx="239">
                  <c:v>6.0E6</c:v>
                </c:pt>
              </c:numCache>
            </c:numRef>
          </c:cat>
          <c:val>
            <c:numRef>
              <c:f>'chr1'!$C$2:$C$241</c:f>
              <c:numCache>
                <c:formatCode>General</c:formatCode>
                <c:ptCount val="240"/>
                <c:pt idx="0">
                  <c:v>0.0</c:v>
                </c:pt>
                <c:pt idx="1">
                  <c:v>0.013531354</c:v>
                </c:pt>
                <c:pt idx="2">
                  <c:v>0.1107143</c:v>
                </c:pt>
                <c:pt idx="3" formatCode="0.00E+00">
                  <c:v>8.288438E-5</c:v>
                </c:pt>
                <c:pt idx="4">
                  <c:v>0.0016661584</c:v>
                </c:pt>
                <c:pt idx="5">
                  <c:v>0.018577926</c:v>
                </c:pt>
                <c:pt idx="6">
                  <c:v>0.001267299</c:v>
                </c:pt>
                <c:pt idx="7" formatCode="0.00E+00">
                  <c:v>7.322319E-5</c:v>
                </c:pt>
                <c:pt idx="8" formatCode="0.00E+00">
                  <c:v>0.00015927794</c:v>
                </c:pt>
                <c:pt idx="9">
                  <c:v>0.001873715</c:v>
                </c:pt>
                <c:pt idx="10" formatCode="0.00E+00">
                  <c:v>0.0002633807</c:v>
                </c:pt>
                <c:pt idx="11">
                  <c:v>0.010461334</c:v>
                </c:pt>
                <c:pt idx="12" formatCode="0.00E+00">
                  <c:v>0.0005575632</c:v>
                </c:pt>
                <c:pt idx="13">
                  <c:v>0.0</c:v>
                </c:pt>
                <c:pt idx="14">
                  <c:v>0.006971791</c:v>
                </c:pt>
                <c:pt idx="15">
                  <c:v>0.005863595</c:v>
                </c:pt>
                <c:pt idx="16">
                  <c:v>0.0017126071</c:v>
                </c:pt>
                <c:pt idx="17">
                  <c:v>0.0011897682</c:v>
                </c:pt>
                <c:pt idx="18" formatCode="0.00E+00">
                  <c:v>0.00048348107</c:v>
                </c:pt>
                <c:pt idx="19">
                  <c:v>0.033570245</c:v>
                </c:pt>
                <c:pt idx="20" formatCode="0.00E+00">
                  <c:v>1.795735E-5</c:v>
                </c:pt>
                <c:pt idx="21">
                  <c:v>0.0022739081</c:v>
                </c:pt>
                <c:pt idx="22" formatCode="0.00E+00">
                  <c:v>5.795142E-5</c:v>
                </c:pt>
                <c:pt idx="23">
                  <c:v>0.029819671</c:v>
                </c:pt>
                <c:pt idx="24">
                  <c:v>0.005605417</c:v>
                </c:pt>
                <c:pt idx="25" formatCode="0.00E+00">
                  <c:v>0.00058558944</c:v>
                </c:pt>
                <c:pt idx="26">
                  <c:v>0.005357923</c:v>
                </c:pt>
                <c:pt idx="27">
                  <c:v>0.009564454</c:v>
                </c:pt>
                <c:pt idx="28" formatCode="0.00E+00">
                  <c:v>3.5951827E-5</c:v>
                </c:pt>
                <c:pt idx="29">
                  <c:v>0.008235825</c:v>
                </c:pt>
                <c:pt idx="30" formatCode="0.00E+00">
                  <c:v>0.00075783936</c:v>
                </c:pt>
                <c:pt idx="31">
                  <c:v>0.0018293551</c:v>
                </c:pt>
                <c:pt idx="32" formatCode="0.00E+00">
                  <c:v>0.00037734155</c:v>
                </c:pt>
                <c:pt idx="33" formatCode="0.00E+00">
                  <c:v>0.00082618324</c:v>
                </c:pt>
                <c:pt idx="34">
                  <c:v>0.003729368</c:v>
                </c:pt>
                <c:pt idx="35">
                  <c:v>0.026416384</c:v>
                </c:pt>
                <c:pt idx="36">
                  <c:v>0.0041080005</c:v>
                </c:pt>
                <c:pt idx="37" formatCode="0.00E+00">
                  <c:v>0.00053185044</c:v>
                </c:pt>
                <c:pt idx="38">
                  <c:v>0.0021375366</c:v>
                </c:pt>
                <c:pt idx="39">
                  <c:v>0.008948045</c:v>
                </c:pt>
                <c:pt idx="40" formatCode="0.00E+00">
                  <c:v>0.00019467877</c:v>
                </c:pt>
                <c:pt idx="41">
                  <c:v>0.009523451</c:v>
                </c:pt>
                <c:pt idx="42">
                  <c:v>0.0011666964</c:v>
                </c:pt>
                <c:pt idx="43" formatCode="0.00E+00">
                  <c:v>0.00074159604</c:v>
                </c:pt>
                <c:pt idx="44" formatCode="0.00E+00">
                  <c:v>0.00017878186</c:v>
                </c:pt>
                <c:pt idx="45" formatCode="0.00E+00">
                  <c:v>0.00019448946</c:v>
                </c:pt>
                <c:pt idx="46">
                  <c:v>0.018992703</c:v>
                </c:pt>
                <c:pt idx="47">
                  <c:v>0.0</c:v>
                </c:pt>
                <c:pt idx="48" formatCode="0.00E+00">
                  <c:v>0.0009048306</c:v>
                </c:pt>
                <c:pt idx="49">
                  <c:v>0.011319789</c:v>
                </c:pt>
                <c:pt idx="50">
                  <c:v>0.009205767</c:v>
                </c:pt>
                <c:pt idx="51">
                  <c:v>0.01520264</c:v>
                </c:pt>
                <c:pt idx="52">
                  <c:v>0.008738508</c:v>
                </c:pt>
                <c:pt idx="53">
                  <c:v>0.019246371</c:v>
                </c:pt>
                <c:pt idx="54" formatCode="0.00E+00">
                  <c:v>0.00011523109</c:v>
                </c:pt>
                <c:pt idx="55" formatCode="0.00E+00">
                  <c:v>1.6107599E-5</c:v>
                </c:pt>
                <c:pt idx="56" formatCode="0.00E+00">
                  <c:v>0.00010166476</c:v>
                </c:pt>
                <c:pt idx="57" formatCode="0.00E+00">
                  <c:v>0.00038431011</c:v>
                </c:pt>
                <c:pt idx="58">
                  <c:v>0.0016627283</c:v>
                </c:pt>
                <c:pt idx="59">
                  <c:v>0.002283107</c:v>
                </c:pt>
                <c:pt idx="60">
                  <c:v>0.0065331245</c:v>
                </c:pt>
                <c:pt idx="61">
                  <c:v>0.011164706</c:v>
                </c:pt>
                <c:pt idx="62">
                  <c:v>0.017634364</c:v>
                </c:pt>
                <c:pt idx="63">
                  <c:v>0.004863383</c:v>
                </c:pt>
                <c:pt idx="64" formatCode="0.00E+00">
                  <c:v>0.00065669435</c:v>
                </c:pt>
                <c:pt idx="65">
                  <c:v>0.011951973</c:v>
                </c:pt>
                <c:pt idx="66">
                  <c:v>0.0032618558</c:v>
                </c:pt>
                <c:pt idx="67" formatCode="0.00E+00">
                  <c:v>0.0009905931</c:v>
                </c:pt>
                <c:pt idx="68">
                  <c:v>0.0090378085</c:v>
                </c:pt>
                <c:pt idx="69">
                  <c:v>0.009378124</c:v>
                </c:pt>
                <c:pt idx="70">
                  <c:v>0.011134589</c:v>
                </c:pt>
                <c:pt idx="71">
                  <c:v>0.024498021</c:v>
                </c:pt>
                <c:pt idx="72">
                  <c:v>0.020592004</c:v>
                </c:pt>
                <c:pt idx="73">
                  <c:v>0.014362659</c:v>
                </c:pt>
                <c:pt idx="74">
                  <c:v>0.0052553816</c:v>
                </c:pt>
                <c:pt idx="75">
                  <c:v>0.0063644075</c:v>
                </c:pt>
                <c:pt idx="76" formatCode="0.00E+00">
                  <c:v>0.00026054392</c:v>
                </c:pt>
                <c:pt idx="77">
                  <c:v>0.011814438</c:v>
                </c:pt>
                <c:pt idx="78">
                  <c:v>0.00507468</c:v>
                </c:pt>
                <c:pt idx="79" formatCode="0.00E+00">
                  <c:v>6.6343244E-5</c:v>
                </c:pt>
                <c:pt idx="80" formatCode="0.00E+00">
                  <c:v>0.000259301</c:v>
                </c:pt>
                <c:pt idx="81">
                  <c:v>0.008908822</c:v>
                </c:pt>
                <c:pt idx="82">
                  <c:v>0.020558298</c:v>
                </c:pt>
                <c:pt idx="83">
                  <c:v>0.011771583</c:v>
                </c:pt>
                <c:pt idx="84" formatCode="0.00E+00">
                  <c:v>0.00034904017</c:v>
                </c:pt>
                <c:pt idx="85">
                  <c:v>0.0020092055</c:v>
                </c:pt>
                <c:pt idx="86">
                  <c:v>0.010153946</c:v>
                </c:pt>
                <c:pt idx="87">
                  <c:v>0.025117368</c:v>
                </c:pt>
                <c:pt idx="88">
                  <c:v>0.019001009</c:v>
                </c:pt>
                <c:pt idx="89">
                  <c:v>0.014206603</c:v>
                </c:pt>
                <c:pt idx="90">
                  <c:v>0.024887737</c:v>
                </c:pt>
                <c:pt idx="91">
                  <c:v>0.016130611</c:v>
                </c:pt>
                <c:pt idx="92">
                  <c:v>0.009729723</c:v>
                </c:pt>
                <c:pt idx="93">
                  <c:v>0.02203005</c:v>
                </c:pt>
                <c:pt idx="94">
                  <c:v>0.018412476</c:v>
                </c:pt>
                <c:pt idx="95">
                  <c:v>0.017917072</c:v>
                </c:pt>
                <c:pt idx="96">
                  <c:v>0.02122898</c:v>
                </c:pt>
                <c:pt idx="97">
                  <c:v>0.015046921</c:v>
                </c:pt>
                <c:pt idx="98">
                  <c:v>0.012510405</c:v>
                </c:pt>
                <c:pt idx="99">
                  <c:v>0.015530853</c:v>
                </c:pt>
                <c:pt idx="100">
                  <c:v>0.019680481</c:v>
                </c:pt>
                <c:pt idx="101">
                  <c:v>0.027467247</c:v>
                </c:pt>
                <c:pt idx="102">
                  <c:v>0.014952902</c:v>
                </c:pt>
                <c:pt idx="103">
                  <c:v>0.019706672</c:v>
                </c:pt>
                <c:pt idx="104">
                  <c:v>0.018946847</c:v>
                </c:pt>
                <c:pt idx="105">
                  <c:v>0.024532905</c:v>
                </c:pt>
                <c:pt idx="106">
                  <c:v>0.015211129</c:v>
                </c:pt>
                <c:pt idx="107">
                  <c:v>0.013136303</c:v>
                </c:pt>
                <c:pt idx="108">
                  <c:v>0.015406577</c:v>
                </c:pt>
                <c:pt idx="109">
                  <c:v>0.009796241</c:v>
                </c:pt>
                <c:pt idx="110">
                  <c:v>0.016541988</c:v>
                </c:pt>
                <c:pt idx="111">
                  <c:v>0.012911292</c:v>
                </c:pt>
                <c:pt idx="112">
                  <c:v>0.015892336</c:v>
                </c:pt>
                <c:pt idx="113">
                  <c:v>0.005806872</c:v>
                </c:pt>
                <c:pt idx="114">
                  <c:v>0.0025888307</c:v>
                </c:pt>
                <c:pt idx="115">
                  <c:v>0.0025219845</c:v>
                </c:pt>
                <c:pt idx="116">
                  <c:v>0.014479464</c:v>
                </c:pt>
                <c:pt idx="117">
                  <c:v>0.008777676</c:v>
                </c:pt>
                <c:pt idx="118">
                  <c:v>0.0013866918</c:v>
                </c:pt>
                <c:pt idx="119">
                  <c:v>0.004341719</c:v>
                </c:pt>
                <c:pt idx="120">
                  <c:v>0.0032128876</c:v>
                </c:pt>
                <c:pt idx="121" formatCode="0.00E+00">
                  <c:v>0.00018440135</c:v>
                </c:pt>
                <c:pt idx="122">
                  <c:v>0.0061746524</c:v>
                </c:pt>
                <c:pt idx="123">
                  <c:v>0.024056096</c:v>
                </c:pt>
                <c:pt idx="124" formatCode="0.00E+00">
                  <c:v>0.00017638203</c:v>
                </c:pt>
                <c:pt idx="125" formatCode="0.00E+00">
                  <c:v>1.9416533E-5</c:v>
                </c:pt>
                <c:pt idx="126">
                  <c:v>0.008521381</c:v>
                </c:pt>
                <c:pt idx="127">
                  <c:v>0.0011592432</c:v>
                </c:pt>
                <c:pt idx="128" formatCode="0.00E+00">
                  <c:v>0.00041091876</c:v>
                </c:pt>
                <c:pt idx="129" formatCode="0.00E+00">
                  <c:v>0.00062799826</c:v>
                </c:pt>
                <c:pt idx="130" formatCode="0.00E+00">
                  <c:v>8.095527E-5</c:v>
                </c:pt>
                <c:pt idx="131">
                  <c:v>0.004379808</c:v>
                </c:pt>
                <c:pt idx="132" formatCode="0.00E+00">
                  <c:v>9.30036E-5</c:v>
                </c:pt>
                <c:pt idx="133" formatCode="0.00E+00">
                  <c:v>0.000114187846</c:v>
                </c:pt>
                <c:pt idx="134">
                  <c:v>0.011619833</c:v>
                </c:pt>
                <c:pt idx="135">
                  <c:v>0.025908604</c:v>
                </c:pt>
                <c:pt idx="136">
                  <c:v>0.0144364275</c:v>
                </c:pt>
                <c:pt idx="137">
                  <c:v>0.0012799838</c:v>
                </c:pt>
                <c:pt idx="138" formatCode="0.00E+00">
                  <c:v>0.0001317686</c:v>
                </c:pt>
                <c:pt idx="139" formatCode="0.00E+00">
                  <c:v>1.76468E-5</c:v>
                </c:pt>
                <c:pt idx="140" formatCode="0.00E+00">
                  <c:v>0.00072587316</c:v>
                </c:pt>
                <c:pt idx="141">
                  <c:v>0.0</c:v>
                </c:pt>
                <c:pt idx="142">
                  <c:v>0.0059037767</c:v>
                </c:pt>
                <c:pt idx="143" formatCode="0.00E+00">
                  <c:v>0.00023226732</c:v>
                </c:pt>
                <c:pt idx="144" formatCode="0.00E+00">
                  <c:v>0.00015655256</c:v>
                </c:pt>
                <c:pt idx="145">
                  <c:v>0.0010721498</c:v>
                </c:pt>
                <c:pt idx="146" formatCode="0.00E+00">
                  <c:v>3.2100153E-5</c:v>
                </c:pt>
                <c:pt idx="147">
                  <c:v>0.0036102459</c:v>
                </c:pt>
                <c:pt idx="148">
                  <c:v>0.009625247</c:v>
                </c:pt>
                <c:pt idx="149">
                  <c:v>0.011664922</c:v>
                </c:pt>
                <c:pt idx="150">
                  <c:v>0.009787278</c:v>
                </c:pt>
                <c:pt idx="151">
                  <c:v>0.009344897</c:v>
                </c:pt>
                <c:pt idx="152">
                  <c:v>0.009320595</c:v>
                </c:pt>
                <c:pt idx="153">
                  <c:v>0.005923648</c:v>
                </c:pt>
                <c:pt idx="154">
                  <c:v>0.008142077</c:v>
                </c:pt>
                <c:pt idx="155">
                  <c:v>0.01166636</c:v>
                </c:pt>
                <c:pt idx="156">
                  <c:v>0.0050295037</c:v>
                </c:pt>
                <c:pt idx="157">
                  <c:v>0.0016915388</c:v>
                </c:pt>
                <c:pt idx="158" formatCode="0.00E+00">
                  <c:v>0.000163539</c:v>
                </c:pt>
                <c:pt idx="159">
                  <c:v>0.001956072</c:v>
                </c:pt>
                <c:pt idx="160" formatCode="0.00E+00">
                  <c:v>1.644196E-5</c:v>
                </c:pt>
                <c:pt idx="161">
                  <c:v>0.0046560843</c:v>
                </c:pt>
                <c:pt idx="162" formatCode="0.00E+00">
                  <c:v>2.4758605E-5</c:v>
                </c:pt>
                <c:pt idx="163" formatCode="0.00E+00">
                  <c:v>0.00035313002</c:v>
                </c:pt>
                <c:pt idx="164" formatCode="0.00E+00">
                  <c:v>0.0002585427</c:v>
                </c:pt>
                <c:pt idx="165">
                  <c:v>0.014139031</c:v>
                </c:pt>
                <c:pt idx="166" formatCode="0.00E+00">
                  <c:v>0.000292583</c:v>
                </c:pt>
                <c:pt idx="167" formatCode="0.00E+00">
                  <c:v>0.00010786592</c:v>
                </c:pt>
                <c:pt idx="168" formatCode="0.00E+00">
                  <c:v>0.00018006867</c:v>
                </c:pt>
                <c:pt idx="169" formatCode="0.00E+00">
                  <c:v>0.00020977556</c:v>
                </c:pt>
                <c:pt idx="170">
                  <c:v>0.0047143665</c:v>
                </c:pt>
                <c:pt idx="171" formatCode="0.00E+00">
                  <c:v>8.189002E-5</c:v>
                </c:pt>
                <c:pt idx="172">
                  <c:v>0.018596033</c:v>
                </c:pt>
                <c:pt idx="173" formatCode="0.00E+00">
                  <c:v>8.7336244E-5</c:v>
                </c:pt>
                <c:pt idx="174" formatCode="0.00E+00">
                  <c:v>0.0002902758</c:v>
                </c:pt>
                <c:pt idx="175">
                  <c:v>0.010851896</c:v>
                </c:pt>
                <c:pt idx="176">
                  <c:v>0.0031201874</c:v>
                </c:pt>
                <c:pt idx="177">
                  <c:v>0.015051752</c:v>
                </c:pt>
                <c:pt idx="178">
                  <c:v>0.004768786</c:v>
                </c:pt>
                <c:pt idx="179">
                  <c:v>0.010919693</c:v>
                </c:pt>
                <c:pt idx="180">
                  <c:v>0.027805794</c:v>
                </c:pt>
                <c:pt idx="181">
                  <c:v>0.011545149</c:v>
                </c:pt>
                <c:pt idx="182" formatCode="0.00E+00">
                  <c:v>0.00045691305</c:v>
                </c:pt>
                <c:pt idx="183">
                  <c:v>0.0011780104</c:v>
                </c:pt>
                <c:pt idx="184" formatCode="0.00E+00">
                  <c:v>0.00012962813</c:v>
                </c:pt>
                <c:pt idx="185">
                  <c:v>0.0035757697</c:v>
                </c:pt>
                <c:pt idx="186">
                  <c:v>0.013138676</c:v>
                </c:pt>
                <c:pt idx="187">
                  <c:v>0.02972448</c:v>
                </c:pt>
                <c:pt idx="188">
                  <c:v>0.023819707</c:v>
                </c:pt>
                <c:pt idx="189">
                  <c:v>0.022241555</c:v>
                </c:pt>
                <c:pt idx="190">
                  <c:v>0.012211941</c:v>
                </c:pt>
                <c:pt idx="191">
                  <c:v>0.016203549</c:v>
                </c:pt>
                <c:pt idx="192">
                  <c:v>0.0043300935</c:v>
                </c:pt>
                <c:pt idx="193">
                  <c:v>0.01956326</c:v>
                </c:pt>
                <c:pt idx="194">
                  <c:v>0.0066030584</c:v>
                </c:pt>
                <c:pt idx="195" formatCode="0.00E+00">
                  <c:v>6.922811E-5</c:v>
                </c:pt>
                <c:pt idx="196">
                  <c:v>0.015449239</c:v>
                </c:pt>
                <c:pt idx="197">
                  <c:v>0.017829297</c:v>
                </c:pt>
                <c:pt idx="198">
                  <c:v>0.041122567</c:v>
                </c:pt>
                <c:pt idx="199">
                  <c:v>0.0310893</c:v>
                </c:pt>
                <c:pt idx="200">
                  <c:v>0.035807915</c:v>
                </c:pt>
                <c:pt idx="201">
                  <c:v>0.0174523</c:v>
                </c:pt>
                <c:pt idx="202">
                  <c:v>0.025776764</c:v>
                </c:pt>
                <c:pt idx="203">
                  <c:v>0.03577763</c:v>
                </c:pt>
                <c:pt idx="204">
                  <c:v>0.029533269</c:v>
                </c:pt>
                <c:pt idx="205">
                  <c:v>0.016656844</c:v>
                </c:pt>
                <c:pt idx="206">
                  <c:v>0.027311081</c:v>
                </c:pt>
                <c:pt idx="207">
                  <c:v>0.013259669</c:v>
                </c:pt>
                <c:pt idx="208">
                  <c:v>0.006909829</c:v>
                </c:pt>
                <c:pt idx="209">
                  <c:v>0.001686363</c:v>
                </c:pt>
                <c:pt idx="210">
                  <c:v>0.01305983</c:v>
                </c:pt>
                <c:pt idx="211">
                  <c:v>0.004914862</c:v>
                </c:pt>
                <c:pt idx="212">
                  <c:v>0.0057844864</c:v>
                </c:pt>
                <c:pt idx="213">
                  <c:v>0.012211031</c:v>
                </c:pt>
                <c:pt idx="214">
                  <c:v>0.015830342</c:v>
                </c:pt>
                <c:pt idx="215">
                  <c:v>0.018261502</c:v>
                </c:pt>
                <c:pt idx="216">
                  <c:v>0.013851482</c:v>
                </c:pt>
                <c:pt idx="217">
                  <c:v>0.00447238</c:v>
                </c:pt>
                <c:pt idx="218">
                  <c:v>0.0034206554</c:v>
                </c:pt>
                <c:pt idx="219">
                  <c:v>0.0030868193</c:v>
                </c:pt>
                <c:pt idx="220" formatCode="0.00E+00">
                  <c:v>0.00016879062</c:v>
                </c:pt>
                <c:pt idx="221" formatCode="0.00E+00">
                  <c:v>8.73426E-5</c:v>
                </c:pt>
                <c:pt idx="222">
                  <c:v>0.011646203</c:v>
                </c:pt>
                <c:pt idx="223">
                  <c:v>0.006815371</c:v>
                </c:pt>
                <c:pt idx="224">
                  <c:v>0.0027859067</c:v>
                </c:pt>
                <c:pt idx="225">
                  <c:v>0.00811317</c:v>
                </c:pt>
                <c:pt idx="226" formatCode="0.00E+00">
                  <c:v>0.0007548894</c:v>
                </c:pt>
                <c:pt idx="227">
                  <c:v>0.0062916745</c:v>
                </c:pt>
                <c:pt idx="228" formatCode="0.00E+00">
                  <c:v>1.643723E-5</c:v>
                </c:pt>
                <c:pt idx="229" formatCode="0.00E+00">
                  <c:v>0.0005614622</c:v>
                </c:pt>
                <c:pt idx="230" formatCode="0.00E+00">
                  <c:v>0.00034091467</c:v>
                </c:pt>
                <c:pt idx="231" formatCode="0.00E+00">
                  <c:v>0.00072475</c:v>
                </c:pt>
                <c:pt idx="232" formatCode="0.00E+00">
                  <c:v>0.00026171896</c:v>
                </c:pt>
                <c:pt idx="233">
                  <c:v>0.020535506</c:v>
                </c:pt>
                <c:pt idx="234">
                  <c:v>0.014106725</c:v>
                </c:pt>
                <c:pt idx="235">
                  <c:v>0.0019531942</c:v>
                </c:pt>
                <c:pt idx="236">
                  <c:v>0.008111675</c:v>
                </c:pt>
                <c:pt idx="237">
                  <c:v>0.011184134</c:v>
                </c:pt>
                <c:pt idx="238">
                  <c:v>0.024061015</c:v>
                </c:pt>
                <c:pt idx="239">
                  <c:v>0.022756372</c:v>
                </c:pt>
              </c:numCache>
            </c:numRef>
          </c:val>
          <c:smooth val="0"/>
        </c:ser>
        <c:ser>
          <c:idx val="2"/>
          <c:order val="2"/>
          <c:tx>
            <c:strRef>
              <c:f>'chr1'!$D$1</c:f>
              <c:strCache>
                <c:ptCount val="1"/>
                <c:pt idx="0">
                  <c:v>intervalue</c:v>
                </c:pt>
              </c:strCache>
            </c:strRef>
          </c:tx>
          <c:spPr>
            <a:ln w="25400">
              <a:solidFill>
                <a:srgbClr val="99CC00"/>
              </a:solidFill>
              <a:prstDash val="solid"/>
            </a:ln>
          </c:spPr>
          <c:marker>
            <c:symbol val="none"/>
          </c:marker>
          <c:cat>
            <c:numRef>
              <c:f>'chr1'!$A$2:$A$241</c:f>
              <c:numCache>
                <c:formatCode>General</c:formatCode>
                <c:ptCount val="240"/>
                <c:pt idx="0">
                  <c:v>0.0</c:v>
                </c:pt>
                <c:pt idx="1">
                  <c:v>25000.0</c:v>
                </c:pt>
                <c:pt idx="2">
                  <c:v>50000.0</c:v>
                </c:pt>
                <c:pt idx="3">
                  <c:v>100000.0</c:v>
                </c:pt>
                <c:pt idx="4">
                  <c:v>125000.0</c:v>
                </c:pt>
                <c:pt idx="5">
                  <c:v>150000.0</c:v>
                </c:pt>
                <c:pt idx="6">
                  <c:v>175000.0</c:v>
                </c:pt>
                <c:pt idx="7">
                  <c:v>200000.0</c:v>
                </c:pt>
                <c:pt idx="8">
                  <c:v>225000.0</c:v>
                </c:pt>
                <c:pt idx="9">
                  <c:v>250000.0</c:v>
                </c:pt>
                <c:pt idx="10">
                  <c:v>275000.0</c:v>
                </c:pt>
                <c:pt idx="11">
                  <c:v>300000.0</c:v>
                </c:pt>
                <c:pt idx="12">
                  <c:v>325000.0</c:v>
                </c:pt>
                <c:pt idx="13">
                  <c:v>350000.0</c:v>
                </c:pt>
                <c:pt idx="14">
                  <c:v>375000.0</c:v>
                </c:pt>
                <c:pt idx="15">
                  <c:v>400000.0</c:v>
                </c:pt>
                <c:pt idx="16">
                  <c:v>425000.0</c:v>
                </c:pt>
                <c:pt idx="17">
                  <c:v>450000.0</c:v>
                </c:pt>
                <c:pt idx="18">
                  <c:v>475000.0</c:v>
                </c:pt>
                <c:pt idx="19">
                  <c:v>500000.0</c:v>
                </c:pt>
                <c:pt idx="20">
                  <c:v>525000.0</c:v>
                </c:pt>
                <c:pt idx="21">
                  <c:v>550000.0</c:v>
                </c:pt>
                <c:pt idx="22">
                  <c:v>575000.0</c:v>
                </c:pt>
                <c:pt idx="23">
                  <c:v>600000.0</c:v>
                </c:pt>
                <c:pt idx="24">
                  <c:v>625000.0</c:v>
                </c:pt>
                <c:pt idx="25">
                  <c:v>650000.0</c:v>
                </c:pt>
                <c:pt idx="26">
                  <c:v>675000.0</c:v>
                </c:pt>
                <c:pt idx="27">
                  <c:v>700000.0</c:v>
                </c:pt>
                <c:pt idx="28">
                  <c:v>725000.0</c:v>
                </c:pt>
                <c:pt idx="29">
                  <c:v>750000.0</c:v>
                </c:pt>
                <c:pt idx="30">
                  <c:v>775000.0</c:v>
                </c:pt>
                <c:pt idx="31">
                  <c:v>800000.0</c:v>
                </c:pt>
                <c:pt idx="32">
                  <c:v>825000.0</c:v>
                </c:pt>
                <c:pt idx="33">
                  <c:v>850000.0</c:v>
                </c:pt>
                <c:pt idx="34">
                  <c:v>875000.0</c:v>
                </c:pt>
                <c:pt idx="35">
                  <c:v>900000.0</c:v>
                </c:pt>
                <c:pt idx="36">
                  <c:v>925000.0</c:v>
                </c:pt>
                <c:pt idx="37">
                  <c:v>950000.0</c:v>
                </c:pt>
                <c:pt idx="38">
                  <c:v>975000.0</c:v>
                </c:pt>
                <c:pt idx="39">
                  <c:v>1.0E6</c:v>
                </c:pt>
                <c:pt idx="40">
                  <c:v>1.025E6</c:v>
                </c:pt>
                <c:pt idx="41">
                  <c:v>1.05E6</c:v>
                </c:pt>
                <c:pt idx="42">
                  <c:v>1.075E6</c:v>
                </c:pt>
                <c:pt idx="43">
                  <c:v>1.1E6</c:v>
                </c:pt>
                <c:pt idx="44">
                  <c:v>1.125E6</c:v>
                </c:pt>
                <c:pt idx="45">
                  <c:v>1.15E6</c:v>
                </c:pt>
                <c:pt idx="46">
                  <c:v>1.175E6</c:v>
                </c:pt>
                <c:pt idx="47">
                  <c:v>1.2E6</c:v>
                </c:pt>
                <c:pt idx="48">
                  <c:v>1.225E6</c:v>
                </c:pt>
                <c:pt idx="49">
                  <c:v>1.25E6</c:v>
                </c:pt>
                <c:pt idx="50">
                  <c:v>1.275E6</c:v>
                </c:pt>
                <c:pt idx="51">
                  <c:v>1.3E6</c:v>
                </c:pt>
                <c:pt idx="52">
                  <c:v>1.325E6</c:v>
                </c:pt>
                <c:pt idx="53">
                  <c:v>1.35E6</c:v>
                </c:pt>
                <c:pt idx="54">
                  <c:v>1.375E6</c:v>
                </c:pt>
                <c:pt idx="55">
                  <c:v>1.4E6</c:v>
                </c:pt>
                <c:pt idx="56">
                  <c:v>1.425E6</c:v>
                </c:pt>
                <c:pt idx="57">
                  <c:v>1.45E6</c:v>
                </c:pt>
                <c:pt idx="58">
                  <c:v>1.475E6</c:v>
                </c:pt>
                <c:pt idx="59">
                  <c:v>1.5E6</c:v>
                </c:pt>
                <c:pt idx="60">
                  <c:v>1.525E6</c:v>
                </c:pt>
                <c:pt idx="61">
                  <c:v>1.55E6</c:v>
                </c:pt>
                <c:pt idx="62">
                  <c:v>1.575E6</c:v>
                </c:pt>
                <c:pt idx="63">
                  <c:v>1.6E6</c:v>
                </c:pt>
                <c:pt idx="64">
                  <c:v>1.625E6</c:v>
                </c:pt>
                <c:pt idx="65">
                  <c:v>1.65E6</c:v>
                </c:pt>
                <c:pt idx="66">
                  <c:v>1.675E6</c:v>
                </c:pt>
                <c:pt idx="67">
                  <c:v>1.7E6</c:v>
                </c:pt>
                <c:pt idx="68">
                  <c:v>1.725E6</c:v>
                </c:pt>
                <c:pt idx="69">
                  <c:v>1.75E6</c:v>
                </c:pt>
                <c:pt idx="70">
                  <c:v>1.775E6</c:v>
                </c:pt>
                <c:pt idx="71">
                  <c:v>1.8E6</c:v>
                </c:pt>
                <c:pt idx="72">
                  <c:v>1.825E6</c:v>
                </c:pt>
                <c:pt idx="73">
                  <c:v>1.85E6</c:v>
                </c:pt>
                <c:pt idx="74">
                  <c:v>1.875E6</c:v>
                </c:pt>
                <c:pt idx="75">
                  <c:v>1.9E6</c:v>
                </c:pt>
                <c:pt idx="76">
                  <c:v>1.925E6</c:v>
                </c:pt>
                <c:pt idx="77">
                  <c:v>1.95E6</c:v>
                </c:pt>
                <c:pt idx="78">
                  <c:v>1.975E6</c:v>
                </c:pt>
                <c:pt idx="79">
                  <c:v>2.0E6</c:v>
                </c:pt>
                <c:pt idx="80">
                  <c:v>2.025E6</c:v>
                </c:pt>
                <c:pt idx="81">
                  <c:v>2.05E6</c:v>
                </c:pt>
                <c:pt idx="82">
                  <c:v>2.075E6</c:v>
                </c:pt>
                <c:pt idx="83">
                  <c:v>2.1E6</c:v>
                </c:pt>
                <c:pt idx="84">
                  <c:v>2.125E6</c:v>
                </c:pt>
                <c:pt idx="85">
                  <c:v>2.15E6</c:v>
                </c:pt>
                <c:pt idx="86">
                  <c:v>2.175E6</c:v>
                </c:pt>
                <c:pt idx="87">
                  <c:v>2.2E6</c:v>
                </c:pt>
                <c:pt idx="88">
                  <c:v>2.225E6</c:v>
                </c:pt>
                <c:pt idx="89">
                  <c:v>2.25E6</c:v>
                </c:pt>
                <c:pt idx="90">
                  <c:v>2.275E6</c:v>
                </c:pt>
                <c:pt idx="91">
                  <c:v>2.3E6</c:v>
                </c:pt>
                <c:pt idx="92">
                  <c:v>2.325E6</c:v>
                </c:pt>
                <c:pt idx="93">
                  <c:v>2.35E6</c:v>
                </c:pt>
                <c:pt idx="94">
                  <c:v>2.375E6</c:v>
                </c:pt>
                <c:pt idx="95">
                  <c:v>2.4E6</c:v>
                </c:pt>
                <c:pt idx="96">
                  <c:v>2.425E6</c:v>
                </c:pt>
                <c:pt idx="97">
                  <c:v>2.45E6</c:v>
                </c:pt>
                <c:pt idx="98">
                  <c:v>2.475E6</c:v>
                </c:pt>
                <c:pt idx="99">
                  <c:v>2.5E6</c:v>
                </c:pt>
                <c:pt idx="100">
                  <c:v>2.525E6</c:v>
                </c:pt>
                <c:pt idx="101">
                  <c:v>2.55E6</c:v>
                </c:pt>
                <c:pt idx="102">
                  <c:v>2.575E6</c:v>
                </c:pt>
                <c:pt idx="103">
                  <c:v>2.6E6</c:v>
                </c:pt>
                <c:pt idx="104">
                  <c:v>2.625E6</c:v>
                </c:pt>
                <c:pt idx="105">
                  <c:v>2.65E6</c:v>
                </c:pt>
                <c:pt idx="106">
                  <c:v>2.675E6</c:v>
                </c:pt>
                <c:pt idx="107">
                  <c:v>2.7E6</c:v>
                </c:pt>
                <c:pt idx="108">
                  <c:v>2.725E6</c:v>
                </c:pt>
                <c:pt idx="109">
                  <c:v>2.75E6</c:v>
                </c:pt>
                <c:pt idx="110">
                  <c:v>2.775E6</c:v>
                </c:pt>
                <c:pt idx="111">
                  <c:v>2.8E6</c:v>
                </c:pt>
                <c:pt idx="112">
                  <c:v>2.825E6</c:v>
                </c:pt>
                <c:pt idx="113">
                  <c:v>2.85E6</c:v>
                </c:pt>
                <c:pt idx="114">
                  <c:v>2.875E6</c:v>
                </c:pt>
                <c:pt idx="115">
                  <c:v>2.9E6</c:v>
                </c:pt>
                <c:pt idx="116">
                  <c:v>2.925E6</c:v>
                </c:pt>
                <c:pt idx="117">
                  <c:v>2.95E6</c:v>
                </c:pt>
                <c:pt idx="118">
                  <c:v>2.975E6</c:v>
                </c:pt>
                <c:pt idx="119">
                  <c:v>3.0E6</c:v>
                </c:pt>
                <c:pt idx="120">
                  <c:v>3.025E6</c:v>
                </c:pt>
                <c:pt idx="121">
                  <c:v>3.05E6</c:v>
                </c:pt>
                <c:pt idx="122">
                  <c:v>3.075E6</c:v>
                </c:pt>
                <c:pt idx="123">
                  <c:v>3.1E6</c:v>
                </c:pt>
                <c:pt idx="124">
                  <c:v>3.125E6</c:v>
                </c:pt>
                <c:pt idx="125">
                  <c:v>3.15E6</c:v>
                </c:pt>
                <c:pt idx="126">
                  <c:v>3.175E6</c:v>
                </c:pt>
                <c:pt idx="127">
                  <c:v>3.2E6</c:v>
                </c:pt>
                <c:pt idx="128">
                  <c:v>3.225E6</c:v>
                </c:pt>
                <c:pt idx="129">
                  <c:v>3.25E6</c:v>
                </c:pt>
                <c:pt idx="130">
                  <c:v>3.275E6</c:v>
                </c:pt>
                <c:pt idx="131">
                  <c:v>3.3E6</c:v>
                </c:pt>
                <c:pt idx="132">
                  <c:v>3.325E6</c:v>
                </c:pt>
                <c:pt idx="133">
                  <c:v>3.35E6</c:v>
                </c:pt>
                <c:pt idx="134">
                  <c:v>3.375E6</c:v>
                </c:pt>
                <c:pt idx="135">
                  <c:v>3.4E6</c:v>
                </c:pt>
                <c:pt idx="136">
                  <c:v>3.425E6</c:v>
                </c:pt>
                <c:pt idx="137">
                  <c:v>3.45E6</c:v>
                </c:pt>
                <c:pt idx="138">
                  <c:v>3.475E6</c:v>
                </c:pt>
                <c:pt idx="139">
                  <c:v>3.5E6</c:v>
                </c:pt>
                <c:pt idx="140">
                  <c:v>3.525E6</c:v>
                </c:pt>
                <c:pt idx="141">
                  <c:v>3.55E6</c:v>
                </c:pt>
                <c:pt idx="142">
                  <c:v>3.575E6</c:v>
                </c:pt>
                <c:pt idx="143">
                  <c:v>3.6E6</c:v>
                </c:pt>
                <c:pt idx="144">
                  <c:v>3.625E6</c:v>
                </c:pt>
                <c:pt idx="145">
                  <c:v>3.65E6</c:v>
                </c:pt>
                <c:pt idx="146">
                  <c:v>3.675E6</c:v>
                </c:pt>
                <c:pt idx="147">
                  <c:v>3.7E6</c:v>
                </c:pt>
                <c:pt idx="148">
                  <c:v>3.725E6</c:v>
                </c:pt>
                <c:pt idx="149">
                  <c:v>3.75E6</c:v>
                </c:pt>
                <c:pt idx="150">
                  <c:v>3.775E6</c:v>
                </c:pt>
                <c:pt idx="151">
                  <c:v>3.8E6</c:v>
                </c:pt>
                <c:pt idx="152">
                  <c:v>3.825E6</c:v>
                </c:pt>
                <c:pt idx="153">
                  <c:v>3.85E6</c:v>
                </c:pt>
                <c:pt idx="154">
                  <c:v>3.875E6</c:v>
                </c:pt>
                <c:pt idx="155">
                  <c:v>3.9E6</c:v>
                </c:pt>
                <c:pt idx="156">
                  <c:v>3.925E6</c:v>
                </c:pt>
                <c:pt idx="157">
                  <c:v>3.95E6</c:v>
                </c:pt>
                <c:pt idx="158">
                  <c:v>3.975E6</c:v>
                </c:pt>
                <c:pt idx="159">
                  <c:v>4.0E6</c:v>
                </c:pt>
                <c:pt idx="160">
                  <c:v>4.025E6</c:v>
                </c:pt>
                <c:pt idx="161">
                  <c:v>4.05E6</c:v>
                </c:pt>
                <c:pt idx="162">
                  <c:v>4.075E6</c:v>
                </c:pt>
                <c:pt idx="163">
                  <c:v>4.1E6</c:v>
                </c:pt>
                <c:pt idx="164">
                  <c:v>4.125E6</c:v>
                </c:pt>
                <c:pt idx="165">
                  <c:v>4.15E6</c:v>
                </c:pt>
                <c:pt idx="166">
                  <c:v>4.175E6</c:v>
                </c:pt>
                <c:pt idx="167">
                  <c:v>4.2E6</c:v>
                </c:pt>
                <c:pt idx="168">
                  <c:v>4.225E6</c:v>
                </c:pt>
                <c:pt idx="169">
                  <c:v>4.25E6</c:v>
                </c:pt>
                <c:pt idx="170">
                  <c:v>4.275E6</c:v>
                </c:pt>
                <c:pt idx="171">
                  <c:v>4.3E6</c:v>
                </c:pt>
                <c:pt idx="172">
                  <c:v>4.325E6</c:v>
                </c:pt>
                <c:pt idx="173">
                  <c:v>4.35E6</c:v>
                </c:pt>
                <c:pt idx="174">
                  <c:v>4.375E6</c:v>
                </c:pt>
                <c:pt idx="175">
                  <c:v>4.4E6</c:v>
                </c:pt>
                <c:pt idx="176">
                  <c:v>4.425E6</c:v>
                </c:pt>
                <c:pt idx="177">
                  <c:v>4.45E6</c:v>
                </c:pt>
                <c:pt idx="178">
                  <c:v>4.475E6</c:v>
                </c:pt>
                <c:pt idx="179">
                  <c:v>4.5E6</c:v>
                </c:pt>
                <c:pt idx="180">
                  <c:v>4.525E6</c:v>
                </c:pt>
                <c:pt idx="181">
                  <c:v>4.55E6</c:v>
                </c:pt>
                <c:pt idx="182">
                  <c:v>4.575E6</c:v>
                </c:pt>
                <c:pt idx="183">
                  <c:v>4.6E6</c:v>
                </c:pt>
                <c:pt idx="184">
                  <c:v>4.625E6</c:v>
                </c:pt>
                <c:pt idx="185">
                  <c:v>4.65E6</c:v>
                </c:pt>
                <c:pt idx="186">
                  <c:v>4.675E6</c:v>
                </c:pt>
                <c:pt idx="187">
                  <c:v>4.7E6</c:v>
                </c:pt>
                <c:pt idx="188">
                  <c:v>4.725E6</c:v>
                </c:pt>
                <c:pt idx="189">
                  <c:v>4.75E6</c:v>
                </c:pt>
                <c:pt idx="190">
                  <c:v>4.775E6</c:v>
                </c:pt>
                <c:pt idx="191">
                  <c:v>4.8E6</c:v>
                </c:pt>
                <c:pt idx="192">
                  <c:v>4.825E6</c:v>
                </c:pt>
                <c:pt idx="193">
                  <c:v>4.85E6</c:v>
                </c:pt>
                <c:pt idx="194">
                  <c:v>4.875E6</c:v>
                </c:pt>
                <c:pt idx="195">
                  <c:v>4.9E6</c:v>
                </c:pt>
                <c:pt idx="196">
                  <c:v>4.925E6</c:v>
                </c:pt>
                <c:pt idx="197">
                  <c:v>4.95E6</c:v>
                </c:pt>
                <c:pt idx="198">
                  <c:v>4.975E6</c:v>
                </c:pt>
                <c:pt idx="199">
                  <c:v>5.0E6</c:v>
                </c:pt>
                <c:pt idx="200">
                  <c:v>5.025E6</c:v>
                </c:pt>
                <c:pt idx="201">
                  <c:v>5.05E6</c:v>
                </c:pt>
                <c:pt idx="202">
                  <c:v>5.075E6</c:v>
                </c:pt>
                <c:pt idx="203">
                  <c:v>5.1E6</c:v>
                </c:pt>
                <c:pt idx="204">
                  <c:v>5.125E6</c:v>
                </c:pt>
                <c:pt idx="205">
                  <c:v>5.15E6</c:v>
                </c:pt>
                <c:pt idx="206">
                  <c:v>5.175E6</c:v>
                </c:pt>
                <c:pt idx="207">
                  <c:v>5.2E6</c:v>
                </c:pt>
                <c:pt idx="208">
                  <c:v>5.225E6</c:v>
                </c:pt>
                <c:pt idx="209">
                  <c:v>5.25E6</c:v>
                </c:pt>
                <c:pt idx="210">
                  <c:v>5.275E6</c:v>
                </c:pt>
                <c:pt idx="211">
                  <c:v>5.3E6</c:v>
                </c:pt>
                <c:pt idx="212">
                  <c:v>5.325E6</c:v>
                </c:pt>
                <c:pt idx="213">
                  <c:v>5.35E6</c:v>
                </c:pt>
                <c:pt idx="214">
                  <c:v>5.375E6</c:v>
                </c:pt>
                <c:pt idx="215">
                  <c:v>5.4E6</c:v>
                </c:pt>
                <c:pt idx="216">
                  <c:v>5.425E6</c:v>
                </c:pt>
                <c:pt idx="217">
                  <c:v>5.45E6</c:v>
                </c:pt>
                <c:pt idx="218">
                  <c:v>5.475E6</c:v>
                </c:pt>
                <c:pt idx="219">
                  <c:v>5.5E6</c:v>
                </c:pt>
                <c:pt idx="220">
                  <c:v>5.525E6</c:v>
                </c:pt>
                <c:pt idx="221">
                  <c:v>5.55E6</c:v>
                </c:pt>
                <c:pt idx="222">
                  <c:v>5.575E6</c:v>
                </c:pt>
                <c:pt idx="223">
                  <c:v>5.6E6</c:v>
                </c:pt>
                <c:pt idx="224">
                  <c:v>5.625E6</c:v>
                </c:pt>
                <c:pt idx="225">
                  <c:v>5.65E6</c:v>
                </c:pt>
                <c:pt idx="226">
                  <c:v>5.675E6</c:v>
                </c:pt>
                <c:pt idx="227">
                  <c:v>5.7E6</c:v>
                </c:pt>
                <c:pt idx="228">
                  <c:v>5.725E6</c:v>
                </c:pt>
                <c:pt idx="229">
                  <c:v>5.75E6</c:v>
                </c:pt>
                <c:pt idx="230">
                  <c:v>5.775E6</c:v>
                </c:pt>
                <c:pt idx="231">
                  <c:v>5.8E6</c:v>
                </c:pt>
                <c:pt idx="232">
                  <c:v>5.825E6</c:v>
                </c:pt>
                <c:pt idx="233">
                  <c:v>5.85E6</c:v>
                </c:pt>
                <c:pt idx="234">
                  <c:v>5.875E6</c:v>
                </c:pt>
                <c:pt idx="235">
                  <c:v>5.9E6</c:v>
                </c:pt>
                <c:pt idx="236">
                  <c:v>5.925E6</c:v>
                </c:pt>
                <c:pt idx="237">
                  <c:v>5.95E6</c:v>
                </c:pt>
                <c:pt idx="238">
                  <c:v>5.975E6</c:v>
                </c:pt>
                <c:pt idx="239">
                  <c:v>6.0E6</c:v>
                </c:pt>
              </c:numCache>
            </c:numRef>
          </c:cat>
          <c:val>
            <c:numRef>
              <c:f>'chr1'!$D$2:$D$241</c:f>
              <c:numCache>
                <c:formatCode>General</c:formatCode>
                <c:ptCount val="240"/>
                <c:pt idx="0">
                  <c:v>0.11718751</c:v>
                </c:pt>
                <c:pt idx="1">
                  <c:v>0.06410256</c:v>
                </c:pt>
                <c:pt idx="2">
                  <c:v>0.07692308</c:v>
                </c:pt>
                <c:pt idx="3">
                  <c:v>0.11217507</c:v>
                </c:pt>
                <c:pt idx="4">
                  <c:v>0.08166477</c:v>
                </c:pt>
                <c:pt idx="5">
                  <c:v>0.09188794</c:v>
                </c:pt>
                <c:pt idx="6">
                  <c:v>0.07771814</c:v>
                </c:pt>
                <c:pt idx="7">
                  <c:v>0.08330257</c:v>
                </c:pt>
                <c:pt idx="8">
                  <c:v>0.09107665</c:v>
                </c:pt>
                <c:pt idx="9">
                  <c:v>0.09189968</c:v>
                </c:pt>
                <c:pt idx="10">
                  <c:v>0.09407633</c:v>
                </c:pt>
                <c:pt idx="11">
                  <c:v>0.10315011</c:v>
                </c:pt>
                <c:pt idx="12">
                  <c:v>0.08022145</c:v>
                </c:pt>
                <c:pt idx="13">
                  <c:v>0.065639555</c:v>
                </c:pt>
                <c:pt idx="14">
                  <c:v>0.08063005</c:v>
                </c:pt>
                <c:pt idx="15">
                  <c:v>0.09498176</c:v>
                </c:pt>
                <c:pt idx="16">
                  <c:v>0.059181053</c:v>
                </c:pt>
                <c:pt idx="17">
                  <c:v>0.1010729</c:v>
                </c:pt>
                <c:pt idx="18">
                  <c:v>0.08457762</c:v>
                </c:pt>
                <c:pt idx="19">
                  <c:v>0.08497584</c:v>
                </c:pt>
                <c:pt idx="20">
                  <c:v>0.08652457</c:v>
                </c:pt>
                <c:pt idx="21">
                  <c:v>0.09032639</c:v>
                </c:pt>
                <c:pt idx="22">
                  <c:v>0.07008721</c:v>
                </c:pt>
                <c:pt idx="23">
                  <c:v>0.09320803</c:v>
                </c:pt>
                <c:pt idx="24">
                  <c:v>0.059757307</c:v>
                </c:pt>
                <c:pt idx="25">
                  <c:v>0.06368863</c:v>
                </c:pt>
                <c:pt idx="26">
                  <c:v>0.07574263</c:v>
                </c:pt>
                <c:pt idx="27">
                  <c:v>0.06556171</c:v>
                </c:pt>
                <c:pt idx="28">
                  <c:v>0.06301389</c:v>
                </c:pt>
                <c:pt idx="29">
                  <c:v>0.0744972</c:v>
                </c:pt>
                <c:pt idx="30">
                  <c:v>0.060293198</c:v>
                </c:pt>
                <c:pt idx="31">
                  <c:v>0.067642234</c:v>
                </c:pt>
                <c:pt idx="32">
                  <c:v>0.08169226</c:v>
                </c:pt>
                <c:pt idx="33">
                  <c:v>0.083768874</c:v>
                </c:pt>
                <c:pt idx="34">
                  <c:v>0.06810194</c:v>
                </c:pt>
                <c:pt idx="35">
                  <c:v>0.08997255</c:v>
                </c:pt>
                <c:pt idx="36">
                  <c:v>0.06250776</c:v>
                </c:pt>
                <c:pt idx="37">
                  <c:v>0.058994047</c:v>
                </c:pt>
                <c:pt idx="38">
                  <c:v>0.0586814</c:v>
                </c:pt>
                <c:pt idx="39">
                  <c:v>0.073508725</c:v>
                </c:pt>
                <c:pt idx="40">
                  <c:v>0.061703414</c:v>
                </c:pt>
                <c:pt idx="41">
                  <c:v>0.0574719</c:v>
                </c:pt>
                <c:pt idx="42">
                  <c:v>0.048821848</c:v>
                </c:pt>
                <c:pt idx="43">
                  <c:v>0.050010815</c:v>
                </c:pt>
                <c:pt idx="44">
                  <c:v>0.048440788</c:v>
                </c:pt>
                <c:pt idx="45">
                  <c:v>0.04224021</c:v>
                </c:pt>
                <c:pt idx="46">
                  <c:v>0.031240763</c:v>
                </c:pt>
                <c:pt idx="47">
                  <c:v>0.039926562</c:v>
                </c:pt>
                <c:pt idx="48">
                  <c:v>0.04790872</c:v>
                </c:pt>
                <c:pt idx="49">
                  <c:v>0.06721026</c:v>
                </c:pt>
                <c:pt idx="50">
                  <c:v>0.04962378</c:v>
                </c:pt>
                <c:pt idx="51">
                  <c:v>0.057943944</c:v>
                </c:pt>
                <c:pt idx="52">
                  <c:v>0.03880895</c:v>
                </c:pt>
                <c:pt idx="53">
                  <c:v>0.062132724</c:v>
                </c:pt>
                <c:pt idx="54">
                  <c:v>0.052908827</c:v>
                </c:pt>
                <c:pt idx="55">
                  <c:v>0.047990613</c:v>
                </c:pt>
                <c:pt idx="56">
                  <c:v>0.056347687</c:v>
                </c:pt>
                <c:pt idx="57">
                  <c:v>0.052398235</c:v>
                </c:pt>
                <c:pt idx="58">
                  <c:v>0.051311303</c:v>
                </c:pt>
                <c:pt idx="59">
                  <c:v>0.043527395</c:v>
                </c:pt>
                <c:pt idx="60">
                  <c:v>0.05748741</c:v>
                </c:pt>
                <c:pt idx="61">
                  <c:v>0.039165955</c:v>
                </c:pt>
                <c:pt idx="62">
                  <c:v>0.055340815</c:v>
                </c:pt>
                <c:pt idx="63">
                  <c:v>0.049950454</c:v>
                </c:pt>
                <c:pt idx="64">
                  <c:v>0.048208456</c:v>
                </c:pt>
                <c:pt idx="65">
                  <c:v>0.05992684</c:v>
                </c:pt>
                <c:pt idx="66">
                  <c:v>0.04699081</c:v>
                </c:pt>
                <c:pt idx="67">
                  <c:v>0.063259505</c:v>
                </c:pt>
                <c:pt idx="68">
                  <c:v>0.055384737</c:v>
                </c:pt>
                <c:pt idx="69">
                  <c:v>0.04572738</c:v>
                </c:pt>
                <c:pt idx="70">
                  <c:v>0.047865983</c:v>
                </c:pt>
                <c:pt idx="71">
                  <c:v>0.05741526</c:v>
                </c:pt>
                <c:pt idx="72">
                  <c:v>0.049825557</c:v>
                </c:pt>
                <c:pt idx="73">
                  <c:v>0.047561515</c:v>
                </c:pt>
                <c:pt idx="74">
                  <c:v>0.057315115</c:v>
                </c:pt>
                <c:pt idx="75">
                  <c:v>0.045535155</c:v>
                </c:pt>
                <c:pt idx="76">
                  <c:v>0.045378372</c:v>
                </c:pt>
                <c:pt idx="77">
                  <c:v>0.04349347</c:v>
                </c:pt>
                <c:pt idx="78">
                  <c:v>0.051746376</c:v>
                </c:pt>
                <c:pt idx="79">
                  <c:v>0.040240865</c:v>
                </c:pt>
                <c:pt idx="80">
                  <c:v>0.052139286</c:v>
                </c:pt>
                <c:pt idx="81">
                  <c:v>0.041627657</c:v>
                </c:pt>
                <c:pt idx="82">
                  <c:v>0.05776792</c:v>
                </c:pt>
                <c:pt idx="83">
                  <c:v>0.05592027</c:v>
                </c:pt>
                <c:pt idx="84">
                  <c:v>0.04703577</c:v>
                </c:pt>
                <c:pt idx="85">
                  <c:v>0.04991426</c:v>
                </c:pt>
                <c:pt idx="86">
                  <c:v>0.049125515</c:v>
                </c:pt>
                <c:pt idx="87">
                  <c:v>0.055565435</c:v>
                </c:pt>
                <c:pt idx="88">
                  <c:v>0.043035004</c:v>
                </c:pt>
                <c:pt idx="89">
                  <c:v>0.04863088</c:v>
                </c:pt>
                <c:pt idx="90">
                  <c:v>0.06493105</c:v>
                </c:pt>
                <c:pt idx="91">
                  <c:v>0.063824676</c:v>
                </c:pt>
                <c:pt idx="92">
                  <c:v>0.04920619</c:v>
                </c:pt>
                <c:pt idx="93">
                  <c:v>0.045184877</c:v>
                </c:pt>
                <c:pt idx="94">
                  <c:v>0.050374504</c:v>
                </c:pt>
                <c:pt idx="95">
                  <c:v>0.043819796</c:v>
                </c:pt>
                <c:pt idx="96">
                  <c:v>0.049249142</c:v>
                </c:pt>
                <c:pt idx="97">
                  <c:v>0.047766756</c:v>
                </c:pt>
                <c:pt idx="98">
                  <c:v>0.05140725</c:v>
                </c:pt>
                <c:pt idx="99">
                  <c:v>0.045471508</c:v>
                </c:pt>
                <c:pt idx="100">
                  <c:v>0.037107095</c:v>
                </c:pt>
                <c:pt idx="101">
                  <c:v>0.049771804</c:v>
                </c:pt>
                <c:pt idx="102">
                  <c:v>0.048183613</c:v>
                </c:pt>
                <c:pt idx="103">
                  <c:v>0.046714194</c:v>
                </c:pt>
                <c:pt idx="104">
                  <c:v>0.04554943</c:v>
                </c:pt>
                <c:pt idx="105">
                  <c:v>0.04507428</c:v>
                </c:pt>
                <c:pt idx="106">
                  <c:v>0.03288037</c:v>
                </c:pt>
                <c:pt idx="107">
                  <c:v>0.03929774</c:v>
                </c:pt>
                <c:pt idx="108">
                  <c:v>0.046417035</c:v>
                </c:pt>
                <c:pt idx="109">
                  <c:v>0.050074656</c:v>
                </c:pt>
                <c:pt idx="110">
                  <c:v>0.09246574</c:v>
                </c:pt>
                <c:pt idx="111">
                  <c:v>0.058135595</c:v>
                </c:pt>
                <c:pt idx="112">
                  <c:v>0.040382314</c:v>
                </c:pt>
                <c:pt idx="113">
                  <c:v>0.058575436</c:v>
                </c:pt>
                <c:pt idx="114">
                  <c:v>0.04637606</c:v>
                </c:pt>
                <c:pt idx="115">
                  <c:v>0.046549562</c:v>
                </c:pt>
                <c:pt idx="116">
                  <c:v>0.040853236</c:v>
                </c:pt>
                <c:pt idx="117">
                  <c:v>0.043598235</c:v>
                </c:pt>
                <c:pt idx="118">
                  <c:v>0.04861833</c:v>
                </c:pt>
                <c:pt idx="119">
                  <c:v>0.050611097</c:v>
                </c:pt>
                <c:pt idx="120">
                  <c:v>0.049368612</c:v>
                </c:pt>
                <c:pt idx="121">
                  <c:v>0.052031115</c:v>
                </c:pt>
                <c:pt idx="122">
                  <c:v>0.059197035</c:v>
                </c:pt>
                <c:pt idx="123">
                  <c:v>0.050759353</c:v>
                </c:pt>
                <c:pt idx="124">
                  <c:v>0.06366237</c:v>
                </c:pt>
                <c:pt idx="125">
                  <c:v>0.07480577</c:v>
                </c:pt>
                <c:pt idx="126">
                  <c:v>0.060715076</c:v>
                </c:pt>
                <c:pt idx="127">
                  <c:v>0.05205474</c:v>
                </c:pt>
                <c:pt idx="128">
                  <c:v>0.054158766</c:v>
                </c:pt>
                <c:pt idx="129">
                  <c:v>0.051233586</c:v>
                </c:pt>
                <c:pt idx="130">
                  <c:v>0.04544078</c:v>
                </c:pt>
                <c:pt idx="131">
                  <c:v>0.04096975</c:v>
                </c:pt>
                <c:pt idx="132">
                  <c:v>0.049438566</c:v>
                </c:pt>
                <c:pt idx="133">
                  <c:v>0.042244278</c:v>
                </c:pt>
                <c:pt idx="134">
                  <c:v>0.05147477</c:v>
                </c:pt>
                <c:pt idx="135">
                  <c:v>0.054258943</c:v>
                </c:pt>
                <c:pt idx="136">
                  <c:v>0.04216122</c:v>
                </c:pt>
                <c:pt idx="137">
                  <c:v>0.067173816</c:v>
                </c:pt>
                <c:pt idx="138">
                  <c:v>0.044429712</c:v>
                </c:pt>
                <c:pt idx="139">
                  <c:v>0.055942025</c:v>
                </c:pt>
                <c:pt idx="140">
                  <c:v>0.05796504</c:v>
                </c:pt>
                <c:pt idx="141">
                  <c:v>0.047867253</c:v>
                </c:pt>
                <c:pt idx="142">
                  <c:v>0.051891558</c:v>
                </c:pt>
                <c:pt idx="143">
                  <c:v>0.04960756</c:v>
                </c:pt>
                <c:pt idx="144">
                  <c:v>0.06264418</c:v>
                </c:pt>
                <c:pt idx="145">
                  <c:v>0.069775365</c:v>
                </c:pt>
                <c:pt idx="146">
                  <c:v>0.04435251</c:v>
                </c:pt>
                <c:pt idx="147">
                  <c:v>0.044937853</c:v>
                </c:pt>
                <c:pt idx="148">
                  <c:v>0.04745203</c:v>
                </c:pt>
                <c:pt idx="149">
                  <c:v>0.046003304</c:v>
                </c:pt>
                <c:pt idx="150">
                  <c:v>0.051137682</c:v>
                </c:pt>
                <c:pt idx="151">
                  <c:v>0.04698707</c:v>
                </c:pt>
                <c:pt idx="152">
                  <c:v>0.041152216</c:v>
                </c:pt>
                <c:pt idx="153">
                  <c:v>0.045546543</c:v>
                </c:pt>
                <c:pt idx="154">
                  <c:v>0.04540889</c:v>
                </c:pt>
                <c:pt idx="155">
                  <c:v>0.04539868</c:v>
                </c:pt>
                <c:pt idx="156">
                  <c:v>0.045789197</c:v>
                </c:pt>
                <c:pt idx="157">
                  <c:v>0.056971617</c:v>
                </c:pt>
                <c:pt idx="158">
                  <c:v>0.055417795</c:v>
                </c:pt>
                <c:pt idx="159">
                  <c:v>0.0701771</c:v>
                </c:pt>
                <c:pt idx="160">
                  <c:v>0.04271364</c:v>
                </c:pt>
                <c:pt idx="161">
                  <c:v>0.06317404</c:v>
                </c:pt>
                <c:pt idx="162">
                  <c:v>0.046441324</c:v>
                </c:pt>
                <c:pt idx="163">
                  <c:v>0.04844193</c:v>
                </c:pt>
                <c:pt idx="164">
                  <c:v>0.051889937</c:v>
                </c:pt>
                <c:pt idx="165">
                  <c:v>0.038794886</c:v>
                </c:pt>
                <c:pt idx="166">
                  <c:v>0.052309744</c:v>
                </c:pt>
                <c:pt idx="167">
                  <c:v>0.04507418</c:v>
                </c:pt>
                <c:pt idx="168">
                  <c:v>0.046983663</c:v>
                </c:pt>
                <c:pt idx="169">
                  <c:v>0.06539655</c:v>
                </c:pt>
                <c:pt idx="170">
                  <c:v>0.0505922</c:v>
                </c:pt>
                <c:pt idx="171">
                  <c:v>0.049476355</c:v>
                </c:pt>
                <c:pt idx="172">
                  <c:v>0.0693328</c:v>
                </c:pt>
                <c:pt idx="173">
                  <c:v>0.059525806</c:v>
                </c:pt>
                <c:pt idx="174">
                  <c:v>0.06035771</c:v>
                </c:pt>
                <c:pt idx="175">
                  <c:v>0.04468944</c:v>
                </c:pt>
                <c:pt idx="176">
                  <c:v>0.054914374</c:v>
                </c:pt>
                <c:pt idx="177">
                  <c:v>0.05605909</c:v>
                </c:pt>
                <c:pt idx="178">
                  <c:v>0.03973787</c:v>
                </c:pt>
                <c:pt idx="179">
                  <c:v>0.06997473</c:v>
                </c:pt>
                <c:pt idx="180">
                  <c:v>0.075441875</c:v>
                </c:pt>
                <c:pt idx="181">
                  <c:v>0.06150136</c:v>
                </c:pt>
                <c:pt idx="182">
                  <c:v>0.052428193</c:v>
                </c:pt>
                <c:pt idx="183">
                  <c:v>0.05446792</c:v>
                </c:pt>
                <c:pt idx="184">
                  <c:v>0.05825835</c:v>
                </c:pt>
                <c:pt idx="185">
                  <c:v>0.054091386</c:v>
                </c:pt>
                <c:pt idx="186">
                  <c:v>0.0533232</c:v>
                </c:pt>
                <c:pt idx="187">
                  <c:v>0.05471134</c:v>
                </c:pt>
                <c:pt idx="188">
                  <c:v>0.048853543</c:v>
                </c:pt>
                <c:pt idx="189">
                  <c:v>0.053692557</c:v>
                </c:pt>
                <c:pt idx="190">
                  <c:v>0.059016295</c:v>
                </c:pt>
                <c:pt idx="191">
                  <c:v>0.0487069</c:v>
                </c:pt>
                <c:pt idx="192">
                  <c:v>0.052837174</c:v>
                </c:pt>
                <c:pt idx="193">
                  <c:v>0.061740756</c:v>
                </c:pt>
                <c:pt idx="194">
                  <c:v>0.048242684</c:v>
                </c:pt>
                <c:pt idx="195">
                  <c:v>0.06766615</c:v>
                </c:pt>
                <c:pt idx="196">
                  <c:v>0.06259184</c:v>
                </c:pt>
                <c:pt idx="197">
                  <c:v>0.08101522</c:v>
                </c:pt>
                <c:pt idx="198">
                  <c:v>0.08045571</c:v>
                </c:pt>
                <c:pt idx="199">
                  <c:v>0.07361642</c:v>
                </c:pt>
                <c:pt idx="200">
                  <c:v>0.073866494</c:v>
                </c:pt>
                <c:pt idx="201">
                  <c:v>0.0775444</c:v>
                </c:pt>
                <c:pt idx="202">
                  <c:v>0.07772311</c:v>
                </c:pt>
                <c:pt idx="203">
                  <c:v>0.08791783</c:v>
                </c:pt>
                <c:pt idx="204">
                  <c:v>0.099375226</c:v>
                </c:pt>
                <c:pt idx="205">
                  <c:v>0.075987175</c:v>
                </c:pt>
                <c:pt idx="206">
                  <c:v>0.07518078</c:v>
                </c:pt>
                <c:pt idx="207">
                  <c:v>0.03278085</c:v>
                </c:pt>
                <c:pt idx="208">
                  <c:v>0.07891963</c:v>
                </c:pt>
                <c:pt idx="209">
                  <c:v>0.069598235</c:v>
                </c:pt>
                <c:pt idx="210">
                  <c:v>0.08244041</c:v>
                </c:pt>
                <c:pt idx="211">
                  <c:v>0.070967145</c:v>
                </c:pt>
                <c:pt idx="212">
                  <c:v>0.06295685</c:v>
                </c:pt>
                <c:pt idx="213">
                  <c:v>0.072973244</c:v>
                </c:pt>
                <c:pt idx="214">
                  <c:v>0.059702016</c:v>
                </c:pt>
                <c:pt idx="215">
                  <c:v>0.07789734</c:v>
                </c:pt>
                <c:pt idx="216">
                  <c:v>0.082527846</c:v>
                </c:pt>
                <c:pt idx="217">
                  <c:v>0.07247619</c:v>
                </c:pt>
                <c:pt idx="218">
                  <c:v>0.06310547</c:v>
                </c:pt>
                <c:pt idx="219">
                  <c:v>0.059802104</c:v>
                </c:pt>
                <c:pt idx="220">
                  <c:v>0.07374245</c:v>
                </c:pt>
                <c:pt idx="221">
                  <c:v>0.074072085</c:v>
                </c:pt>
                <c:pt idx="222">
                  <c:v>0.07108527</c:v>
                </c:pt>
                <c:pt idx="223">
                  <c:v>0.081855424</c:v>
                </c:pt>
                <c:pt idx="224">
                  <c:v>0.08407786</c:v>
                </c:pt>
                <c:pt idx="225">
                  <c:v>0.092751905</c:v>
                </c:pt>
                <c:pt idx="226">
                  <c:v>0.06378901</c:v>
                </c:pt>
                <c:pt idx="227">
                  <c:v>0.09079212</c:v>
                </c:pt>
                <c:pt idx="228">
                  <c:v>0.060994476</c:v>
                </c:pt>
                <c:pt idx="229">
                  <c:v>0.069260694</c:v>
                </c:pt>
                <c:pt idx="230">
                  <c:v>0.067369156</c:v>
                </c:pt>
                <c:pt idx="231">
                  <c:v>0.08194252</c:v>
                </c:pt>
                <c:pt idx="232">
                  <c:v>0.081486754</c:v>
                </c:pt>
                <c:pt idx="233">
                  <c:v>0.08320972</c:v>
                </c:pt>
                <c:pt idx="234">
                  <c:v>0.081810996</c:v>
                </c:pt>
                <c:pt idx="235">
                  <c:v>0.0804603</c:v>
                </c:pt>
                <c:pt idx="236">
                  <c:v>0.09477398</c:v>
                </c:pt>
                <c:pt idx="237">
                  <c:v>0.091423996</c:v>
                </c:pt>
                <c:pt idx="238">
                  <c:v>0.09036683</c:v>
                </c:pt>
                <c:pt idx="239">
                  <c:v>0.090835385</c:v>
                </c:pt>
              </c:numCache>
            </c:numRef>
          </c:val>
          <c:smooth val="0"/>
        </c:ser>
        <c:dLbls>
          <c:showLegendKey val="0"/>
          <c:showVal val="0"/>
          <c:showCatName val="0"/>
          <c:showSerName val="0"/>
          <c:showPercent val="0"/>
          <c:showBubbleSize val="0"/>
        </c:dLbls>
        <c:marker val="1"/>
        <c:smooth val="0"/>
        <c:axId val="-2060613240"/>
        <c:axId val="-2060610152"/>
      </c:lineChart>
      <c:catAx>
        <c:axId val="-2060613240"/>
        <c:scaling>
          <c:orientation val="minMax"/>
        </c:scaling>
        <c:delete val="0"/>
        <c:axPos val="b"/>
        <c:numFmt formatCode="General" sourceLinked="1"/>
        <c:majorTickMark val="out"/>
        <c:minorTickMark val="none"/>
        <c:tickLblPos val="nextTo"/>
        <c:spPr>
          <a:ln w="3175">
            <a:solidFill>
              <a:srgbClr val="808080"/>
            </a:solidFill>
            <a:prstDash val="solid"/>
          </a:ln>
        </c:spPr>
        <c:crossAx val="-2060610152"/>
        <c:crosses val="autoZero"/>
        <c:auto val="1"/>
        <c:lblAlgn val="ctr"/>
        <c:lblOffset val="100"/>
        <c:tickLblSkip val="10"/>
        <c:noMultiLvlLbl val="0"/>
      </c:catAx>
      <c:valAx>
        <c:axId val="-2060610152"/>
        <c:scaling>
          <c:orientation val="minMax"/>
        </c:scaling>
        <c:delete val="0"/>
        <c:axPos val="l"/>
        <c:numFmt formatCode="General" sourceLinked="1"/>
        <c:majorTickMark val="out"/>
        <c:minorTickMark val="none"/>
        <c:tickLblPos val="nextTo"/>
        <c:spPr>
          <a:ln w="3175">
            <a:solidFill>
              <a:srgbClr val="808080"/>
            </a:solidFill>
            <a:prstDash val="solid"/>
          </a:ln>
        </c:spPr>
        <c:crossAx val="-2060613240"/>
        <c:crosses val="autoZero"/>
        <c:crossBetween val="between"/>
      </c:valAx>
      <c:spPr>
        <a:solidFill>
          <a:srgbClr val="FFFFFF"/>
        </a:solidFill>
        <a:ln w="25400">
          <a:noFill/>
        </a:ln>
      </c:spPr>
    </c:plotArea>
    <c:plotVisOnly val="1"/>
    <c:dispBlanksAs val="gap"/>
    <c:showDLblsOverMax val="0"/>
  </c:chart>
  <c:spPr>
    <a:solidFill>
      <a:srgbClr val="FFFFFF"/>
    </a:solidFill>
    <a:ln w="3175">
      <a:noFill/>
      <a:prstDash val="solid"/>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A0014A-2DDC-404D-90A2-989EE23715DF}" type="datetimeFigureOut">
              <a:rPr lang="en-US" smtClean="0"/>
              <a:t>2/17/13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304565-31AE-DF4D-864B-5F6C790FB9FC}" type="slidenum">
              <a:rPr lang="en-US" smtClean="0"/>
              <a:t>‹#›</a:t>
            </a:fld>
            <a:endParaRPr lang="en-US"/>
          </a:p>
        </p:txBody>
      </p:sp>
    </p:spTree>
    <p:extLst>
      <p:ext uri="{BB962C8B-B14F-4D97-AF65-F5344CB8AC3E}">
        <p14:creationId xmlns:p14="http://schemas.microsoft.com/office/powerpoint/2010/main" val="20529786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a-DK" dirty="0" smtClean="0"/>
              <a:t>Autosomes</a:t>
            </a:r>
          </a:p>
          <a:p>
            <a:endParaRPr lang="da-DK" dirty="0"/>
          </a:p>
        </p:txBody>
      </p:sp>
      <p:sp>
        <p:nvSpPr>
          <p:cNvPr id="4" name="Slide Number Placeholder 3"/>
          <p:cNvSpPr>
            <a:spLocks noGrp="1"/>
          </p:cNvSpPr>
          <p:nvPr>
            <p:ph type="sldNum" sz="quarter" idx="10"/>
          </p:nvPr>
        </p:nvSpPr>
        <p:spPr/>
        <p:txBody>
          <a:bodyPr/>
          <a:lstStyle/>
          <a:p>
            <a:fld id="{5F2DC60A-A26F-4273-A7FE-104AC2A99AC7}" type="slidenum">
              <a:rPr lang="da-DK" smtClean="0"/>
              <a:pPr/>
              <a:t>6</a:t>
            </a:fld>
            <a:endParaRPr lang="da-D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 new generation of animals is bred, the offspring gets half of its genes from the mother and the other half from the father. And when the number of fathers and mothers are large the H-W-equilibrium is ensured. </a:t>
            </a:r>
          </a:p>
          <a:p>
            <a:r>
              <a:rPr lang="en-US" dirty="0" smtClean="0"/>
              <a:t>Until now it has been implicit that we are dealing with the same number of individuals of each sex. </a:t>
            </a:r>
          </a:p>
          <a:p>
            <a:r>
              <a:rPr lang="en-US" dirty="0" smtClean="0"/>
              <a:t>In most cases of breeding with domestic animals this is not so. Normally only a few males are used in combination with many females. Thus the effective population size will be smaller than the actual size. The effective population size is based on the number of genes in the population that can be passed on to the next generation. This is assigned the symbol Ne (N-effective) and it has the formula: </a:t>
            </a:r>
          </a:p>
          <a:p>
            <a:r>
              <a:rPr lang="en-US" dirty="0" smtClean="0"/>
              <a:t>Four divided by N-effective equal 1 divided by the number of males plus 1 divided by the number of females. </a:t>
            </a:r>
          </a:p>
          <a:p>
            <a:endParaRPr lang="en-US" dirty="0"/>
          </a:p>
        </p:txBody>
      </p:sp>
      <p:sp>
        <p:nvSpPr>
          <p:cNvPr id="4" name="Slide Number Placeholder 3"/>
          <p:cNvSpPr>
            <a:spLocks noGrp="1"/>
          </p:cNvSpPr>
          <p:nvPr>
            <p:ph type="sldNum" sz="quarter" idx="10"/>
          </p:nvPr>
        </p:nvSpPr>
        <p:spPr/>
        <p:txBody>
          <a:bodyPr/>
          <a:lstStyle/>
          <a:p>
            <a:fld id="{21304565-31AE-DF4D-864B-5F6C790FB9FC}" type="slidenum">
              <a:rPr lang="en-US" smtClean="0"/>
              <a:t>13</a:t>
            </a:fld>
            <a:endParaRPr lang="en-US"/>
          </a:p>
        </p:txBody>
      </p:sp>
    </p:spTree>
    <p:extLst>
      <p:ext uri="{BB962C8B-B14F-4D97-AF65-F5344CB8AC3E}">
        <p14:creationId xmlns:p14="http://schemas.microsoft.com/office/powerpoint/2010/main" val="4028243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a-DK" dirty="0" smtClean="0"/>
              <a:t>Gln glutamine</a:t>
            </a:r>
          </a:p>
          <a:p>
            <a:endParaRPr lang="da-DK" dirty="0"/>
          </a:p>
        </p:txBody>
      </p:sp>
      <p:sp>
        <p:nvSpPr>
          <p:cNvPr id="4" name="Slide Number Placeholder 3"/>
          <p:cNvSpPr>
            <a:spLocks noGrp="1"/>
          </p:cNvSpPr>
          <p:nvPr>
            <p:ph type="sldNum" sz="quarter" idx="10"/>
          </p:nvPr>
        </p:nvSpPr>
        <p:spPr/>
        <p:txBody>
          <a:bodyPr/>
          <a:lstStyle/>
          <a:p>
            <a:fld id="{4798FEA7-38EC-467B-A6CF-3364F8B3D28B}" type="slidenum">
              <a:rPr lang="da-DK" smtClean="0"/>
              <a:pPr/>
              <a:t>18</a:t>
            </a:fld>
            <a:endParaRPr lang="da-D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average divergence between humans and chimpanzees for each chromosome, normalized such that the average divergence across chromosomes is equal to 1, along with the standard error given by the black line.</a:t>
            </a:r>
            <a:endParaRPr lang="en-US" dirty="0"/>
          </a:p>
        </p:txBody>
      </p:sp>
      <p:sp>
        <p:nvSpPr>
          <p:cNvPr id="4" name="Slide Number Placeholder 3"/>
          <p:cNvSpPr>
            <a:spLocks noGrp="1"/>
          </p:cNvSpPr>
          <p:nvPr>
            <p:ph type="sldNum" sz="quarter" idx="10"/>
          </p:nvPr>
        </p:nvSpPr>
        <p:spPr/>
        <p:txBody>
          <a:bodyPr/>
          <a:lstStyle/>
          <a:p>
            <a:fld id="{21304565-31AE-DF4D-864B-5F6C790FB9FC}" type="slidenum">
              <a:rPr lang="en-US" smtClean="0"/>
              <a:t>28</a:t>
            </a:fld>
            <a:endParaRPr lang="en-US"/>
          </a:p>
        </p:txBody>
      </p:sp>
    </p:spTree>
    <p:extLst>
      <p:ext uri="{BB962C8B-B14F-4D97-AF65-F5344CB8AC3E}">
        <p14:creationId xmlns:p14="http://schemas.microsoft.com/office/powerpoint/2010/main" val="1911849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Fig. 1. Recombination rate variation along chromosome 12. Shown are estimated recombination rate</a:t>
            </a:r>
          </a:p>
          <a:p>
            <a:r>
              <a:rPr lang="en-US" sz="1200" b="0" i="0" u="none" strike="noStrike" kern="1200" baseline="0" dirty="0" smtClean="0">
                <a:solidFill>
                  <a:schemeClr val="tx1"/>
                </a:solidFill>
                <a:latin typeface="+mn-lt"/>
                <a:ea typeface="+mn-ea"/>
                <a:cs typeface="+mn-cs"/>
              </a:rPr>
              <a:t>(black), locations of statistically significant recombination hotspots [triangles; colors indicate relative amount</a:t>
            </a:r>
          </a:p>
          <a:p>
            <a:r>
              <a:rPr lang="en-US" sz="1200" b="0" i="0" u="none" strike="noStrike" kern="1200" baseline="0" dirty="0" smtClean="0">
                <a:solidFill>
                  <a:schemeClr val="tx1"/>
                </a:solidFill>
                <a:latin typeface="+mn-lt"/>
                <a:ea typeface="+mn-ea"/>
                <a:cs typeface="+mn-cs"/>
              </a:rPr>
              <a:t>of recombination from low (blue) to high (red)], and estimated recombination rates from the </a:t>
            </a:r>
            <a:r>
              <a:rPr lang="en-US" sz="1200" b="0" i="0" u="none" strike="noStrike" kern="1200" baseline="0" dirty="0" err="1" smtClean="0">
                <a:solidFill>
                  <a:schemeClr val="tx1"/>
                </a:solidFill>
                <a:latin typeface="+mn-lt"/>
                <a:ea typeface="+mn-ea"/>
                <a:cs typeface="+mn-cs"/>
              </a:rPr>
              <a:t>deCODE</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6</a:t>
            </a:r>
            <a:r>
              <a:rPr lang="en-US" sz="1200" b="0" i="0" u="none" strike="noStrike" kern="1200" baseline="0" dirty="0" smtClean="0">
                <a:solidFill>
                  <a:schemeClr val="tx1"/>
                </a:solidFill>
                <a:latin typeface="+mn-lt"/>
                <a:ea typeface="+mn-ea"/>
                <a:cs typeface="+mn-cs"/>
              </a:rPr>
              <a:t>) genetic map (red curve near bottom). Also shown are the location of ENSEMBL genes on the two</a:t>
            </a:r>
          </a:p>
          <a:p>
            <a:r>
              <a:rPr lang="en-US" sz="1200" b="0" i="0" u="none" strike="noStrike" kern="1200" baseline="0" dirty="0" smtClean="0">
                <a:solidFill>
                  <a:schemeClr val="tx1"/>
                </a:solidFill>
                <a:latin typeface="+mn-lt"/>
                <a:ea typeface="+mn-ea"/>
                <a:cs typeface="+mn-cs"/>
              </a:rPr>
              <a:t>strands (blue segments), fluctuations in local GC content (gray lines; averages over 1000-bp windows</a:t>
            </a:r>
          </a:p>
          <a:p>
            <a:r>
              <a:rPr lang="en-US" sz="1200" b="0" i="0" u="none" strike="noStrike" kern="1200" baseline="0" dirty="0" smtClean="0">
                <a:solidFill>
                  <a:schemeClr val="tx1"/>
                </a:solidFill>
                <a:latin typeface="+mn-lt"/>
                <a:ea typeface="+mn-ea"/>
                <a:cs typeface="+mn-cs"/>
              </a:rPr>
              <a:t>shown on an arbitrary scale), and an ideogram of chromosome banding.</a:t>
            </a:r>
            <a:endParaRPr lang="en-US" dirty="0"/>
          </a:p>
        </p:txBody>
      </p:sp>
      <p:sp>
        <p:nvSpPr>
          <p:cNvPr id="4" name="Slide Number Placeholder 3"/>
          <p:cNvSpPr>
            <a:spLocks noGrp="1"/>
          </p:cNvSpPr>
          <p:nvPr>
            <p:ph type="sldNum" sz="quarter" idx="10"/>
          </p:nvPr>
        </p:nvSpPr>
        <p:spPr/>
        <p:txBody>
          <a:bodyPr/>
          <a:lstStyle/>
          <a:p>
            <a:fld id="{21304565-31AE-DF4D-864B-5F6C790FB9FC}" type="slidenum">
              <a:rPr lang="en-US" smtClean="0"/>
              <a:t>29</a:t>
            </a:fld>
            <a:endParaRPr lang="en-US"/>
          </a:p>
        </p:txBody>
      </p:sp>
    </p:spTree>
    <p:extLst>
      <p:ext uri="{BB962C8B-B14F-4D97-AF65-F5344CB8AC3E}">
        <p14:creationId xmlns:p14="http://schemas.microsoft.com/office/powerpoint/2010/main" val="4043348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SNPs with |</a:t>
            </a:r>
            <a:r>
              <a:rPr lang="en-US" dirty="0" err="1" smtClean="0"/>
              <a:t>iHS</a:t>
            </a:r>
            <a:r>
              <a:rPr lang="en-US" dirty="0" smtClean="0"/>
              <a:t>| &gt;2.5 (top 1%) are plotted. The bottom plot combines signals for all three populations, plotting only SNPs with derived frequency &gt;0.5 and </a:t>
            </a:r>
            <a:r>
              <a:rPr lang="en-US" dirty="0" err="1" smtClean="0"/>
              <a:t>iHS</a:t>
            </a:r>
            <a:r>
              <a:rPr lang="en-US" dirty="0" smtClean="0"/>
              <a:t> &lt;−2.5. Such SNPs correspond to high-frequency-derived SNPs in the range for which our test is most powerful. The short vertical bars below each plot indicate 100-kb windows whose signals are in the top 1% of windows genome-wide</a:t>
            </a:r>
            <a:r>
              <a:rPr lang="en-US" dirty="0" smtClean="0"/>
              <a:t>.</a:t>
            </a:r>
          </a:p>
          <a:p>
            <a:r>
              <a:rPr lang="en-US" dirty="0" smtClean="0"/>
              <a:t> </a:t>
            </a:r>
            <a:r>
              <a:rPr lang="en-US" dirty="0" smtClean="0"/>
              <a:t>how </a:t>
            </a:r>
            <a:r>
              <a:rPr lang="en-US" i="1" dirty="0" smtClean="0"/>
              <a:t>unusual</a:t>
            </a:r>
            <a:r>
              <a:rPr lang="en-US" dirty="0" smtClean="0"/>
              <a:t> the haplotypes around a given SNP are, relative to the genome as a whole, and it does not provide a formal significance test</a:t>
            </a:r>
            <a:endParaRPr lang="en-US" dirty="0"/>
          </a:p>
        </p:txBody>
      </p:sp>
      <p:sp>
        <p:nvSpPr>
          <p:cNvPr id="4" name="Slide Number Placeholder 3"/>
          <p:cNvSpPr>
            <a:spLocks noGrp="1"/>
          </p:cNvSpPr>
          <p:nvPr>
            <p:ph type="sldNum" sz="quarter" idx="10"/>
          </p:nvPr>
        </p:nvSpPr>
        <p:spPr/>
        <p:txBody>
          <a:bodyPr/>
          <a:lstStyle/>
          <a:p>
            <a:fld id="{215D9C74-1D6C-E14A-B8F5-0C17CA273184}" type="slidenum">
              <a:rPr lang="en-US" smtClean="0"/>
              <a:t>32</a:t>
            </a:fld>
            <a:endParaRPr lang="en-US"/>
          </a:p>
        </p:txBody>
      </p:sp>
    </p:spTree>
    <p:extLst>
      <p:ext uri="{BB962C8B-B14F-4D97-AF65-F5344CB8AC3E}">
        <p14:creationId xmlns:p14="http://schemas.microsoft.com/office/powerpoint/2010/main" val="3843803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Protein-coding genes account for 87.8% of the genome, 0.8% encodes stable RNAs, and 0.7% consists of noncoding repeats, leaving ∼11% for regulatory and other functions</a:t>
            </a:r>
            <a:endParaRPr lang="en-US" dirty="0"/>
          </a:p>
        </p:txBody>
      </p:sp>
      <p:sp>
        <p:nvSpPr>
          <p:cNvPr id="4" name="Slide Number Placeholder 3"/>
          <p:cNvSpPr>
            <a:spLocks noGrp="1"/>
          </p:cNvSpPr>
          <p:nvPr>
            <p:ph type="sldNum" sz="quarter" idx="10"/>
          </p:nvPr>
        </p:nvSpPr>
        <p:spPr/>
        <p:txBody>
          <a:bodyPr/>
          <a:lstStyle/>
          <a:p>
            <a:fld id="{21304565-31AE-DF4D-864B-5F6C790FB9FC}" type="slidenum">
              <a:rPr lang="en-US" smtClean="0"/>
              <a:t>40</a:t>
            </a:fld>
            <a:endParaRPr lang="en-US"/>
          </a:p>
        </p:txBody>
      </p:sp>
    </p:spTree>
    <p:extLst>
      <p:ext uri="{BB962C8B-B14F-4D97-AF65-F5344CB8AC3E}">
        <p14:creationId xmlns:p14="http://schemas.microsoft.com/office/powerpoint/2010/main" val="3594970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a:t>
            </a:r>
            <a:r>
              <a:rPr lang="en-US" dirty="0" smtClean="0"/>
              <a:t> Two identical sequences show perfect </a:t>
            </a:r>
            <a:r>
              <a:rPr lang="en-US" dirty="0" err="1" smtClean="0"/>
              <a:t>macrosynteny</a:t>
            </a:r>
            <a:r>
              <a:rPr lang="en-US" dirty="0" smtClean="0"/>
              <a:t>. </a:t>
            </a:r>
            <a:r>
              <a:rPr lang="en-US" b="1" dirty="0" smtClean="0"/>
              <a:t>B.</a:t>
            </a:r>
            <a:r>
              <a:rPr lang="en-US" dirty="0" smtClean="0"/>
              <a:t> This is also the case for scaffold_1 of </a:t>
            </a:r>
            <a:r>
              <a:rPr lang="en-US" i="1" dirty="0" err="1" smtClean="0"/>
              <a:t>Cochliobolus</a:t>
            </a:r>
            <a:r>
              <a:rPr lang="en-US" i="1" dirty="0" smtClean="0"/>
              <a:t> </a:t>
            </a:r>
            <a:r>
              <a:rPr lang="en-US" i="1" dirty="0" err="1" smtClean="0"/>
              <a:t>heterostrophus</a:t>
            </a:r>
            <a:r>
              <a:rPr lang="en-US" dirty="0" smtClean="0"/>
              <a:t> C4 and scaffold_2 of </a:t>
            </a:r>
            <a:r>
              <a:rPr lang="en-US" i="1" dirty="0" smtClean="0"/>
              <a:t>C. </a:t>
            </a:r>
            <a:r>
              <a:rPr lang="en-US" i="1" dirty="0" err="1" smtClean="0"/>
              <a:t>heterostrophus</a:t>
            </a:r>
            <a:r>
              <a:rPr lang="en-US" dirty="0" smtClean="0"/>
              <a:t> C5, reflecting their close relationship as progeny. </a:t>
            </a:r>
            <a:r>
              <a:rPr lang="en-US" b="1" dirty="0" smtClean="0"/>
              <a:t>C.</a:t>
            </a:r>
            <a:r>
              <a:rPr lang="en-US" dirty="0" smtClean="0"/>
              <a:t> The two sequences from (A) have each undergone one random inversion. </a:t>
            </a:r>
            <a:r>
              <a:rPr lang="en-US" b="1" dirty="0" smtClean="0"/>
              <a:t>D.</a:t>
            </a:r>
            <a:r>
              <a:rPr lang="en-US" dirty="0" smtClean="0"/>
              <a:t> Scaffold_4 of </a:t>
            </a:r>
            <a:r>
              <a:rPr lang="en-US" i="1" dirty="0" smtClean="0"/>
              <a:t>C. </a:t>
            </a:r>
            <a:r>
              <a:rPr lang="en-US" i="1" dirty="0" err="1" smtClean="0"/>
              <a:t>heterostrophus</a:t>
            </a:r>
            <a:r>
              <a:rPr lang="en-US" dirty="0" smtClean="0"/>
              <a:t> C5 and scaffold_9 of </a:t>
            </a:r>
            <a:r>
              <a:rPr lang="en-US" i="1" dirty="0" smtClean="0"/>
              <a:t>C. </a:t>
            </a:r>
            <a:r>
              <a:rPr lang="en-US" i="1" dirty="0" err="1" smtClean="0"/>
              <a:t>sativus</a:t>
            </a:r>
            <a:r>
              <a:rPr lang="en-US" dirty="0" smtClean="0"/>
              <a:t> show a very similar pattern as in (C). </a:t>
            </a:r>
            <a:r>
              <a:rPr lang="en-US" b="1" dirty="0" smtClean="0"/>
              <a:t>E.</a:t>
            </a:r>
            <a:r>
              <a:rPr lang="en-US" dirty="0" smtClean="0"/>
              <a:t> The two sequences in (A) have each undergone 25 random inversions. </a:t>
            </a:r>
            <a:r>
              <a:rPr lang="en-US" b="1" dirty="0" smtClean="0"/>
              <a:t>F.</a:t>
            </a:r>
            <a:r>
              <a:rPr lang="en-US" dirty="0" smtClean="0"/>
              <a:t> Scaffold_8 of </a:t>
            </a:r>
            <a:r>
              <a:rPr lang="en-US" i="1" dirty="0" err="1" smtClean="0"/>
              <a:t>Setosphaeria</a:t>
            </a:r>
            <a:r>
              <a:rPr lang="en-US" i="1" dirty="0" smtClean="0"/>
              <a:t> </a:t>
            </a:r>
            <a:r>
              <a:rPr lang="en-US" i="1" dirty="0" err="1" smtClean="0"/>
              <a:t>turcica</a:t>
            </a:r>
            <a:r>
              <a:rPr lang="en-US" dirty="0" smtClean="0"/>
              <a:t> and part of scaffold_10 of </a:t>
            </a:r>
            <a:r>
              <a:rPr lang="en-US" i="1" dirty="0" smtClean="0"/>
              <a:t>C. </a:t>
            </a:r>
            <a:r>
              <a:rPr lang="en-US" i="1" dirty="0" err="1" smtClean="0"/>
              <a:t>heterostrophus</a:t>
            </a:r>
            <a:r>
              <a:rPr lang="en-US" dirty="0" smtClean="0"/>
              <a:t> C5 show a pattern of </a:t>
            </a:r>
            <a:r>
              <a:rPr lang="en-US" dirty="0" err="1" smtClean="0"/>
              <a:t>syntenic</a:t>
            </a:r>
            <a:r>
              <a:rPr lang="en-US" dirty="0" smtClean="0"/>
              <a:t> regions progressively spreading across the scaffolds similar to that in (E) </a:t>
            </a:r>
            <a:r>
              <a:rPr lang="en-US" b="1" dirty="0" smtClean="0"/>
              <a:t>G.</a:t>
            </a:r>
            <a:r>
              <a:rPr lang="en-US" dirty="0" smtClean="0"/>
              <a:t> The two sequences from (A) have each undergone 500 random inversions. </a:t>
            </a:r>
            <a:r>
              <a:rPr lang="en-US" dirty="0" err="1" smtClean="0"/>
              <a:t>Syntenic</a:t>
            </a:r>
            <a:r>
              <a:rPr lang="en-US" dirty="0" smtClean="0"/>
              <a:t> regions are short and spread homogeneously across the two scaffolds. </a:t>
            </a:r>
            <a:r>
              <a:rPr lang="en-US" b="1" dirty="0" smtClean="0"/>
              <a:t>H.</a:t>
            </a:r>
            <a:r>
              <a:rPr lang="en-US" dirty="0" smtClean="0"/>
              <a:t> Scaffold_1 of </a:t>
            </a:r>
            <a:r>
              <a:rPr lang="en-US" i="1" dirty="0" err="1" smtClean="0"/>
              <a:t>Dothistroma</a:t>
            </a:r>
            <a:r>
              <a:rPr lang="en-US" i="1" dirty="0" smtClean="0"/>
              <a:t> </a:t>
            </a:r>
            <a:r>
              <a:rPr lang="en-US" i="1" dirty="0" err="1" smtClean="0"/>
              <a:t>septosporum</a:t>
            </a:r>
            <a:r>
              <a:rPr lang="en-US" dirty="0" smtClean="0"/>
              <a:t> and scaffold_1 of </a:t>
            </a:r>
            <a:r>
              <a:rPr lang="en-US" i="1" dirty="0" err="1" smtClean="0"/>
              <a:t>Mycosphaerella</a:t>
            </a:r>
            <a:r>
              <a:rPr lang="en-US" i="1" dirty="0" smtClean="0"/>
              <a:t> </a:t>
            </a:r>
            <a:r>
              <a:rPr lang="en-US" i="1" dirty="0" err="1" smtClean="0"/>
              <a:t>populorum</a:t>
            </a:r>
            <a:r>
              <a:rPr lang="en-US" dirty="0" smtClean="0"/>
              <a:t> show a very similar pattern as in (G). Scaffolds in this figure are not drawn to scale.</a:t>
            </a:r>
            <a:endParaRPr lang="en-US" dirty="0"/>
          </a:p>
        </p:txBody>
      </p:sp>
      <p:sp>
        <p:nvSpPr>
          <p:cNvPr id="4" name="Slide Number Placeholder 3"/>
          <p:cNvSpPr>
            <a:spLocks noGrp="1"/>
          </p:cNvSpPr>
          <p:nvPr>
            <p:ph type="sldNum" sz="quarter" idx="10"/>
          </p:nvPr>
        </p:nvSpPr>
        <p:spPr/>
        <p:txBody>
          <a:bodyPr/>
          <a:lstStyle/>
          <a:p>
            <a:fld id="{21304565-31AE-DF4D-864B-5F6C790FB9FC}" type="slidenum">
              <a:rPr lang="en-US" smtClean="0"/>
              <a:t>43</a:t>
            </a:fld>
            <a:endParaRPr lang="en-US"/>
          </a:p>
        </p:txBody>
      </p:sp>
    </p:spTree>
    <p:extLst>
      <p:ext uri="{BB962C8B-B14F-4D97-AF65-F5344CB8AC3E}">
        <p14:creationId xmlns:p14="http://schemas.microsoft.com/office/powerpoint/2010/main" val="12946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3643D1-5EE6-9A45-BC20-0A3DD57445BD}" type="datetimeFigureOut">
              <a:rPr lang="en-US" smtClean="0"/>
              <a:t>2/17/13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39CB6-83DB-AA41-8BCD-E730F8C7E960}" type="slidenum">
              <a:rPr lang="en-US" smtClean="0"/>
              <a:t>‹#›</a:t>
            </a:fld>
            <a:endParaRPr lang="en-US"/>
          </a:p>
        </p:txBody>
      </p:sp>
    </p:spTree>
    <p:extLst>
      <p:ext uri="{BB962C8B-B14F-4D97-AF65-F5344CB8AC3E}">
        <p14:creationId xmlns:p14="http://schemas.microsoft.com/office/powerpoint/2010/main" val="100041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3643D1-5EE6-9A45-BC20-0A3DD57445BD}" type="datetimeFigureOut">
              <a:rPr lang="en-US" smtClean="0"/>
              <a:t>2/17/13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39CB6-83DB-AA41-8BCD-E730F8C7E960}" type="slidenum">
              <a:rPr lang="en-US" smtClean="0"/>
              <a:t>‹#›</a:t>
            </a:fld>
            <a:endParaRPr lang="en-US"/>
          </a:p>
        </p:txBody>
      </p:sp>
    </p:spTree>
    <p:extLst>
      <p:ext uri="{BB962C8B-B14F-4D97-AF65-F5344CB8AC3E}">
        <p14:creationId xmlns:p14="http://schemas.microsoft.com/office/powerpoint/2010/main" val="2427294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3643D1-5EE6-9A45-BC20-0A3DD57445BD}" type="datetimeFigureOut">
              <a:rPr lang="en-US" smtClean="0"/>
              <a:t>2/17/13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39CB6-83DB-AA41-8BCD-E730F8C7E960}" type="slidenum">
              <a:rPr lang="en-US" smtClean="0"/>
              <a:t>‹#›</a:t>
            </a:fld>
            <a:endParaRPr lang="en-US"/>
          </a:p>
        </p:txBody>
      </p:sp>
    </p:spTree>
    <p:extLst>
      <p:ext uri="{BB962C8B-B14F-4D97-AF65-F5344CB8AC3E}">
        <p14:creationId xmlns:p14="http://schemas.microsoft.com/office/powerpoint/2010/main" val="373596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3643D1-5EE6-9A45-BC20-0A3DD57445BD}" type="datetimeFigureOut">
              <a:rPr lang="en-US" smtClean="0"/>
              <a:t>2/17/13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39CB6-83DB-AA41-8BCD-E730F8C7E960}" type="slidenum">
              <a:rPr lang="en-US" smtClean="0"/>
              <a:t>‹#›</a:t>
            </a:fld>
            <a:endParaRPr lang="en-US"/>
          </a:p>
        </p:txBody>
      </p:sp>
    </p:spTree>
    <p:extLst>
      <p:ext uri="{BB962C8B-B14F-4D97-AF65-F5344CB8AC3E}">
        <p14:creationId xmlns:p14="http://schemas.microsoft.com/office/powerpoint/2010/main" val="324507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3643D1-5EE6-9A45-BC20-0A3DD57445BD}" type="datetimeFigureOut">
              <a:rPr lang="en-US" smtClean="0"/>
              <a:t>2/17/13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39CB6-83DB-AA41-8BCD-E730F8C7E960}" type="slidenum">
              <a:rPr lang="en-US" smtClean="0"/>
              <a:t>‹#›</a:t>
            </a:fld>
            <a:endParaRPr lang="en-US"/>
          </a:p>
        </p:txBody>
      </p:sp>
    </p:spTree>
    <p:extLst>
      <p:ext uri="{BB962C8B-B14F-4D97-AF65-F5344CB8AC3E}">
        <p14:creationId xmlns:p14="http://schemas.microsoft.com/office/powerpoint/2010/main" val="2972109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3643D1-5EE6-9A45-BC20-0A3DD57445BD}" type="datetimeFigureOut">
              <a:rPr lang="en-US" smtClean="0"/>
              <a:t>2/17/13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C39CB6-83DB-AA41-8BCD-E730F8C7E960}" type="slidenum">
              <a:rPr lang="en-US" smtClean="0"/>
              <a:t>‹#›</a:t>
            </a:fld>
            <a:endParaRPr lang="en-US"/>
          </a:p>
        </p:txBody>
      </p:sp>
    </p:spTree>
    <p:extLst>
      <p:ext uri="{BB962C8B-B14F-4D97-AF65-F5344CB8AC3E}">
        <p14:creationId xmlns:p14="http://schemas.microsoft.com/office/powerpoint/2010/main" val="2179293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3643D1-5EE6-9A45-BC20-0A3DD57445BD}" type="datetimeFigureOut">
              <a:rPr lang="en-US" smtClean="0"/>
              <a:t>2/17/13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C39CB6-83DB-AA41-8BCD-E730F8C7E960}" type="slidenum">
              <a:rPr lang="en-US" smtClean="0"/>
              <a:t>‹#›</a:t>
            </a:fld>
            <a:endParaRPr lang="en-US"/>
          </a:p>
        </p:txBody>
      </p:sp>
    </p:spTree>
    <p:extLst>
      <p:ext uri="{BB962C8B-B14F-4D97-AF65-F5344CB8AC3E}">
        <p14:creationId xmlns:p14="http://schemas.microsoft.com/office/powerpoint/2010/main" val="1902165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3643D1-5EE6-9A45-BC20-0A3DD57445BD}" type="datetimeFigureOut">
              <a:rPr lang="en-US" smtClean="0"/>
              <a:t>2/17/13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C39CB6-83DB-AA41-8BCD-E730F8C7E960}" type="slidenum">
              <a:rPr lang="en-US" smtClean="0"/>
              <a:t>‹#›</a:t>
            </a:fld>
            <a:endParaRPr lang="en-US"/>
          </a:p>
        </p:txBody>
      </p:sp>
    </p:spTree>
    <p:extLst>
      <p:ext uri="{BB962C8B-B14F-4D97-AF65-F5344CB8AC3E}">
        <p14:creationId xmlns:p14="http://schemas.microsoft.com/office/powerpoint/2010/main" val="1745006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3643D1-5EE6-9A45-BC20-0A3DD57445BD}" type="datetimeFigureOut">
              <a:rPr lang="en-US" smtClean="0"/>
              <a:t>2/17/13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C39CB6-83DB-AA41-8BCD-E730F8C7E960}" type="slidenum">
              <a:rPr lang="en-US" smtClean="0"/>
              <a:t>‹#›</a:t>
            </a:fld>
            <a:endParaRPr lang="en-US"/>
          </a:p>
        </p:txBody>
      </p:sp>
    </p:spTree>
    <p:extLst>
      <p:ext uri="{BB962C8B-B14F-4D97-AF65-F5344CB8AC3E}">
        <p14:creationId xmlns:p14="http://schemas.microsoft.com/office/powerpoint/2010/main" val="556698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3643D1-5EE6-9A45-BC20-0A3DD57445BD}" type="datetimeFigureOut">
              <a:rPr lang="en-US" smtClean="0"/>
              <a:t>2/17/13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C39CB6-83DB-AA41-8BCD-E730F8C7E960}" type="slidenum">
              <a:rPr lang="en-US" smtClean="0"/>
              <a:t>‹#›</a:t>
            </a:fld>
            <a:endParaRPr lang="en-US"/>
          </a:p>
        </p:txBody>
      </p:sp>
    </p:spTree>
    <p:extLst>
      <p:ext uri="{BB962C8B-B14F-4D97-AF65-F5344CB8AC3E}">
        <p14:creationId xmlns:p14="http://schemas.microsoft.com/office/powerpoint/2010/main" val="1761365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3643D1-5EE6-9A45-BC20-0A3DD57445BD}" type="datetimeFigureOut">
              <a:rPr lang="en-US" smtClean="0"/>
              <a:t>2/17/13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C39CB6-83DB-AA41-8BCD-E730F8C7E960}" type="slidenum">
              <a:rPr lang="en-US" smtClean="0"/>
              <a:t>‹#›</a:t>
            </a:fld>
            <a:endParaRPr lang="en-US"/>
          </a:p>
        </p:txBody>
      </p:sp>
    </p:spTree>
    <p:extLst>
      <p:ext uri="{BB962C8B-B14F-4D97-AF65-F5344CB8AC3E}">
        <p14:creationId xmlns:p14="http://schemas.microsoft.com/office/powerpoint/2010/main" val="2891689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3643D1-5EE6-9A45-BC20-0A3DD57445BD}" type="datetimeFigureOut">
              <a:rPr lang="en-US" smtClean="0"/>
              <a:t>2/17/13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39CB6-83DB-AA41-8BCD-E730F8C7E960}" type="slidenum">
              <a:rPr lang="en-US" smtClean="0"/>
              <a:t>‹#›</a:t>
            </a:fld>
            <a:endParaRPr lang="en-US"/>
          </a:p>
        </p:txBody>
      </p:sp>
    </p:spTree>
    <p:extLst>
      <p:ext uri="{BB962C8B-B14F-4D97-AF65-F5344CB8AC3E}">
        <p14:creationId xmlns:p14="http://schemas.microsoft.com/office/powerpoint/2010/main" val="2281753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gif"/></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Idealised_population" TargetMode="External"/><Relationship Id="rId4" Type="http://schemas.openxmlformats.org/officeDocument/2006/relationships/hyperlink" Target="http://en.wikipedia.org/wiki/Allele_frequency" TargetMode="External"/><Relationship Id="rId5" Type="http://schemas.openxmlformats.org/officeDocument/2006/relationships/hyperlink" Target="http://en.wikipedia.org/wiki/Genetic_drift" TargetMode="External"/><Relationship Id="rId6" Type="http://schemas.openxmlformats.org/officeDocument/2006/relationships/hyperlink" Target="http://en.wikipedia.org/wiki/Inbreeding" TargetMode="External"/><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hyperlink" Target="http://www.plosbiology.org/article/info:doi/10.1371/journal.pbio.0040072" TargetMode="External"/><Relationship Id="rId5"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t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7.xml"/><Relationship Id="rId2" Type="http://schemas.openxmlformats.org/officeDocument/2006/relationships/image" Target="../media/image3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11706" y="741680"/>
            <a:ext cx="4520588" cy="3744615"/>
          </a:xfrm>
          <a:prstGeom prst="rect">
            <a:avLst/>
          </a:prstGeom>
          <a:noFill/>
        </p:spPr>
        <p:txBody>
          <a:bodyPr wrap="none" rtlCol="0">
            <a:spAutoFit/>
          </a:bodyPr>
          <a:lstStyle/>
          <a:p>
            <a:pPr algn="ctr">
              <a:lnSpc>
                <a:spcPct val="150000"/>
              </a:lnSpc>
            </a:pPr>
            <a:r>
              <a:rPr lang="en-US" sz="3200" dirty="0" smtClean="0"/>
              <a:t>IMPRS workshop </a:t>
            </a:r>
          </a:p>
          <a:p>
            <a:pPr algn="ctr">
              <a:lnSpc>
                <a:spcPct val="150000"/>
              </a:lnSpc>
            </a:pPr>
            <a:r>
              <a:rPr lang="en-US" sz="3200" dirty="0" smtClean="0"/>
              <a:t>Comparative Genomics</a:t>
            </a:r>
          </a:p>
          <a:p>
            <a:pPr algn="ctr">
              <a:lnSpc>
                <a:spcPct val="150000"/>
              </a:lnSpc>
            </a:pPr>
            <a:r>
              <a:rPr lang="en-US" sz="3200" dirty="0" smtClean="0"/>
              <a:t>18</a:t>
            </a:r>
            <a:r>
              <a:rPr lang="en-US" sz="3200" baseline="30000" dirty="0" smtClean="0"/>
              <a:t>th</a:t>
            </a:r>
            <a:r>
              <a:rPr lang="en-US" sz="3200" dirty="0" smtClean="0"/>
              <a:t>-21</a:t>
            </a:r>
            <a:r>
              <a:rPr lang="en-US" sz="3200" baseline="30000" dirty="0" smtClean="0"/>
              <a:t>st</a:t>
            </a:r>
            <a:r>
              <a:rPr lang="en-US" sz="3200" dirty="0" smtClean="0"/>
              <a:t> of February 2013</a:t>
            </a:r>
          </a:p>
          <a:p>
            <a:pPr algn="ctr">
              <a:lnSpc>
                <a:spcPct val="150000"/>
              </a:lnSpc>
            </a:pPr>
            <a:endParaRPr lang="en-US" sz="3200" dirty="0" smtClean="0"/>
          </a:p>
          <a:p>
            <a:pPr algn="ctr">
              <a:lnSpc>
                <a:spcPct val="150000"/>
              </a:lnSpc>
            </a:pPr>
            <a:r>
              <a:rPr lang="en-US" sz="3200" dirty="0" smtClean="0"/>
              <a:t>Lecture </a:t>
            </a:r>
            <a:r>
              <a:rPr lang="en-US" sz="3200" dirty="0" smtClean="0"/>
              <a:t>1</a:t>
            </a:r>
            <a:endParaRPr lang="en-US" sz="3200" dirty="0" smtClean="0"/>
          </a:p>
        </p:txBody>
      </p:sp>
      <p:sp>
        <p:nvSpPr>
          <p:cNvPr id="2" name="TextBox 1"/>
          <p:cNvSpPr txBox="1"/>
          <p:nvPr/>
        </p:nvSpPr>
        <p:spPr>
          <a:xfrm>
            <a:off x="2517441" y="4785574"/>
            <a:ext cx="4109118" cy="1384995"/>
          </a:xfrm>
          <a:prstGeom prst="rect">
            <a:avLst/>
          </a:prstGeom>
          <a:noFill/>
        </p:spPr>
        <p:txBody>
          <a:bodyPr wrap="none" rtlCol="0">
            <a:spAutoFit/>
          </a:bodyPr>
          <a:lstStyle/>
          <a:p>
            <a:pPr lvl="0" algn="ctr">
              <a:lnSpc>
                <a:spcPct val="150000"/>
              </a:lnSpc>
            </a:pPr>
            <a:r>
              <a:rPr lang="en-US" sz="4400" dirty="0">
                <a:solidFill>
                  <a:prstClr val="black"/>
                </a:solidFill>
              </a:rPr>
              <a:t>Genetic variation</a:t>
            </a:r>
          </a:p>
          <a:p>
            <a:endParaRPr lang="en-US" dirty="0"/>
          </a:p>
        </p:txBody>
      </p:sp>
    </p:spTree>
    <p:extLst>
      <p:ext uri="{BB962C8B-B14F-4D97-AF65-F5344CB8AC3E}">
        <p14:creationId xmlns:p14="http://schemas.microsoft.com/office/powerpoint/2010/main" val="13194788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8042" y="1056640"/>
            <a:ext cx="3027917" cy="646331"/>
          </a:xfrm>
          <a:prstGeom prst="rect">
            <a:avLst/>
          </a:prstGeom>
          <a:noFill/>
        </p:spPr>
        <p:txBody>
          <a:bodyPr wrap="none" rtlCol="0">
            <a:spAutoFit/>
          </a:bodyPr>
          <a:lstStyle/>
          <a:p>
            <a:r>
              <a:rPr lang="en-US" sz="3600" dirty="0" smtClean="0"/>
              <a:t>Recombination</a:t>
            </a:r>
          </a:p>
        </p:txBody>
      </p:sp>
      <p:sp>
        <p:nvSpPr>
          <p:cNvPr id="3" name="TextBox 2"/>
          <p:cNvSpPr txBox="1"/>
          <p:nvPr/>
        </p:nvSpPr>
        <p:spPr>
          <a:xfrm>
            <a:off x="1852972" y="0"/>
            <a:ext cx="5438057" cy="461665"/>
          </a:xfrm>
          <a:prstGeom prst="rect">
            <a:avLst/>
          </a:prstGeom>
          <a:noFill/>
        </p:spPr>
        <p:txBody>
          <a:bodyPr wrap="none" rtlCol="0">
            <a:spAutoFit/>
          </a:bodyPr>
          <a:lstStyle/>
          <a:p>
            <a:r>
              <a:rPr lang="en-US" sz="2400" dirty="0" smtClean="0"/>
              <a:t>From where does genetic variation come?</a:t>
            </a:r>
          </a:p>
        </p:txBody>
      </p:sp>
      <p:pic>
        <p:nvPicPr>
          <p:cNvPr id="4" name="Picture 3"/>
          <p:cNvPicPr>
            <a:picLocks noChangeAspect="1"/>
          </p:cNvPicPr>
          <p:nvPr/>
        </p:nvPicPr>
        <p:blipFill>
          <a:blip r:embed="rId2"/>
          <a:stretch>
            <a:fillRect/>
          </a:stretch>
        </p:blipFill>
        <p:spPr>
          <a:xfrm>
            <a:off x="2330590" y="2127757"/>
            <a:ext cx="4482820" cy="4469418"/>
          </a:xfrm>
          <a:prstGeom prst="rect">
            <a:avLst/>
          </a:prstGeom>
        </p:spPr>
      </p:pic>
    </p:spTree>
    <p:extLst>
      <p:ext uri="{BB962C8B-B14F-4D97-AF65-F5344CB8AC3E}">
        <p14:creationId xmlns:p14="http://schemas.microsoft.com/office/powerpoint/2010/main" val="24261315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1961" y="599440"/>
            <a:ext cx="2100079" cy="646331"/>
          </a:xfrm>
          <a:prstGeom prst="rect">
            <a:avLst/>
          </a:prstGeom>
          <a:noFill/>
        </p:spPr>
        <p:txBody>
          <a:bodyPr wrap="none" rtlCol="0">
            <a:spAutoFit/>
          </a:bodyPr>
          <a:lstStyle/>
          <a:p>
            <a:r>
              <a:rPr lang="en-US" sz="3600" dirty="0" smtClean="0"/>
              <a:t>Gene flow</a:t>
            </a:r>
          </a:p>
        </p:txBody>
      </p:sp>
      <p:pic>
        <p:nvPicPr>
          <p:cNvPr id="3" name="Picture 2" descr="migrationallel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880" y="1568967"/>
            <a:ext cx="5476240" cy="5070593"/>
          </a:xfrm>
          <a:prstGeom prst="rect">
            <a:avLst/>
          </a:prstGeom>
        </p:spPr>
      </p:pic>
      <p:sp>
        <p:nvSpPr>
          <p:cNvPr id="4" name="TextBox 3"/>
          <p:cNvSpPr txBox="1"/>
          <p:nvPr/>
        </p:nvSpPr>
        <p:spPr>
          <a:xfrm>
            <a:off x="1852972" y="0"/>
            <a:ext cx="5438057" cy="461665"/>
          </a:xfrm>
          <a:prstGeom prst="rect">
            <a:avLst/>
          </a:prstGeom>
          <a:noFill/>
        </p:spPr>
        <p:txBody>
          <a:bodyPr wrap="none" rtlCol="0">
            <a:spAutoFit/>
          </a:bodyPr>
          <a:lstStyle/>
          <a:p>
            <a:r>
              <a:rPr lang="en-US" sz="2400" dirty="0" smtClean="0"/>
              <a:t>From where does genetic variation come?</a:t>
            </a:r>
          </a:p>
        </p:txBody>
      </p:sp>
    </p:spTree>
    <p:extLst>
      <p:ext uri="{BB962C8B-B14F-4D97-AF65-F5344CB8AC3E}">
        <p14:creationId xmlns:p14="http://schemas.microsoft.com/office/powerpoint/2010/main" val="348676600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07810" y="599440"/>
            <a:ext cx="2528381" cy="646331"/>
          </a:xfrm>
          <a:prstGeom prst="rect">
            <a:avLst/>
          </a:prstGeom>
          <a:noFill/>
        </p:spPr>
        <p:txBody>
          <a:bodyPr wrap="none" rtlCol="0">
            <a:spAutoFit/>
          </a:bodyPr>
          <a:lstStyle/>
          <a:p>
            <a:r>
              <a:rPr lang="en-US" sz="3600" dirty="0" smtClean="0"/>
              <a:t>Genetic drift</a:t>
            </a:r>
          </a:p>
        </p:txBody>
      </p:sp>
      <p:pic>
        <p:nvPicPr>
          <p:cNvPr id="3" name="Picture 2" descr="Drif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0115" y="1605280"/>
            <a:ext cx="5983771" cy="4914900"/>
          </a:xfrm>
          <a:prstGeom prst="rect">
            <a:avLst/>
          </a:prstGeom>
        </p:spPr>
      </p:pic>
      <p:sp>
        <p:nvSpPr>
          <p:cNvPr id="4" name="TextBox 3"/>
          <p:cNvSpPr txBox="1"/>
          <p:nvPr/>
        </p:nvSpPr>
        <p:spPr>
          <a:xfrm>
            <a:off x="1852972" y="0"/>
            <a:ext cx="5438057" cy="461665"/>
          </a:xfrm>
          <a:prstGeom prst="rect">
            <a:avLst/>
          </a:prstGeom>
          <a:noFill/>
        </p:spPr>
        <p:txBody>
          <a:bodyPr wrap="none" rtlCol="0">
            <a:spAutoFit/>
          </a:bodyPr>
          <a:lstStyle/>
          <a:p>
            <a:r>
              <a:rPr lang="en-US" sz="2400" dirty="0" smtClean="0"/>
              <a:t>From where does genetic variation come?</a:t>
            </a:r>
          </a:p>
        </p:txBody>
      </p:sp>
    </p:spTree>
    <p:extLst>
      <p:ext uri="{BB962C8B-B14F-4D97-AF65-F5344CB8AC3E}">
        <p14:creationId xmlns:p14="http://schemas.microsoft.com/office/powerpoint/2010/main" val="21510454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7717" y="599440"/>
            <a:ext cx="4748566" cy="646331"/>
          </a:xfrm>
          <a:prstGeom prst="rect">
            <a:avLst/>
          </a:prstGeom>
          <a:noFill/>
        </p:spPr>
        <p:txBody>
          <a:bodyPr wrap="none" rtlCol="0">
            <a:spAutoFit/>
          </a:bodyPr>
          <a:lstStyle/>
          <a:p>
            <a:r>
              <a:rPr lang="en-US" sz="3600" dirty="0" smtClean="0"/>
              <a:t>Effective population size</a:t>
            </a:r>
          </a:p>
        </p:txBody>
      </p:sp>
      <p:sp>
        <p:nvSpPr>
          <p:cNvPr id="3" name="TextBox 2"/>
          <p:cNvSpPr txBox="1"/>
          <p:nvPr/>
        </p:nvSpPr>
        <p:spPr>
          <a:xfrm>
            <a:off x="467361" y="1838960"/>
            <a:ext cx="5557520" cy="1354217"/>
          </a:xfrm>
          <a:prstGeom prst="rect">
            <a:avLst/>
          </a:prstGeom>
          <a:noFill/>
        </p:spPr>
        <p:txBody>
          <a:bodyPr wrap="square" rtlCol="0">
            <a:spAutoFit/>
          </a:bodyPr>
          <a:lstStyle/>
          <a:p>
            <a:r>
              <a:rPr lang="en-US" sz="2800" dirty="0" smtClean="0"/>
              <a:t>Effective population size: N</a:t>
            </a:r>
            <a:r>
              <a:rPr lang="en-US" sz="2800" baseline="-25000" dirty="0" smtClean="0"/>
              <a:t>e</a:t>
            </a:r>
            <a:r>
              <a:rPr lang="en-US" sz="2800" dirty="0"/>
              <a:t> </a:t>
            </a:r>
            <a:endParaRPr lang="en-US" sz="2800" dirty="0" smtClean="0"/>
          </a:p>
          <a:p>
            <a:endParaRPr lang="en-US" dirty="0"/>
          </a:p>
          <a:p>
            <a:r>
              <a:rPr lang="en-US" dirty="0" smtClean="0"/>
              <a:t>N</a:t>
            </a:r>
            <a:r>
              <a:rPr lang="en-US" baseline="-25000" dirty="0" smtClean="0"/>
              <a:t>e</a:t>
            </a:r>
            <a:r>
              <a:rPr lang="en-US" dirty="0" smtClean="0"/>
              <a:t> is less than the actual number of potentially reproducing individuals!</a:t>
            </a:r>
          </a:p>
        </p:txBody>
      </p:sp>
      <p:sp>
        <p:nvSpPr>
          <p:cNvPr id="4" name="TextBox 3"/>
          <p:cNvSpPr txBox="1"/>
          <p:nvPr/>
        </p:nvSpPr>
        <p:spPr>
          <a:xfrm>
            <a:off x="3152507" y="3585998"/>
            <a:ext cx="5029858" cy="2788456"/>
          </a:xfrm>
          <a:prstGeom prst="rect">
            <a:avLst/>
          </a:prstGeom>
          <a:noFill/>
        </p:spPr>
        <p:txBody>
          <a:bodyPr wrap="square" rtlCol="0">
            <a:spAutoFit/>
          </a:bodyPr>
          <a:lstStyle/>
          <a:p>
            <a:pPr>
              <a:lnSpc>
                <a:spcPct val="140000"/>
              </a:lnSpc>
            </a:pPr>
            <a:r>
              <a:rPr lang="en-US" dirty="0" err="1" smtClean="0"/>
              <a:t>Sewal-Wrigth</a:t>
            </a:r>
            <a:r>
              <a:rPr lang="en-US" dirty="0" smtClean="0"/>
              <a:t> (1931)</a:t>
            </a:r>
          </a:p>
          <a:p>
            <a:pPr>
              <a:lnSpc>
                <a:spcPct val="140000"/>
              </a:lnSpc>
            </a:pPr>
            <a:r>
              <a:rPr lang="en-US" i="1" dirty="0" smtClean="0"/>
              <a:t>“The effective population size is the number of breeding individuals in an </a:t>
            </a:r>
            <a:r>
              <a:rPr lang="en-US" i="1" dirty="0" smtClean="0">
                <a:hlinkClick r:id="rId3" tooltip="Idealised population"/>
              </a:rPr>
              <a:t>idealised population</a:t>
            </a:r>
            <a:r>
              <a:rPr lang="en-US" i="1" dirty="0" smtClean="0"/>
              <a:t> that show the same amount of dispersion of </a:t>
            </a:r>
            <a:r>
              <a:rPr lang="en-US" i="1" dirty="0" smtClean="0">
                <a:hlinkClick r:id="rId4" tooltip="Allele frequency"/>
              </a:rPr>
              <a:t>allele frequencies</a:t>
            </a:r>
            <a:r>
              <a:rPr lang="en-US" i="1" dirty="0" smtClean="0"/>
              <a:t> under random </a:t>
            </a:r>
            <a:r>
              <a:rPr lang="en-US" i="1" dirty="0" smtClean="0">
                <a:hlinkClick r:id="rId5" tooltip="Genetic drift"/>
              </a:rPr>
              <a:t>genetic drift</a:t>
            </a:r>
            <a:r>
              <a:rPr lang="en-US" i="1" dirty="0" smtClean="0"/>
              <a:t> or the same amount of </a:t>
            </a:r>
            <a:r>
              <a:rPr lang="en-US" i="1" dirty="0" smtClean="0">
                <a:hlinkClick r:id="rId6" tooltip="Inbreeding"/>
              </a:rPr>
              <a:t>inbreeding</a:t>
            </a:r>
            <a:r>
              <a:rPr lang="en-US" i="1" dirty="0" smtClean="0"/>
              <a:t> as the population under consideration"</a:t>
            </a:r>
            <a:endParaRPr lang="en-US" i="1" dirty="0"/>
          </a:p>
        </p:txBody>
      </p:sp>
    </p:spTree>
    <p:extLst>
      <p:ext uri="{BB962C8B-B14F-4D97-AF65-F5344CB8AC3E}">
        <p14:creationId xmlns:p14="http://schemas.microsoft.com/office/powerpoint/2010/main" val="222355625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7717" y="599440"/>
            <a:ext cx="4748566" cy="646331"/>
          </a:xfrm>
          <a:prstGeom prst="rect">
            <a:avLst/>
          </a:prstGeom>
          <a:noFill/>
        </p:spPr>
        <p:txBody>
          <a:bodyPr wrap="none" rtlCol="0">
            <a:spAutoFit/>
          </a:bodyPr>
          <a:lstStyle/>
          <a:p>
            <a:r>
              <a:rPr lang="en-US" sz="3600" dirty="0" smtClean="0"/>
              <a:t>Effective population size</a:t>
            </a:r>
          </a:p>
        </p:txBody>
      </p:sp>
      <p:pic>
        <p:nvPicPr>
          <p:cNvPr id="3" name="Picture 2"/>
          <p:cNvPicPr>
            <a:picLocks noChangeAspect="1"/>
          </p:cNvPicPr>
          <p:nvPr/>
        </p:nvPicPr>
        <p:blipFill>
          <a:blip r:embed="rId2"/>
          <a:stretch>
            <a:fillRect/>
          </a:stretch>
        </p:blipFill>
        <p:spPr>
          <a:xfrm>
            <a:off x="2710613" y="3194613"/>
            <a:ext cx="3663387" cy="3663387"/>
          </a:xfrm>
          <a:prstGeom prst="rect">
            <a:avLst/>
          </a:prstGeom>
        </p:spPr>
      </p:pic>
      <p:pic>
        <p:nvPicPr>
          <p:cNvPr id="4" name="Picture 3" descr="whea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008" y="2157108"/>
            <a:ext cx="2786992" cy="3904717"/>
          </a:xfrm>
          <a:prstGeom prst="rect">
            <a:avLst/>
          </a:prstGeom>
        </p:spPr>
      </p:pic>
      <p:pic>
        <p:nvPicPr>
          <p:cNvPr id="5" name="Picture 4"/>
          <p:cNvPicPr>
            <a:picLocks noChangeAspect="1"/>
          </p:cNvPicPr>
          <p:nvPr/>
        </p:nvPicPr>
        <p:blipFill>
          <a:blip r:embed="rId4"/>
          <a:stretch>
            <a:fillRect/>
          </a:stretch>
        </p:blipFill>
        <p:spPr>
          <a:xfrm>
            <a:off x="-1" y="1666753"/>
            <a:ext cx="4005327" cy="3006112"/>
          </a:xfrm>
          <a:prstGeom prst="rect">
            <a:avLst/>
          </a:prstGeom>
        </p:spPr>
      </p:pic>
      <p:sp>
        <p:nvSpPr>
          <p:cNvPr id="6" name="TextBox 5"/>
          <p:cNvSpPr txBox="1"/>
          <p:nvPr/>
        </p:nvSpPr>
        <p:spPr>
          <a:xfrm>
            <a:off x="0" y="1708405"/>
            <a:ext cx="3365024" cy="307777"/>
          </a:xfrm>
          <a:prstGeom prst="rect">
            <a:avLst/>
          </a:prstGeom>
          <a:noFill/>
        </p:spPr>
        <p:txBody>
          <a:bodyPr wrap="none" rtlCol="0">
            <a:spAutoFit/>
          </a:bodyPr>
          <a:lstStyle/>
          <a:p>
            <a:r>
              <a:rPr lang="en-US" sz="1400" b="1" dirty="0" smtClean="0">
                <a:solidFill>
                  <a:schemeClr val="bg1"/>
                </a:solidFill>
              </a:rPr>
              <a:t>Sea </a:t>
            </a:r>
            <a:r>
              <a:rPr lang="en-US" sz="1400" b="1" dirty="0">
                <a:solidFill>
                  <a:schemeClr val="bg1"/>
                </a:solidFill>
              </a:rPr>
              <a:t>urchins </a:t>
            </a:r>
            <a:r>
              <a:rPr lang="en-US" sz="1400" b="1" i="1" dirty="0" err="1">
                <a:solidFill>
                  <a:schemeClr val="bg1"/>
                </a:solidFill>
              </a:rPr>
              <a:t>Strongylocentrotus</a:t>
            </a:r>
            <a:r>
              <a:rPr lang="en-US" sz="1400" b="1" i="1" dirty="0">
                <a:solidFill>
                  <a:schemeClr val="bg1"/>
                </a:solidFill>
              </a:rPr>
              <a:t> </a:t>
            </a:r>
            <a:r>
              <a:rPr lang="en-US" sz="1400" b="1" i="1" dirty="0" err="1" smtClean="0">
                <a:solidFill>
                  <a:schemeClr val="bg1"/>
                </a:solidFill>
              </a:rPr>
              <a:t>purpuratus</a:t>
            </a:r>
            <a:endParaRPr lang="en-US" sz="1400" b="1" dirty="0">
              <a:solidFill>
                <a:schemeClr val="bg1"/>
              </a:solidFill>
            </a:endParaRPr>
          </a:p>
        </p:txBody>
      </p:sp>
      <p:sp>
        <p:nvSpPr>
          <p:cNvPr id="7" name="TextBox 6"/>
          <p:cNvSpPr txBox="1"/>
          <p:nvPr/>
        </p:nvSpPr>
        <p:spPr>
          <a:xfrm>
            <a:off x="6716927" y="2291788"/>
            <a:ext cx="2095721" cy="307777"/>
          </a:xfrm>
          <a:prstGeom prst="rect">
            <a:avLst/>
          </a:prstGeom>
          <a:noFill/>
        </p:spPr>
        <p:txBody>
          <a:bodyPr wrap="none" rtlCol="0">
            <a:spAutoFit/>
          </a:bodyPr>
          <a:lstStyle/>
          <a:p>
            <a:r>
              <a:rPr lang="en-US" sz="1400" b="1" dirty="0" smtClean="0"/>
              <a:t>Wheat </a:t>
            </a:r>
            <a:r>
              <a:rPr lang="en-US" sz="1400" b="1" i="1" dirty="0" err="1" smtClean="0"/>
              <a:t>Triticum</a:t>
            </a:r>
            <a:r>
              <a:rPr lang="en-US" sz="1400" b="1" i="1" dirty="0" smtClean="0"/>
              <a:t> </a:t>
            </a:r>
            <a:r>
              <a:rPr lang="en-US" sz="1400" b="1" i="1" dirty="0" err="1" smtClean="0"/>
              <a:t>aestivum</a:t>
            </a:r>
            <a:endParaRPr lang="en-US" sz="1400" b="1" i="1" dirty="0"/>
          </a:p>
        </p:txBody>
      </p:sp>
      <p:sp>
        <p:nvSpPr>
          <p:cNvPr id="8" name="TextBox 7"/>
          <p:cNvSpPr txBox="1"/>
          <p:nvPr/>
        </p:nvSpPr>
        <p:spPr>
          <a:xfrm>
            <a:off x="4452781" y="3234297"/>
            <a:ext cx="1921219" cy="338554"/>
          </a:xfrm>
          <a:prstGeom prst="rect">
            <a:avLst/>
          </a:prstGeom>
          <a:noFill/>
        </p:spPr>
        <p:txBody>
          <a:bodyPr wrap="none" rtlCol="0">
            <a:spAutoFit/>
          </a:bodyPr>
          <a:lstStyle/>
          <a:p>
            <a:r>
              <a:rPr lang="en-US" sz="1600" b="1" dirty="0" smtClean="0">
                <a:solidFill>
                  <a:srgbClr val="FFFFFF"/>
                </a:solidFill>
              </a:rPr>
              <a:t>Tiger </a:t>
            </a:r>
            <a:r>
              <a:rPr lang="en-US" sz="1600" b="1" i="1" dirty="0" err="1" smtClean="0">
                <a:solidFill>
                  <a:srgbClr val="FFFFFF"/>
                </a:solidFill>
              </a:rPr>
              <a:t>Panthera</a:t>
            </a:r>
            <a:r>
              <a:rPr lang="en-US" sz="1600" b="1" i="1" dirty="0" smtClean="0">
                <a:solidFill>
                  <a:srgbClr val="FFFFFF"/>
                </a:solidFill>
              </a:rPr>
              <a:t> </a:t>
            </a:r>
            <a:r>
              <a:rPr lang="en-US" sz="1600" b="1" i="1" dirty="0" err="1" smtClean="0">
                <a:solidFill>
                  <a:srgbClr val="FFFFFF"/>
                </a:solidFill>
              </a:rPr>
              <a:t>tigris</a:t>
            </a:r>
            <a:r>
              <a:rPr lang="en-US" sz="1600" b="1" dirty="0" smtClean="0">
                <a:solidFill>
                  <a:srgbClr val="FFFFFF"/>
                </a:solidFill>
              </a:rPr>
              <a:t> </a:t>
            </a:r>
            <a:endParaRPr lang="en-US" sz="1600" b="1" dirty="0">
              <a:solidFill>
                <a:srgbClr val="FFFFFF"/>
              </a:solidFill>
            </a:endParaRPr>
          </a:p>
        </p:txBody>
      </p:sp>
    </p:spTree>
    <p:extLst>
      <p:ext uri="{BB962C8B-B14F-4D97-AF65-F5344CB8AC3E}">
        <p14:creationId xmlns:p14="http://schemas.microsoft.com/office/powerpoint/2010/main" val="34409951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2985" y="599440"/>
            <a:ext cx="5838032" cy="1200329"/>
          </a:xfrm>
          <a:prstGeom prst="rect">
            <a:avLst/>
          </a:prstGeom>
          <a:noFill/>
        </p:spPr>
        <p:txBody>
          <a:bodyPr wrap="none" rtlCol="0">
            <a:spAutoFit/>
          </a:bodyPr>
          <a:lstStyle/>
          <a:p>
            <a:pPr algn="ctr"/>
            <a:r>
              <a:rPr lang="en-US" sz="3600" dirty="0" smtClean="0"/>
              <a:t>Effective population </a:t>
            </a:r>
            <a:r>
              <a:rPr lang="en-US" sz="3600" dirty="0" smtClean="0"/>
              <a:t>size</a:t>
            </a:r>
          </a:p>
          <a:p>
            <a:pPr algn="ctr"/>
            <a:r>
              <a:rPr lang="en-US" sz="3600" dirty="0" smtClean="0"/>
              <a:t>- of Prokaryotes and </a:t>
            </a:r>
            <a:r>
              <a:rPr lang="en-US" sz="3600" dirty="0" err="1" smtClean="0"/>
              <a:t>Archaea</a:t>
            </a:r>
            <a:r>
              <a:rPr lang="en-US" sz="3600" dirty="0" smtClean="0"/>
              <a:t>?</a:t>
            </a:r>
            <a:endParaRPr lang="en-US" sz="3600" dirty="0" smtClean="0"/>
          </a:p>
        </p:txBody>
      </p:sp>
      <p:pic>
        <p:nvPicPr>
          <p:cNvPr id="3" name="Picture 2"/>
          <p:cNvPicPr>
            <a:picLocks noChangeAspect="1"/>
          </p:cNvPicPr>
          <p:nvPr/>
        </p:nvPicPr>
        <p:blipFill>
          <a:blip r:embed="rId2"/>
          <a:stretch>
            <a:fillRect/>
          </a:stretch>
        </p:blipFill>
        <p:spPr>
          <a:xfrm>
            <a:off x="2012097" y="2189023"/>
            <a:ext cx="5119807" cy="3942252"/>
          </a:xfrm>
          <a:prstGeom prst="rect">
            <a:avLst/>
          </a:prstGeom>
        </p:spPr>
      </p:pic>
    </p:spTree>
    <p:extLst>
      <p:ext uri="{BB962C8B-B14F-4D97-AF65-F5344CB8AC3E}">
        <p14:creationId xmlns:p14="http://schemas.microsoft.com/office/powerpoint/2010/main" val="113917700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808" y="1408331"/>
            <a:ext cx="8508384" cy="646331"/>
          </a:xfrm>
          <a:prstGeom prst="rect">
            <a:avLst/>
          </a:prstGeom>
          <a:noFill/>
        </p:spPr>
        <p:txBody>
          <a:bodyPr wrap="none" rtlCol="0">
            <a:spAutoFit/>
          </a:bodyPr>
          <a:lstStyle/>
          <a:p>
            <a:pPr algn="ctr"/>
            <a:r>
              <a:rPr lang="en-US" sz="3600" dirty="0" smtClean="0"/>
              <a:t>Why does effective population size matters?</a:t>
            </a:r>
          </a:p>
        </p:txBody>
      </p:sp>
    </p:spTree>
    <p:extLst>
      <p:ext uri="{BB962C8B-B14F-4D97-AF65-F5344CB8AC3E}">
        <p14:creationId xmlns:p14="http://schemas.microsoft.com/office/powerpoint/2010/main" val="3973771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garylarson-evolution-large"/>
          <p:cNvPicPr>
            <a:picLocks noChangeAspect="1" noChangeArrowheads="1"/>
          </p:cNvPicPr>
          <p:nvPr/>
        </p:nvPicPr>
        <p:blipFill>
          <a:blip r:embed="rId2" cstate="print"/>
          <a:srcRect/>
          <a:stretch>
            <a:fillRect/>
          </a:stretch>
        </p:blipFill>
        <p:spPr bwMode="auto">
          <a:xfrm>
            <a:off x="2537687" y="1194741"/>
            <a:ext cx="4068627" cy="5071583"/>
          </a:xfrm>
          <a:prstGeom prst="rect">
            <a:avLst/>
          </a:prstGeom>
          <a:noFill/>
        </p:spPr>
      </p:pic>
      <p:sp>
        <p:nvSpPr>
          <p:cNvPr id="2" name="TextBox 1"/>
          <p:cNvSpPr txBox="1"/>
          <p:nvPr/>
        </p:nvSpPr>
        <p:spPr>
          <a:xfrm>
            <a:off x="302474" y="2519680"/>
            <a:ext cx="3377773" cy="646331"/>
          </a:xfrm>
          <a:prstGeom prst="rect">
            <a:avLst/>
          </a:prstGeom>
          <a:solidFill>
            <a:schemeClr val="bg1"/>
          </a:solidFill>
          <a:ln>
            <a:solidFill>
              <a:schemeClr val="accent1">
                <a:lumMod val="75000"/>
              </a:schemeClr>
            </a:solidFill>
          </a:ln>
        </p:spPr>
        <p:txBody>
          <a:bodyPr wrap="none" rtlCol="0">
            <a:spAutoFit/>
          </a:bodyPr>
          <a:lstStyle/>
          <a:p>
            <a:r>
              <a:rPr lang="en-US" sz="3600" dirty="0" smtClean="0"/>
              <a:t>Natural selection</a:t>
            </a:r>
          </a:p>
        </p:txBody>
      </p:sp>
      <p:sp>
        <p:nvSpPr>
          <p:cNvPr id="7" name="TextBox 6"/>
          <p:cNvSpPr txBox="1"/>
          <p:nvPr/>
        </p:nvSpPr>
        <p:spPr>
          <a:xfrm>
            <a:off x="1852972" y="0"/>
            <a:ext cx="5438057" cy="461665"/>
          </a:xfrm>
          <a:prstGeom prst="rect">
            <a:avLst/>
          </a:prstGeom>
          <a:noFill/>
        </p:spPr>
        <p:txBody>
          <a:bodyPr wrap="none" rtlCol="0">
            <a:spAutoFit/>
          </a:bodyPr>
          <a:lstStyle/>
          <a:p>
            <a:r>
              <a:rPr lang="en-US" sz="2400" dirty="0" smtClean="0"/>
              <a:t>From where does genetic variation come?</a:t>
            </a:r>
          </a:p>
        </p:txBody>
      </p:sp>
    </p:spTree>
    <p:extLst>
      <p:ext uri="{BB962C8B-B14F-4D97-AF65-F5344CB8AC3E}">
        <p14:creationId xmlns:p14="http://schemas.microsoft.com/office/powerpoint/2010/main" val="58436826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9" y="2780929"/>
            <a:ext cx="2925461" cy="769431"/>
          </a:xfrm>
          <a:prstGeom prst="rect">
            <a:avLst/>
          </a:prstGeom>
          <a:noFill/>
        </p:spPr>
        <p:txBody>
          <a:bodyPr wrap="none" lIns="91430" tIns="45715" rIns="91430" bIns="45715" rtlCol="0">
            <a:spAutoFit/>
          </a:bodyPr>
          <a:lstStyle/>
          <a:p>
            <a:r>
              <a:rPr lang="da-DK" sz="2200" dirty="0"/>
              <a:t>AGT CT</a:t>
            </a:r>
            <a:r>
              <a:rPr lang="da-DK" sz="2200" dirty="0">
                <a:solidFill>
                  <a:srgbClr val="C00000"/>
                </a:solidFill>
              </a:rPr>
              <a:t>C</a:t>
            </a:r>
            <a:r>
              <a:rPr lang="da-DK" sz="2200" dirty="0"/>
              <a:t> GGG CTG TGA</a:t>
            </a:r>
          </a:p>
          <a:p>
            <a:r>
              <a:rPr lang="da-DK" sz="2200" dirty="0"/>
              <a:t> ser  leu   gly    leu  STOP</a:t>
            </a:r>
          </a:p>
        </p:txBody>
      </p:sp>
      <p:sp>
        <p:nvSpPr>
          <p:cNvPr id="5" name="TextBox 4"/>
          <p:cNvSpPr txBox="1"/>
          <p:nvPr/>
        </p:nvSpPr>
        <p:spPr>
          <a:xfrm>
            <a:off x="827585" y="4077073"/>
            <a:ext cx="2290159" cy="369322"/>
          </a:xfrm>
          <a:prstGeom prst="rect">
            <a:avLst/>
          </a:prstGeom>
          <a:noFill/>
        </p:spPr>
        <p:txBody>
          <a:bodyPr wrap="none" lIns="91430" tIns="45715" rIns="91430" bIns="45715" rtlCol="0">
            <a:spAutoFit/>
          </a:bodyPr>
          <a:lstStyle/>
          <a:p>
            <a:r>
              <a:rPr lang="da-DK" dirty="0" smtClean="0"/>
              <a:t>Synonymous mutation</a:t>
            </a:r>
            <a:endParaRPr lang="da-DK" dirty="0"/>
          </a:p>
        </p:txBody>
      </p:sp>
      <p:sp>
        <p:nvSpPr>
          <p:cNvPr id="6" name="TextBox 5"/>
          <p:cNvSpPr txBox="1"/>
          <p:nvPr/>
        </p:nvSpPr>
        <p:spPr>
          <a:xfrm>
            <a:off x="5724128" y="3933057"/>
            <a:ext cx="2788948" cy="369322"/>
          </a:xfrm>
          <a:prstGeom prst="rect">
            <a:avLst/>
          </a:prstGeom>
          <a:noFill/>
        </p:spPr>
        <p:txBody>
          <a:bodyPr wrap="none" lIns="91430" tIns="45715" rIns="91430" bIns="45715" rtlCol="0">
            <a:spAutoFit/>
          </a:bodyPr>
          <a:lstStyle/>
          <a:p>
            <a:r>
              <a:rPr lang="da-DK" dirty="0" smtClean="0"/>
              <a:t>Non -synonymous mutation</a:t>
            </a:r>
            <a:endParaRPr lang="da-DK" dirty="0"/>
          </a:p>
        </p:txBody>
      </p:sp>
      <p:sp>
        <p:nvSpPr>
          <p:cNvPr id="7" name="TextBox 6"/>
          <p:cNvSpPr txBox="1"/>
          <p:nvPr/>
        </p:nvSpPr>
        <p:spPr>
          <a:xfrm>
            <a:off x="5868144" y="4725144"/>
            <a:ext cx="2331195" cy="369322"/>
          </a:xfrm>
          <a:prstGeom prst="rect">
            <a:avLst/>
          </a:prstGeom>
          <a:noFill/>
        </p:spPr>
        <p:txBody>
          <a:bodyPr wrap="none" lIns="91430" tIns="45715" rIns="91430" bIns="45715" rtlCol="0">
            <a:spAutoFit/>
          </a:bodyPr>
          <a:lstStyle/>
          <a:p>
            <a:r>
              <a:rPr lang="da-DK" dirty="0" smtClean="0"/>
              <a:t>Replacement mutation</a:t>
            </a:r>
            <a:endParaRPr lang="da-DK" dirty="0"/>
          </a:p>
        </p:txBody>
      </p:sp>
      <p:sp>
        <p:nvSpPr>
          <p:cNvPr id="8" name="TextBox 7"/>
          <p:cNvSpPr txBox="1"/>
          <p:nvPr/>
        </p:nvSpPr>
        <p:spPr>
          <a:xfrm>
            <a:off x="1115617" y="4797153"/>
            <a:ext cx="1623501" cy="369322"/>
          </a:xfrm>
          <a:prstGeom prst="rect">
            <a:avLst/>
          </a:prstGeom>
          <a:noFill/>
        </p:spPr>
        <p:txBody>
          <a:bodyPr wrap="none" lIns="91430" tIns="45715" rIns="91430" bIns="45715" rtlCol="0">
            <a:spAutoFit/>
          </a:bodyPr>
          <a:lstStyle/>
          <a:p>
            <a:r>
              <a:rPr lang="da-DK" dirty="0" smtClean="0"/>
              <a:t>Silent mutation</a:t>
            </a:r>
            <a:endParaRPr lang="da-DK" dirty="0"/>
          </a:p>
        </p:txBody>
      </p:sp>
      <p:sp>
        <p:nvSpPr>
          <p:cNvPr id="9" name="TextBox 8"/>
          <p:cNvSpPr txBox="1"/>
          <p:nvPr/>
        </p:nvSpPr>
        <p:spPr>
          <a:xfrm>
            <a:off x="1198831" y="116632"/>
            <a:ext cx="6865962" cy="430877"/>
          </a:xfrm>
          <a:prstGeom prst="rect">
            <a:avLst/>
          </a:prstGeom>
          <a:noFill/>
        </p:spPr>
        <p:txBody>
          <a:bodyPr wrap="none" lIns="91430" tIns="45715" rIns="91430" bIns="45715" rtlCol="0">
            <a:spAutoFit/>
          </a:bodyPr>
          <a:lstStyle/>
          <a:p>
            <a:r>
              <a:rPr lang="da-DK" sz="2200" dirty="0" smtClean="0">
                <a:solidFill>
                  <a:srgbClr val="C00000"/>
                </a:solidFill>
                <a:latin typeface="Calibri" pitchFamily="34" charset="0"/>
                <a:ea typeface="Verdana" pitchFamily="34" charset="0"/>
                <a:cs typeface="Verdana" pitchFamily="34" charset="0"/>
              </a:rPr>
              <a:t>Natural </a:t>
            </a:r>
            <a:r>
              <a:rPr lang="da-DK" sz="2200" dirty="0" err="1" smtClean="0">
                <a:solidFill>
                  <a:srgbClr val="C00000"/>
                </a:solidFill>
                <a:latin typeface="Calibri" pitchFamily="34" charset="0"/>
                <a:ea typeface="Verdana" pitchFamily="34" charset="0"/>
                <a:cs typeface="Verdana" pitchFamily="34" charset="0"/>
              </a:rPr>
              <a:t>selection</a:t>
            </a:r>
            <a:r>
              <a:rPr lang="da-DK" sz="2200" dirty="0" smtClean="0">
                <a:solidFill>
                  <a:srgbClr val="C00000"/>
                </a:solidFill>
                <a:latin typeface="Calibri" pitchFamily="34" charset="0"/>
                <a:ea typeface="Verdana" pitchFamily="34" charset="0"/>
                <a:cs typeface="Verdana" pitchFamily="34" charset="0"/>
              </a:rPr>
              <a:t> </a:t>
            </a:r>
            <a:r>
              <a:rPr lang="da-DK" sz="2200" dirty="0" err="1" smtClean="0">
                <a:solidFill>
                  <a:srgbClr val="C00000"/>
                </a:solidFill>
                <a:latin typeface="Calibri" pitchFamily="34" charset="0"/>
                <a:ea typeface="Verdana" pitchFamily="34" charset="0"/>
                <a:cs typeface="Verdana" pitchFamily="34" charset="0"/>
              </a:rPr>
              <a:t>can</a:t>
            </a:r>
            <a:r>
              <a:rPr lang="da-DK" sz="2200" dirty="0" smtClean="0">
                <a:solidFill>
                  <a:srgbClr val="C00000"/>
                </a:solidFill>
                <a:latin typeface="Calibri" pitchFamily="34" charset="0"/>
                <a:ea typeface="Verdana" pitchFamily="34" charset="0"/>
                <a:cs typeface="Verdana" pitchFamily="34" charset="0"/>
              </a:rPr>
              <a:t> </a:t>
            </a:r>
            <a:r>
              <a:rPr lang="da-DK" sz="2200" dirty="0" err="1" smtClean="0">
                <a:solidFill>
                  <a:srgbClr val="C00000"/>
                </a:solidFill>
                <a:latin typeface="Calibri" pitchFamily="34" charset="0"/>
                <a:ea typeface="Verdana" pitchFamily="34" charset="0"/>
                <a:cs typeface="Verdana" pitchFamily="34" charset="0"/>
              </a:rPr>
              <a:t>act</a:t>
            </a:r>
            <a:r>
              <a:rPr lang="da-DK" sz="2200" dirty="0" smtClean="0">
                <a:solidFill>
                  <a:srgbClr val="C00000"/>
                </a:solidFill>
                <a:latin typeface="Calibri" pitchFamily="34" charset="0"/>
                <a:ea typeface="Verdana" pitchFamily="34" charset="0"/>
                <a:cs typeface="Verdana" pitchFamily="34" charset="0"/>
              </a:rPr>
              <a:t> on </a:t>
            </a:r>
            <a:r>
              <a:rPr lang="da-DK" sz="2200" dirty="0" err="1" smtClean="0">
                <a:solidFill>
                  <a:srgbClr val="C00000"/>
                </a:solidFill>
                <a:latin typeface="Calibri" pitchFamily="34" charset="0"/>
                <a:ea typeface="Verdana" pitchFamily="34" charset="0"/>
                <a:cs typeface="Verdana" pitchFamily="34" charset="0"/>
              </a:rPr>
              <a:t>changes</a:t>
            </a:r>
            <a:r>
              <a:rPr lang="da-DK" sz="2200" dirty="0" smtClean="0">
                <a:solidFill>
                  <a:srgbClr val="C00000"/>
                </a:solidFill>
                <a:latin typeface="Calibri" pitchFamily="34" charset="0"/>
                <a:ea typeface="Verdana" pitchFamily="34" charset="0"/>
                <a:cs typeface="Verdana" pitchFamily="34" charset="0"/>
              </a:rPr>
              <a:t> in </a:t>
            </a:r>
            <a:r>
              <a:rPr lang="da-DK" sz="2200" dirty="0" err="1" smtClean="0">
                <a:solidFill>
                  <a:srgbClr val="C00000"/>
                </a:solidFill>
                <a:latin typeface="Calibri" pitchFamily="34" charset="0"/>
                <a:ea typeface="Verdana" pitchFamily="34" charset="0"/>
                <a:cs typeface="Verdana" pitchFamily="34" charset="0"/>
              </a:rPr>
              <a:t>coding</a:t>
            </a:r>
            <a:r>
              <a:rPr lang="da-DK" sz="2200" dirty="0" smtClean="0">
                <a:solidFill>
                  <a:srgbClr val="C00000"/>
                </a:solidFill>
                <a:latin typeface="Calibri" pitchFamily="34" charset="0"/>
                <a:ea typeface="Verdana" pitchFamily="34" charset="0"/>
                <a:cs typeface="Verdana" pitchFamily="34" charset="0"/>
              </a:rPr>
              <a:t> </a:t>
            </a:r>
            <a:r>
              <a:rPr lang="da-DK" sz="2200" dirty="0" err="1" smtClean="0">
                <a:solidFill>
                  <a:srgbClr val="C00000"/>
                </a:solidFill>
                <a:latin typeface="Calibri" pitchFamily="34" charset="0"/>
                <a:ea typeface="Verdana" pitchFamily="34" charset="0"/>
                <a:cs typeface="Verdana" pitchFamily="34" charset="0"/>
              </a:rPr>
              <a:t>sequences</a:t>
            </a:r>
            <a:endParaRPr lang="da-DK" sz="2200" dirty="0">
              <a:solidFill>
                <a:srgbClr val="C00000"/>
              </a:solidFill>
              <a:latin typeface="Calibri" pitchFamily="34" charset="0"/>
              <a:ea typeface="Verdana" pitchFamily="34" charset="0"/>
              <a:cs typeface="Verdana" pitchFamily="34" charset="0"/>
            </a:endParaRPr>
          </a:p>
        </p:txBody>
      </p:sp>
      <p:sp>
        <p:nvSpPr>
          <p:cNvPr id="10" name="TextBox 9"/>
          <p:cNvSpPr txBox="1"/>
          <p:nvPr/>
        </p:nvSpPr>
        <p:spPr>
          <a:xfrm>
            <a:off x="5220073" y="2780929"/>
            <a:ext cx="2981565" cy="769431"/>
          </a:xfrm>
          <a:prstGeom prst="rect">
            <a:avLst/>
          </a:prstGeom>
          <a:noFill/>
        </p:spPr>
        <p:txBody>
          <a:bodyPr wrap="none" lIns="91430" tIns="45715" rIns="91430" bIns="45715" rtlCol="0">
            <a:spAutoFit/>
          </a:bodyPr>
          <a:lstStyle/>
          <a:p>
            <a:r>
              <a:rPr lang="da-DK" sz="2200" dirty="0"/>
              <a:t>AGT C</a:t>
            </a:r>
            <a:r>
              <a:rPr lang="da-DK" sz="2200" dirty="0">
                <a:solidFill>
                  <a:srgbClr val="C00000"/>
                </a:solidFill>
              </a:rPr>
              <a:t>A</a:t>
            </a:r>
            <a:r>
              <a:rPr lang="da-DK" sz="2200" dirty="0"/>
              <a:t>A GGG CTG TGA</a:t>
            </a:r>
          </a:p>
          <a:p>
            <a:r>
              <a:rPr lang="da-DK" sz="2200" dirty="0"/>
              <a:t> ser   gln   gly    leu  STOP</a:t>
            </a:r>
          </a:p>
        </p:txBody>
      </p:sp>
      <p:sp>
        <p:nvSpPr>
          <p:cNvPr id="11" name="TextBox 10"/>
          <p:cNvSpPr txBox="1"/>
          <p:nvPr/>
        </p:nvSpPr>
        <p:spPr>
          <a:xfrm>
            <a:off x="2699793" y="1196753"/>
            <a:ext cx="2925461" cy="769431"/>
          </a:xfrm>
          <a:prstGeom prst="rect">
            <a:avLst/>
          </a:prstGeom>
          <a:noFill/>
        </p:spPr>
        <p:txBody>
          <a:bodyPr wrap="none" lIns="91430" tIns="45715" rIns="91430" bIns="45715" rtlCol="0">
            <a:spAutoFit/>
          </a:bodyPr>
          <a:lstStyle/>
          <a:p>
            <a:r>
              <a:rPr lang="da-DK" sz="2200" dirty="0"/>
              <a:t>AGT CTA GGG CTG TGA</a:t>
            </a:r>
          </a:p>
          <a:p>
            <a:r>
              <a:rPr lang="da-DK" sz="2200" dirty="0"/>
              <a:t> ser  leu   gly    leu  STOP</a:t>
            </a:r>
          </a:p>
        </p:txBody>
      </p:sp>
      <p:sp>
        <p:nvSpPr>
          <p:cNvPr id="12" name="Down Arrow 11"/>
          <p:cNvSpPr/>
          <p:nvPr/>
        </p:nvSpPr>
        <p:spPr>
          <a:xfrm>
            <a:off x="1403649" y="2276873"/>
            <a:ext cx="216024" cy="43204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da-DK"/>
          </a:p>
        </p:txBody>
      </p:sp>
      <p:sp>
        <p:nvSpPr>
          <p:cNvPr id="13" name="Down Arrow 12"/>
          <p:cNvSpPr/>
          <p:nvPr/>
        </p:nvSpPr>
        <p:spPr>
          <a:xfrm>
            <a:off x="6074302" y="2318486"/>
            <a:ext cx="216024" cy="43204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da-DK"/>
          </a:p>
        </p:txBody>
      </p:sp>
    </p:spTree>
    <p:extLst>
      <p:ext uri="{BB962C8B-B14F-4D97-AF65-F5344CB8AC3E}">
        <p14:creationId xmlns:p14="http://schemas.microsoft.com/office/powerpoint/2010/main" val="417273136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lectio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821180"/>
            <a:ext cx="7620000" cy="4800600"/>
          </a:xfrm>
          <a:prstGeom prst="rect">
            <a:avLst/>
          </a:prstGeom>
        </p:spPr>
      </p:pic>
      <p:sp>
        <p:nvSpPr>
          <p:cNvPr id="4" name="TextBox 3"/>
          <p:cNvSpPr txBox="1"/>
          <p:nvPr/>
        </p:nvSpPr>
        <p:spPr>
          <a:xfrm>
            <a:off x="0" y="6488668"/>
            <a:ext cx="2936847" cy="369332"/>
          </a:xfrm>
          <a:prstGeom prst="rect">
            <a:avLst/>
          </a:prstGeom>
          <a:noFill/>
        </p:spPr>
        <p:txBody>
          <a:bodyPr wrap="none" rtlCol="0">
            <a:spAutoFit/>
          </a:bodyPr>
          <a:lstStyle/>
          <a:p>
            <a:r>
              <a:rPr lang="en-US" dirty="0" err="1" smtClean="0"/>
              <a:t>Bamshad</a:t>
            </a:r>
            <a:r>
              <a:rPr lang="en-US" dirty="0" smtClean="0"/>
              <a:t> and Wooding, 2003</a:t>
            </a:r>
            <a:endParaRPr lang="en-US" dirty="0"/>
          </a:p>
        </p:txBody>
      </p:sp>
      <p:sp>
        <p:nvSpPr>
          <p:cNvPr id="5" name="TextBox 4"/>
          <p:cNvSpPr txBox="1"/>
          <p:nvPr/>
        </p:nvSpPr>
        <p:spPr>
          <a:xfrm>
            <a:off x="2883114" y="904240"/>
            <a:ext cx="3377773" cy="646331"/>
          </a:xfrm>
          <a:prstGeom prst="rect">
            <a:avLst/>
          </a:prstGeom>
          <a:noFill/>
        </p:spPr>
        <p:txBody>
          <a:bodyPr wrap="none" rtlCol="0">
            <a:spAutoFit/>
          </a:bodyPr>
          <a:lstStyle/>
          <a:p>
            <a:r>
              <a:rPr lang="en-US" sz="3600" dirty="0" smtClean="0"/>
              <a:t>Natural selection</a:t>
            </a:r>
          </a:p>
        </p:txBody>
      </p:sp>
      <p:sp>
        <p:nvSpPr>
          <p:cNvPr id="7" name="TextBox 6"/>
          <p:cNvSpPr txBox="1"/>
          <p:nvPr/>
        </p:nvSpPr>
        <p:spPr>
          <a:xfrm>
            <a:off x="1171079" y="116632"/>
            <a:ext cx="6801842" cy="769431"/>
          </a:xfrm>
          <a:prstGeom prst="rect">
            <a:avLst/>
          </a:prstGeom>
          <a:noFill/>
        </p:spPr>
        <p:txBody>
          <a:bodyPr wrap="none" lIns="91430" tIns="45715" rIns="91430" bIns="45715" rtlCol="0">
            <a:spAutoFit/>
          </a:bodyPr>
          <a:lstStyle/>
          <a:p>
            <a:pPr algn="ctr"/>
            <a:r>
              <a:rPr lang="da-DK" sz="2200" dirty="0" err="1" smtClean="0">
                <a:solidFill>
                  <a:srgbClr val="C00000"/>
                </a:solidFill>
                <a:latin typeface="Calibri" pitchFamily="34" charset="0"/>
                <a:ea typeface="Verdana" pitchFamily="34" charset="0"/>
                <a:cs typeface="Verdana" pitchFamily="34" charset="0"/>
              </a:rPr>
              <a:t>Different</a:t>
            </a:r>
            <a:r>
              <a:rPr lang="da-DK" sz="2200" dirty="0" smtClean="0">
                <a:solidFill>
                  <a:srgbClr val="C00000"/>
                </a:solidFill>
                <a:latin typeface="Calibri" pitchFamily="34" charset="0"/>
                <a:ea typeface="Verdana" pitchFamily="34" charset="0"/>
                <a:cs typeface="Verdana" pitchFamily="34" charset="0"/>
              </a:rPr>
              <a:t> types of </a:t>
            </a:r>
            <a:r>
              <a:rPr lang="da-DK" sz="2200" dirty="0" err="1" smtClean="0">
                <a:solidFill>
                  <a:srgbClr val="C00000"/>
                </a:solidFill>
                <a:latin typeface="Calibri" pitchFamily="34" charset="0"/>
                <a:ea typeface="Verdana" pitchFamily="34" charset="0"/>
                <a:cs typeface="Verdana" pitchFamily="34" charset="0"/>
              </a:rPr>
              <a:t>selection</a:t>
            </a:r>
            <a:r>
              <a:rPr lang="da-DK" sz="2200" dirty="0" smtClean="0">
                <a:solidFill>
                  <a:srgbClr val="C00000"/>
                </a:solidFill>
                <a:latin typeface="Calibri" pitchFamily="34" charset="0"/>
                <a:ea typeface="Verdana" pitchFamily="34" charset="0"/>
                <a:cs typeface="Verdana" pitchFamily="34" charset="0"/>
              </a:rPr>
              <a:t> </a:t>
            </a:r>
            <a:r>
              <a:rPr lang="da-DK" sz="2200" dirty="0" err="1" smtClean="0">
                <a:solidFill>
                  <a:srgbClr val="C00000"/>
                </a:solidFill>
                <a:latin typeface="Calibri" pitchFamily="34" charset="0"/>
                <a:ea typeface="Verdana" pitchFamily="34" charset="0"/>
                <a:cs typeface="Verdana" pitchFamily="34" charset="0"/>
              </a:rPr>
              <a:t>can</a:t>
            </a:r>
            <a:r>
              <a:rPr lang="da-DK" sz="2200" dirty="0" smtClean="0">
                <a:solidFill>
                  <a:srgbClr val="C00000"/>
                </a:solidFill>
                <a:latin typeface="Calibri" pitchFamily="34" charset="0"/>
                <a:ea typeface="Verdana" pitchFamily="34" charset="0"/>
                <a:cs typeface="Verdana" pitchFamily="34" charset="0"/>
              </a:rPr>
              <a:t> </a:t>
            </a:r>
            <a:r>
              <a:rPr lang="da-DK" sz="2200" dirty="0" err="1" smtClean="0">
                <a:solidFill>
                  <a:srgbClr val="C00000"/>
                </a:solidFill>
                <a:latin typeface="Calibri" pitchFamily="34" charset="0"/>
                <a:ea typeface="Verdana" pitchFamily="34" charset="0"/>
                <a:cs typeface="Verdana" pitchFamily="34" charset="0"/>
              </a:rPr>
              <a:t>change</a:t>
            </a:r>
            <a:r>
              <a:rPr lang="da-DK" sz="2200" dirty="0" smtClean="0">
                <a:solidFill>
                  <a:srgbClr val="C00000"/>
                </a:solidFill>
                <a:latin typeface="Calibri" pitchFamily="34" charset="0"/>
                <a:ea typeface="Verdana" pitchFamily="34" charset="0"/>
                <a:cs typeface="Verdana" pitchFamily="34" charset="0"/>
              </a:rPr>
              <a:t> the </a:t>
            </a:r>
            <a:r>
              <a:rPr lang="da-DK" sz="2200" dirty="0" err="1" smtClean="0">
                <a:solidFill>
                  <a:srgbClr val="C00000"/>
                </a:solidFill>
                <a:latin typeface="Calibri" pitchFamily="34" charset="0"/>
                <a:ea typeface="Verdana" pitchFamily="34" charset="0"/>
                <a:cs typeface="Verdana" pitchFamily="34" charset="0"/>
              </a:rPr>
              <a:t>frequencies</a:t>
            </a:r>
            <a:r>
              <a:rPr lang="da-DK" sz="2200" dirty="0" smtClean="0">
                <a:solidFill>
                  <a:srgbClr val="C00000"/>
                </a:solidFill>
                <a:latin typeface="Calibri" pitchFamily="34" charset="0"/>
                <a:ea typeface="Verdana" pitchFamily="34" charset="0"/>
                <a:cs typeface="Verdana" pitchFamily="34" charset="0"/>
              </a:rPr>
              <a:t> of </a:t>
            </a:r>
          </a:p>
          <a:p>
            <a:pPr algn="ctr"/>
            <a:r>
              <a:rPr lang="da-DK" sz="2200" dirty="0" smtClean="0">
                <a:solidFill>
                  <a:srgbClr val="C00000"/>
                </a:solidFill>
                <a:latin typeface="Calibri" pitchFamily="34" charset="0"/>
                <a:ea typeface="Verdana" pitchFamily="34" charset="0"/>
                <a:cs typeface="Verdana" pitchFamily="34" charset="0"/>
              </a:rPr>
              <a:t>gene variants (</a:t>
            </a:r>
            <a:r>
              <a:rPr lang="da-DK" sz="2200" dirty="0" err="1" smtClean="0">
                <a:solidFill>
                  <a:srgbClr val="C00000"/>
                </a:solidFill>
                <a:latin typeface="Calibri" pitchFamily="34" charset="0"/>
                <a:ea typeface="Verdana" pitchFamily="34" charset="0"/>
                <a:cs typeface="Verdana" pitchFamily="34" charset="0"/>
              </a:rPr>
              <a:t>alleles</a:t>
            </a:r>
            <a:r>
              <a:rPr lang="da-DK" sz="2200" dirty="0" smtClean="0">
                <a:solidFill>
                  <a:srgbClr val="C00000"/>
                </a:solidFill>
                <a:latin typeface="Calibri" pitchFamily="34" charset="0"/>
                <a:ea typeface="Verdana" pitchFamily="34" charset="0"/>
                <a:cs typeface="Verdana" pitchFamily="34" charset="0"/>
              </a:rPr>
              <a:t>)</a:t>
            </a:r>
            <a:endParaRPr lang="da-DK" sz="2200" dirty="0">
              <a:solidFill>
                <a:srgbClr val="C00000"/>
              </a:solidFill>
              <a:latin typeface="Calibri" pitchFamily="34" charset="0"/>
              <a:ea typeface="Verdana" pitchFamily="34" charset="0"/>
              <a:cs typeface="Verdana" pitchFamily="34" charset="0"/>
            </a:endParaRPr>
          </a:p>
        </p:txBody>
      </p:sp>
    </p:spTree>
    <p:extLst>
      <p:ext uri="{BB962C8B-B14F-4D97-AF65-F5344CB8AC3E}">
        <p14:creationId xmlns:p14="http://schemas.microsoft.com/office/powerpoint/2010/main" val="39335103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8992" y="271057"/>
            <a:ext cx="8646017" cy="523220"/>
          </a:xfrm>
          <a:prstGeom prst="rect">
            <a:avLst/>
          </a:prstGeom>
          <a:noFill/>
        </p:spPr>
        <p:txBody>
          <a:bodyPr wrap="none" rtlCol="0">
            <a:spAutoFit/>
          </a:bodyPr>
          <a:lstStyle/>
          <a:p>
            <a:r>
              <a:rPr lang="en-US" sz="2800" dirty="0" smtClean="0"/>
              <a:t>At what level do we study and compare genetic variation?</a:t>
            </a:r>
          </a:p>
        </p:txBody>
      </p:sp>
      <p:sp>
        <p:nvSpPr>
          <p:cNvPr id="10" name="TextBox 9"/>
          <p:cNvSpPr txBox="1"/>
          <p:nvPr/>
        </p:nvSpPr>
        <p:spPr>
          <a:xfrm>
            <a:off x="5318700" y="5339004"/>
            <a:ext cx="3027680" cy="461665"/>
          </a:xfrm>
          <a:prstGeom prst="rect">
            <a:avLst/>
          </a:prstGeom>
          <a:solidFill>
            <a:schemeClr val="accent1">
              <a:lumMod val="60000"/>
              <a:lumOff val="40000"/>
            </a:schemeClr>
          </a:solidFill>
          <a:ln>
            <a:solidFill>
              <a:srgbClr val="7F7F7F"/>
            </a:solidFill>
          </a:ln>
        </p:spPr>
        <p:txBody>
          <a:bodyPr wrap="square" rtlCol="0">
            <a:spAutoFit/>
          </a:bodyPr>
          <a:lstStyle/>
          <a:p>
            <a:pPr algn="ctr"/>
            <a:r>
              <a:rPr lang="en-US" sz="2400" dirty="0" smtClean="0"/>
              <a:t>Populations</a:t>
            </a:r>
            <a:endParaRPr lang="en-US" sz="2400" dirty="0"/>
          </a:p>
        </p:txBody>
      </p:sp>
      <p:sp>
        <p:nvSpPr>
          <p:cNvPr id="11" name="TextBox 10"/>
          <p:cNvSpPr txBox="1"/>
          <p:nvPr/>
        </p:nvSpPr>
        <p:spPr>
          <a:xfrm>
            <a:off x="6080700" y="5821882"/>
            <a:ext cx="3027680" cy="461665"/>
          </a:xfrm>
          <a:prstGeom prst="rect">
            <a:avLst/>
          </a:prstGeom>
          <a:solidFill>
            <a:schemeClr val="accent1">
              <a:lumMod val="60000"/>
              <a:lumOff val="40000"/>
            </a:schemeClr>
          </a:solidFill>
          <a:ln>
            <a:solidFill>
              <a:schemeClr val="bg1">
                <a:lumMod val="50000"/>
              </a:schemeClr>
            </a:solidFill>
          </a:ln>
        </p:spPr>
        <p:txBody>
          <a:bodyPr wrap="square" rtlCol="0">
            <a:spAutoFit/>
          </a:bodyPr>
          <a:lstStyle/>
          <a:p>
            <a:pPr algn="ctr"/>
            <a:r>
              <a:rPr lang="en-US" sz="2400" dirty="0" smtClean="0"/>
              <a:t>Individuals</a:t>
            </a:r>
            <a:endParaRPr lang="en-US" sz="2400" dirty="0"/>
          </a:p>
        </p:txBody>
      </p:sp>
      <p:grpSp>
        <p:nvGrpSpPr>
          <p:cNvPr id="7" name="Group 6"/>
          <p:cNvGrpSpPr/>
          <p:nvPr/>
        </p:nvGrpSpPr>
        <p:grpSpPr>
          <a:xfrm>
            <a:off x="50800" y="1900021"/>
            <a:ext cx="3789680" cy="944543"/>
            <a:chOff x="4378960" y="4674830"/>
            <a:chExt cx="3789680" cy="944543"/>
          </a:xfrm>
        </p:grpSpPr>
        <p:sp>
          <p:nvSpPr>
            <p:cNvPr id="5" name="TextBox 4"/>
            <p:cNvSpPr txBox="1"/>
            <p:nvPr/>
          </p:nvSpPr>
          <p:spPr>
            <a:xfrm>
              <a:off x="4378960" y="4674830"/>
              <a:ext cx="3027680" cy="461665"/>
            </a:xfrm>
            <a:prstGeom prst="rect">
              <a:avLst/>
            </a:prstGeom>
            <a:solidFill>
              <a:schemeClr val="accent3"/>
            </a:solidFill>
            <a:ln>
              <a:solidFill>
                <a:srgbClr val="7F7F7F"/>
              </a:solidFill>
            </a:ln>
          </p:spPr>
          <p:txBody>
            <a:bodyPr wrap="square" rtlCol="0">
              <a:spAutoFit/>
            </a:bodyPr>
            <a:lstStyle/>
            <a:p>
              <a:pPr algn="ctr"/>
              <a:r>
                <a:rPr lang="en-US" sz="2400" dirty="0" smtClean="0"/>
                <a:t>Kingdom</a:t>
              </a:r>
              <a:endParaRPr lang="en-US" sz="2400" dirty="0"/>
            </a:p>
          </p:txBody>
        </p:sp>
        <p:sp>
          <p:nvSpPr>
            <p:cNvPr id="6" name="TextBox 5"/>
            <p:cNvSpPr txBox="1"/>
            <p:nvPr/>
          </p:nvSpPr>
          <p:spPr>
            <a:xfrm>
              <a:off x="5140960" y="5157708"/>
              <a:ext cx="3027680" cy="461665"/>
            </a:xfrm>
            <a:prstGeom prst="rect">
              <a:avLst/>
            </a:prstGeom>
            <a:solidFill>
              <a:schemeClr val="accent3"/>
            </a:solidFill>
            <a:ln>
              <a:solidFill>
                <a:schemeClr val="bg1">
                  <a:lumMod val="50000"/>
                </a:schemeClr>
              </a:solidFill>
            </a:ln>
          </p:spPr>
          <p:txBody>
            <a:bodyPr wrap="square" rtlCol="0">
              <a:spAutoFit/>
            </a:bodyPr>
            <a:lstStyle/>
            <a:p>
              <a:pPr algn="ctr"/>
              <a:r>
                <a:rPr lang="en-US" sz="2400" dirty="0" smtClean="0"/>
                <a:t>Phylum</a:t>
              </a:r>
              <a:endParaRPr lang="en-US" sz="2400" dirty="0"/>
            </a:p>
          </p:txBody>
        </p:sp>
      </p:grpSp>
      <p:grpSp>
        <p:nvGrpSpPr>
          <p:cNvPr id="12" name="Group 11"/>
          <p:cNvGrpSpPr/>
          <p:nvPr/>
        </p:nvGrpSpPr>
        <p:grpSpPr>
          <a:xfrm>
            <a:off x="1529020" y="2869461"/>
            <a:ext cx="3789680" cy="944543"/>
            <a:chOff x="4378960" y="4674830"/>
            <a:chExt cx="3789680" cy="944543"/>
          </a:xfrm>
        </p:grpSpPr>
        <p:sp>
          <p:nvSpPr>
            <p:cNvPr id="13" name="TextBox 12"/>
            <p:cNvSpPr txBox="1"/>
            <p:nvPr/>
          </p:nvSpPr>
          <p:spPr>
            <a:xfrm>
              <a:off x="4378960" y="4674830"/>
              <a:ext cx="3027680" cy="461665"/>
            </a:xfrm>
            <a:prstGeom prst="rect">
              <a:avLst/>
            </a:prstGeom>
            <a:solidFill>
              <a:schemeClr val="accent3"/>
            </a:solidFill>
            <a:ln>
              <a:solidFill>
                <a:srgbClr val="7F7F7F"/>
              </a:solidFill>
            </a:ln>
          </p:spPr>
          <p:txBody>
            <a:bodyPr wrap="square" rtlCol="0">
              <a:spAutoFit/>
            </a:bodyPr>
            <a:lstStyle/>
            <a:p>
              <a:pPr algn="ctr"/>
              <a:r>
                <a:rPr lang="en-US" sz="2400" dirty="0" smtClean="0"/>
                <a:t>Class</a:t>
              </a:r>
              <a:endParaRPr lang="en-US" sz="2400" dirty="0"/>
            </a:p>
          </p:txBody>
        </p:sp>
        <p:sp>
          <p:nvSpPr>
            <p:cNvPr id="14" name="TextBox 13"/>
            <p:cNvSpPr txBox="1"/>
            <p:nvPr/>
          </p:nvSpPr>
          <p:spPr>
            <a:xfrm>
              <a:off x="5140960" y="5157708"/>
              <a:ext cx="3027680" cy="461665"/>
            </a:xfrm>
            <a:prstGeom prst="rect">
              <a:avLst/>
            </a:prstGeom>
            <a:solidFill>
              <a:schemeClr val="accent3"/>
            </a:solidFill>
            <a:ln>
              <a:solidFill>
                <a:schemeClr val="bg1">
                  <a:lumMod val="50000"/>
                </a:schemeClr>
              </a:solidFill>
            </a:ln>
          </p:spPr>
          <p:txBody>
            <a:bodyPr wrap="square" rtlCol="0">
              <a:spAutoFit/>
            </a:bodyPr>
            <a:lstStyle/>
            <a:p>
              <a:pPr algn="ctr"/>
              <a:r>
                <a:rPr lang="en-US" sz="2400" dirty="0" smtClean="0"/>
                <a:t>Order</a:t>
              </a:r>
              <a:endParaRPr lang="en-US" sz="2400" dirty="0"/>
            </a:p>
          </p:txBody>
        </p:sp>
      </p:grpSp>
      <p:grpSp>
        <p:nvGrpSpPr>
          <p:cNvPr id="17" name="Group 16"/>
          <p:cNvGrpSpPr/>
          <p:nvPr/>
        </p:nvGrpSpPr>
        <p:grpSpPr>
          <a:xfrm>
            <a:off x="3139440" y="3838901"/>
            <a:ext cx="3728720" cy="972900"/>
            <a:chOff x="5480258" y="3383836"/>
            <a:chExt cx="3728720" cy="972900"/>
          </a:xfrm>
        </p:grpSpPr>
        <p:sp>
          <p:nvSpPr>
            <p:cNvPr id="21" name="TextBox 20"/>
            <p:cNvSpPr txBox="1"/>
            <p:nvPr/>
          </p:nvSpPr>
          <p:spPr>
            <a:xfrm>
              <a:off x="5480258" y="3383836"/>
              <a:ext cx="3027680" cy="461665"/>
            </a:xfrm>
            <a:prstGeom prst="rect">
              <a:avLst/>
            </a:prstGeom>
            <a:solidFill>
              <a:schemeClr val="accent3"/>
            </a:solidFill>
            <a:ln>
              <a:solidFill>
                <a:srgbClr val="7F7F7F"/>
              </a:solidFill>
            </a:ln>
          </p:spPr>
          <p:txBody>
            <a:bodyPr wrap="square" rtlCol="0">
              <a:spAutoFit/>
            </a:bodyPr>
            <a:lstStyle/>
            <a:p>
              <a:pPr algn="ctr"/>
              <a:r>
                <a:rPr lang="en-US" sz="2400" dirty="0" smtClean="0"/>
                <a:t>Family</a:t>
              </a:r>
              <a:endParaRPr lang="en-US" sz="2400" dirty="0"/>
            </a:p>
          </p:txBody>
        </p:sp>
        <p:sp>
          <p:nvSpPr>
            <p:cNvPr id="22" name="TextBox 21"/>
            <p:cNvSpPr txBox="1"/>
            <p:nvPr/>
          </p:nvSpPr>
          <p:spPr>
            <a:xfrm>
              <a:off x="6181298" y="3895071"/>
              <a:ext cx="3027680" cy="461665"/>
            </a:xfrm>
            <a:prstGeom prst="rect">
              <a:avLst/>
            </a:prstGeom>
            <a:solidFill>
              <a:schemeClr val="accent3"/>
            </a:solidFill>
            <a:ln>
              <a:solidFill>
                <a:schemeClr val="bg1">
                  <a:lumMod val="50000"/>
                </a:schemeClr>
              </a:solidFill>
            </a:ln>
          </p:spPr>
          <p:txBody>
            <a:bodyPr wrap="square" rtlCol="0">
              <a:spAutoFit/>
            </a:bodyPr>
            <a:lstStyle/>
            <a:p>
              <a:pPr algn="ctr"/>
              <a:r>
                <a:rPr lang="en-US" sz="2400" dirty="0" smtClean="0"/>
                <a:t>Genus</a:t>
              </a:r>
              <a:endParaRPr lang="en-US" sz="2400" dirty="0"/>
            </a:p>
          </p:txBody>
        </p:sp>
      </p:grpSp>
      <p:sp>
        <p:nvSpPr>
          <p:cNvPr id="19" name="TextBox 18"/>
          <p:cNvSpPr txBox="1"/>
          <p:nvPr/>
        </p:nvSpPr>
        <p:spPr>
          <a:xfrm>
            <a:off x="4565858" y="4836699"/>
            <a:ext cx="3027680" cy="461665"/>
          </a:xfrm>
          <a:prstGeom prst="rect">
            <a:avLst/>
          </a:prstGeom>
          <a:solidFill>
            <a:schemeClr val="accent3"/>
          </a:solidFill>
          <a:ln>
            <a:solidFill>
              <a:srgbClr val="7F7F7F"/>
            </a:solidFill>
          </a:ln>
        </p:spPr>
        <p:txBody>
          <a:bodyPr wrap="square" rtlCol="0">
            <a:spAutoFit/>
          </a:bodyPr>
          <a:lstStyle/>
          <a:p>
            <a:pPr algn="ctr"/>
            <a:r>
              <a:rPr lang="en-US" sz="2400" dirty="0" smtClean="0"/>
              <a:t>Species</a:t>
            </a:r>
            <a:endParaRPr lang="en-US" sz="2400" dirty="0"/>
          </a:p>
        </p:txBody>
      </p:sp>
    </p:spTree>
    <p:extLst>
      <p:ext uri="{BB962C8B-B14F-4D97-AF65-F5344CB8AC3E}">
        <p14:creationId xmlns:p14="http://schemas.microsoft.com/office/powerpoint/2010/main" val="25208091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4044" y="1499771"/>
            <a:ext cx="7928372" cy="646331"/>
          </a:xfrm>
          <a:prstGeom prst="rect">
            <a:avLst/>
          </a:prstGeom>
          <a:noFill/>
        </p:spPr>
        <p:txBody>
          <a:bodyPr wrap="none" rtlCol="0">
            <a:spAutoFit/>
          </a:bodyPr>
          <a:lstStyle/>
          <a:p>
            <a:r>
              <a:rPr lang="en-US" sz="3600" dirty="0" smtClean="0"/>
              <a:t>How can natural selection act on a locus?</a:t>
            </a:r>
          </a:p>
        </p:txBody>
      </p:sp>
    </p:spTree>
    <p:extLst>
      <p:ext uri="{BB962C8B-B14F-4D97-AF65-F5344CB8AC3E}">
        <p14:creationId xmlns:p14="http://schemas.microsoft.com/office/powerpoint/2010/main" val="153879607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0574" y="1709783"/>
            <a:ext cx="6302852" cy="646331"/>
          </a:xfrm>
          <a:prstGeom prst="rect">
            <a:avLst/>
          </a:prstGeom>
          <a:noFill/>
        </p:spPr>
        <p:txBody>
          <a:bodyPr wrap="none" rtlCol="0">
            <a:spAutoFit/>
          </a:bodyPr>
          <a:lstStyle/>
          <a:p>
            <a:r>
              <a:rPr lang="en-US" sz="3600" dirty="0" smtClean="0"/>
              <a:t>Effective population </a:t>
            </a:r>
            <a:r>
              <a:rPr lang="en-US" sz="3600" dirty="0" smtClean="0"/>
              <a:t>size matters</a:t>
            </a:r>
          </a:p>
        </p:txBody>
      </p:sp>
    </p:spTree>
    <p:extLst>
      <p:ext uri="{BB962C8B-B14F-4D97-AF65-F5344CB8AC3E}">
        <p14:creationId xmlns:p14="http://schemas.microsoft.com/office/powerpoint/2010/main" val="115558118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05_4794_oryza-sativ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 y="3881120"/>
            <a:ext cx="4138237" cy="2760980"/>
          </a:xfrm>
          <a:prstGeom prst="rect">
            <a:avLst/>
          </a:prstGeom>
        </p:spPr>
      </p:pic>
      <p:pic>
        <p:nvPicPr>
          <p:cNvPr id="3" name="Picture 2"/>
          <p:cNvPicPr>
            <a:picLocks noChangeAspect="1"/>
          </p:cNvPicPr>
          <p:nvPr/>
        </p:nvPicPr>
        <p:blipFill>
          <a:blip r:embed="rId3"/>
          <a:stretch>
            <a:fillRect/>
          </a:stretch>
        </p:blipFill>
        <p:spPr>
          <a:xfrm>
            <a:off x="0" y="396240"/>
            <a:ext cx="9144000" cy="2997000"/>
          </a:xfrm>
          <a:prstGeom prst="rect">
            <a:avLst/>
          </a:prstGeom>
        </p:spPr>
      </p:pic>
    </p:spTree>
    <p:extLst>
      <p:ext uri="{BB962C8B-B14F-4D97-AF65-F5344CB8AC3E}">
        <p14:creationId xmlns:p14="http://schemas.microsoft.com/office/powerpoint/2010/main" val="74295484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64368" y="4963160"/>
            <a:ext cx="7479631" cy="189484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181066116"/>
              </p:ext>
            </p:extLst>
          </p:nvPr>
        </p:nvGraphicFramePr>
        <p:xfrm>
          <a:off x="233680" y="914241"/>
          <a:ext cx="8229600" cy="3764280"/>
        </p:xfrm>
        <a:graphic>
          <a:graphicData uri="http://schemas.openxmlformats.org/drawingml/2006/table">
            <a:tbl>
              <a:tblPr/>
              <a:tblGrid>
                <a:gridCol w="1120140"/>
                <a:gridCol w="2217420"/>
                <a:gridCol w="2103120"/>
                <a:gridCol w="594360"/>
                <a:gridCol w="685800"/>
                <a:gridCol w="1508760"/>
              </a:tblGrid>
              <a:tr h="182880">
                <a:tc>
                  <a:txBody>
                    <a:bodyPr/>
                    <a:lstStyle/>
                    <a:p>
                      <a:pPr algn="ctr" fontAlgn="b"/>
                      <a:r>
                        <a:rPr lang="en-US" sz="1100" b="0" i="0" u="none" strike="noStrike">
                          <a:solidFill>
                            <a:srgbClr val="000000"/>
                          </a:solidFill>
                          <a:effectLst/>
                          <a:latin typeface="Calibri"/>
                        </a:rPr>
                        <a:t>Mating System</a:t>
                      </a:r>
                    </a:p>
                  </a:txBody>
                  <a:tcPr marL="11430" marR="11430" marT="114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Diversity in Wild(10−3)</a:t>
                      </a:r>
                    </a:p>
                  </a:txBody>
                  <a:tcPr marL="11430" marR="11430" marT="114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Diversity in Cultivated (10−3)</a:t>
                      </a:r>
                    </a:p>
                  </a:txBody>
                  <a:tcPr marL="11430" marR="11430" marT="114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Loci</a:t>
                      </a:r>
                    </a:p>
                  </a:txBody>
                  <a:tcPr marL="11430" marR="11430" marT="114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l-GR" sz="1100" b="0" i="0" u="none" strike="noStrike">
                          <a:solidFill>
                            <a:srgbClr val="000000"/>
                          </a:solidFill>
                          <a:effectLst/>
                          <a:latin typeface="Calibri"/>
                        </a:rPr>
                        <a:t>Lπ (%)</a:t>
                      </a:r>
                    </a:p>
                  </a:txBody>
                  <a:tcPr marL="11430" marR="11430" marT="114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References</a:t>
                      </a:r>
                    </a:p>
                  </a:txBody>
                  <a:tcPr marL="11430" marR="11430" marT="11430" marB="0" anchor="b">
                    <a:lnL>
                      <a:noFill/>
                    </a:lnL>
                    <a:lnR>
                      <a:noFill/>
                    </a:lnR>
                    <a:lnT>
                      <a:noFill/>
                    </a:lnT>
                    <a:lnB w="12700" cap="flat" cmpd="sng" algn="ctr">
                      <a:solidFill>
                        <a:srgbClr val="000000"/>
                      </a:solidFill>
                      <a:prstDash val="solid"/>
                      <a:round/>
                      <a:headEnd type="none" w="med" len="med"/>
                      <a:tailEnd type="none" w="med" len="med"/>
                    </a:lnB>
                  </a:tcPr>
                </a:tc>
              </a:tr>
              <a:tr h="176022">
                <a:tc>
                  <a:txBody>
                    <a:bodyPr/>
                    <a:lstStyle/>
                    <a:p>
                      <a:pPr algn="ctr" fontAlgn="b"/>
                      <a:r>
                        <a:rPr lang="en-US" sz="1100" b="0" i="0" u="none" strike="noStrike">
                          <a:solidFill>
                            <a:srgbClr val="000000"/>
                          </a:solidFill>
                          <a:effectLst/>
                          <a:latin typeface="Calibri"/>
                        </a:rPr>
                        <a:t> </a:t>
                      </a:r>
                    </a:p>
                  </a:txBody>
                  <a:tcPr marL="11430" marR="11430" marT="1143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Zea mays ssp. parviglumis</a:t>
                      </a:r>
                    </a:p>
                  </a:txBody>
                  <a:tcPr marL="11430" marR="11430" marT="1143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Zea mays ssp. mays</a:t>
                      </a:r>
                    </a:p>
                  </a:txBody>
                  <a:tcPr marL="11430" marR="11430" marT="1143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100" b="0" i="0" u="none" strike="noStrike">
                        <a:solidFill>
                          <a:srgbClr val="000000"/>
                        </a:solidFill>
                        <a:effectLst/>
                        <a:latin typeface="Calibri"/>
                      </a:endParaRPr>
                    </a:p>
                  </a:txBody>
                  <a:tcPr marL="11430" marR="11430" marT="1143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100" b="0" i="0" u="none" strike="noStrike">
                        <a:solidFill>
                          <a:srgbClr val="000000"/>
                        </a:solidFill>
                        <a:effectLst/>
                        <a:latin typeface="Calibri"/>
                      </a:endParaRPr>
                    </a:p>
                  </a:txBody>
                  <a:tcPr marL="11430" marR="11430" marT="1143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 </a:t>
                      </a:r>
                    </a:p>
                  </a:txBody>
                  <a:tcPr marL="11430" marR="11430" marT="1143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76022">
                <a:tc>
                  <a:txBody>
                    <a:bodyPr/>
                    <a:lstStyle/>
                    <a:p>
                      <a:pPr algn="ctr" fontAlgn="b"/>
                      <a:r>
                        <a:rPr lang="en-US" sz="1100" b="0" i="0" u="none" strike="noStrike">
                          <a:solidFill>
                            <a:srgbClr val="000000"/>
                          </a:solidFill>
                          <a:effectLst/>
                          <a:latin typeface="Calibri"/>
                        </a:rPr>
                        <a:t>Outbreeding</a:t>
                      </a:r>
                    </a:p>
                  </a:txBody>
                  <a:tcPr marL="11430" marR="11430" marT="1143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1100" b="0" i="0" u="none" strike="noStrike">
                          <a:solidFill>
                            <a:srgbClr val="000000"/>
                          </a:solidFill>
                          <a:effectLst/>
                          <a:latin typeface="Calibri"/>
                        </a:rPr>
                        <a:t>πtotal = 9.7</a:t>
                      </a:r>
                    </a:p>
                  </a:txBody>
                  <a:tcPr marL="11430" marR="11430" marT="11430" marB="0" anchor="b">
                    <a:lnL>
                      <a:noFill/>
                    </a:lnL>
                    <a:lnR>
                      <a:noFill/>
                    </a:lnR>
                    <a:lnT>
                      <a:noFill/>
                    </a:lnT>
                    <a:lnB>
                      <a:noFill/>
                    </a:lnB>
                  </a:tcPr>
                </a:tc>
                <a:tc>
                  <a:txBody>
                    <a:bodyPr/>
                    <a:lstStyle/>
                    <a:p>
                      <a:pPr algn="ctr" fontAlgn="b"/>
                      <a:r>
                        <a:rPr lang="el-GR" sz="1100" b="0" i="0" u="none" strike="noStrike">
                          <a:solidFill>
                            <a:srgbClr val="000000"/>
                          </a:solidFill>
                          <a:effectLst/>
                          <a:latin typeface="Calibri"/>
                        </a:rPr>
                        <a:t>πtotal = 6.4</a:t>
                      </a:r>
                    </a:p>
                  </a:txBody>
                  <a:tcPr marL="11430" marR="11430" marT="1143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774</a:t>
                      </a:r>
                    </a:p>
                  </a:txBody>
                  <a:tcPr marL="11430" marR="11430" marT="1143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35</a:t>
                      </a:r>
                    </a:p>
                  </a:txBody>
                  <a:tcPr marL="11430" marR="11430" marT="1143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Wright et al. (2005)</a:t>
                      </a:r>
                    </a:p>
                  </a:txBody>
                  <a:tcPr marL="11430" marR="11430" marT="11430" marB="0" anchor="b">
                    <a:lnL>
                      <a:noFill/>
                    </a:lnL>
                    <a:lnR w="6350" cap="flat" cmpd="sng" algn="ctr">
                      <a:solidFill>
                        <a:srgbClr val="000000"/>
                      </a:solidFill>
                      <a:prstDash val="solid"/>
                      <a:round/>
                      <a:headEnd type="none" w="med" len="med"/>
                      <a:tailEnd type="none" w="med" len="med"/>
                    </a:lnR>
                    <a:lnT>
                      <a:noFill/>
                    </a:lnT>
                    <a:lnB>
                      <a:noFill/>
                    </a:lnB>
                  </a:tcPr>
                </a:tc>
              </a:tr>
              <a:tr h="176022">
                <a:tc>
                  <a:txBody>
                    <a:bodyPr/>
                    <a:lstStyle/>
                    <a:p>
                      <a:pPr algn="ctr" fontAlgn="b"/>
                      <a:r>
                        <a:rPr lang="en-US" sz="1100" b="0" i="0" u="none" strike="noStrike">
                          <a:solidFill>
                            <a:srgbClr val="000000"/>
                          </a:solidFill>
                          <a:effectLst/>
                          <a:latin typeface="Calibri"/>
                        </a:rPr>
                        <a:t> </a:t>
                      </a:r>
                    </a:p>
                  </a:txBody>
                  <a:tcPr marL="11430" marR="11430" marT="1143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a:solidFill>
                            <a:srgbClr val="000000"/>
                          </a:solidFill>
                          <a:effectLst/>
                          <a:latin typeface="Calibri"/>
                        </a:rPr>
                        <a:t>πsilent = 21.1</a:t>
                      </a:r>
                    </a:p>
                  </a:txBody>
                  <a:tcPr marL="11430" marR="11430" marT="114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a:solidFill>
                            <a:srgbClr val="000000"/>
                          </a:solidFill>
                          <a:effectLst/>
                          <a:latin typeface="Calibri"/>
                        </a:rPr>
                        <a:t>πsilent = 13.1</a:t>
                      </a:r>
                    </a:p>
                  </a:txBody>
                  <a:tcPr marL="11430" marR="11430" marT="114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12</a:t>
                      </a:r>
                    </a:p>
                  </a:txBody>
                  <a:tcPr marL="11430" marR="11430" marT="114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38</a:t>
                      </a:r>
                    </a:p>
                  </a:txBody>
                  <a:tcPr marL="11430" marR="11430" marT="114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Tenaillon et al. (2004)</a:t>
                      </a:r>
                    </a:p>
                  </a:txBody>
                  <a:tcPr marL="11430" marR="11430" marT="1143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76022">
                <a:tc>
                  <a:txBody>
                    <a:bodyPr/>
                    <a:lstStyle/>
                    <a:p>
                      <a:pPr algn="ctr" fontAlgn="b"/>
                      <a:r>
                        <a:rPr lang="en-US" sz="1100" b="0" i="0" u="none" strike="noStrike">
                          <a:solidFill>
                            <a:srgbClr val="000000"/>
                          </a:solidFill>
                          <a:effectLst/>
                          <a:latin typeface="Calibri"/>
                        </a:rPr>
                        <a:t> </a:t>
                      </a:r>
                    </a:p>
                  </a:txBody>
                  <a:tcPr marL="11430" marR="11430" marT="1143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Medicago sativa ssp. sativa</a:t>
                      </a:r>
                    </a:p>
                  </a:txBody>
                  <a:tcPr marL="11430" marR="11430" marT="114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M. s. ssp. sativa</a:t>
                      </a:r>
                    </a:p>
                  </a:txBody>
                  <a:tcPr marL="11430" marR="11430" marT="114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2</a:t>
                      </a:r>
                    </a:p>
                  </a:txBody>
                  <a:tcPr marL="11430" marR="11430" marT="114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 </a:t>
                      </a:r>
                    </a:p>
                  </a:txBody>
                  <a:tcPr marL="11430" marR="11430" marT="114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a-DK" sz="1100" b="0" i="0" u="none" strike="noStrike">
                          <a:solidFill>
                            <a:srgbClr val="000000"/>
                          </a:solidFill>
                          <a:effectLst/>
                          <a:latin typeface="Calibri"/>
                        </a:rPr>
                        <a:t>Muller et al. (2006)</a:t>
                      </a:r>
                    </a:p>
                  </a:txBody>
                  <a:tcPr marL="11430" marR="11430" marT="1143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76022">
                <a:tc>
                  <a:txBody>
                    <a:bodyPr/>
                    <a:lstStyle/>
                    <a:p>
                      <a:pPr algn="ctr" fontAlgn="b"/>
                      <a:r>
                        <a:rPr lang="en-US" sz="1100" b="0" i="0" u="none" strike="noStrike">
                          <a:solidFill>
                            <a:srgbClr val="000000"/>
                          </a:solidFill>
                          <a:effectLst/>
                          <a:latin typeface="Calibri"/>
                        </a:rPr>
                        <a:t>Outbreeding</a:t>
                      </a:r>
                    </a:p>
                  </a:txBody>
                  <a:tcPr marL="11430" marR="11430" marT="1143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1100" b="0" i="0" u="none" strike="noStrike">
                          <a:solidFill>
                            <a:srgbClr val="000000"/>
                          </a:solidFill>
                          <a:effectLst/>
                          <a:latin typeface="Calibri"/>
                        </a:rPr>
                        <a:t>πtotal = 20.2</a:t>
                      </a:r>
                    </a:p>
                  </a:txBody>
                  <a:tcPr marL="11430" marR="11430" marT="11430" marB="0" anchor="b">
                    <a:lnL>
                      <a:noFill/>
                    </a:lnL>
                    <a:lnR>
                      <a:noFill/>
                    </a:lnR>
                    <a:lnT>
                      <a:noFill/>
                    </a:lnT>
                    <a:lnB>
                      <a:noFill/>
                    </a:lnB>
                  </a:tcPr>
                </a:tc>
                <a:tc>
                  <a:txBody>
                    <a:bodyPr/>
                    <a:lstStyle/>
                    <a:p>
                      <a:pPr algn="ctr" fontAlgn="b"/>
                      <a:r>
                        <a:rPr lang="el-GR" sz="1100" b="0" i="0" u="none" strike="noStrike">
                          <a:solidFill>
                            <a:srgbClr val="000000"/>
                          </a:solidFill>
                          <a:effectLst/>
                          <a:latin typeface="Calibri"/>
                        </a:rPr>
                        <a:t>πtotal = 13.5</a:t>
                      </a:r>
                    </a:p>
                  </a:txBody>
                  <a:tcPr marL="11430" marR="11430" marT="11430"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a:endParaRPr>
                    </a:p>
                  </a:txBody>
                  <a:tcPr marL="11430" marR="11430" marT="1143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31</a:t>
                      </a:r>
                    </a:p>
                  </a:txBody>
                  <a:tcPr marL="11430" marR="11430" marT="1143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 </a:t>
                      </a:r>
                    </a:p>
                  </a:txBody>
                  <a:tcPr marL="11430" marR="11430" marT="11430" marB="0" anchor="b">
                    <a:lnL>
                      <a:noFill/>
                    </a:lnL>
                    <a:lnR w="6350" cap="flat" cmpd="sng" algn="ctr">
                      <a:solidFill>
                        <a:srgbClr val="000000"/>
                      </a:solidFill>
                      <a:prstDash val="solid"/>
                      <a:round/>
                      <a:headEnd type="none" w="med" len="med"/>
                      <a:tailEnd type="none" w="med" len="med"/>
                    </a:lnR>
                    <a:lnT>
                      <a:noFill/>
                    </a:lnT>
                    <a:lnB>
                      <a:noFill/>
                    </a:lnB>
                  </a:tcPr>
                </a:tc>
              </a:tr>
              <a:tr h="176022">
                <a:tc>
                  <a:txBody>
                    <a:bodyPr/>
                    <a:lstStyle/>
                    <a:p>
                      <a:pPr algn="ctr" fontAlgn="b"/>
                      <a:r>
                        <a:rPr lang="en-US" sz="1100" b="0" i="0" u="none" strike="noStrike">
                          <a:solidFill>
                            <a:srgbClr val="000000"/>
                          </a:solidFill>
                          <a:effectLst/>
                          <a:latin typeface="Calibri"/>
                        </a:rPr>
                        <a:t> </a:t>
                      </a:r>
                    </a:p>
                  </a:txBody>
                  <a:tcPr marL="11430" marR="11430" marT="1143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a:solidFill>
                            <a:srgbClr val="000000"/>
                          </a:solidFill>
                          <a:effectLst/>
                          <a:latin typeface="Calibri"/>
                        </a:rPr>
                        <a:t>πsilent = 29</a:t>
                      </a:r>
                    </a:p>
                  </a:txBody>
                  <a:tcPr marL="11430" marR="11430" marT="114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a:solidFill>
                            <a:srgbClr val="000000"/>
                          </a:solidFill>
                          <a:effectLst/>
                          <a:latin typeface="Calibri"/>
                        </a:rPr>
                        <a:t>πsilent = 20</a:t>
                      </a:r>
                    </a:p>
                  </a:txBody>
                  <a:tcPr marL="11430" marR="11430" marT="114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a:endParaRPr>
                    </a:p>
                  </a:txBody>
                  <a:tcPr marL="11430" marR="11430" marT="114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31</a:t>
                      </a:r>
                    </a:p>
                  </a:txBody>
                  <a:tcPr marL="11430" marR="11430" marT="114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 </a:t>
                      </a:r>
                    </a:p>
                  </a:txBody>
                  <a:tcPr marL="11430" marR="11430" marT="1143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76022">
                <a:tc>
                  <a:txBody>
                    <a:bodyPr/>
                    <a:lstStyle/>
                    <a:p>
                      <a:pPr algn="ctr" fontAlgn="b"/>
                      <a:r>
                        <a:rPr lang="en-US" sz="1100" b="0" i="0" u="none" strike="noStrike">
                          <a:solidFill>
                            <a:srgbClr val="000000"/>
                          </a:solidFill>
                          <a:effectLst/>
                          <a:latin typeface="Calibri"/>
                        </a:rPr>
                        <a:t> </a:t>
                      </a:r>
                    </a:p>
                  </a:txBody>
                  <a:tcPr marL="11430" marR="11430" marT="1143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Helianthus annuus</a:t>
                      </a:r>
                    </a:p>
                  </a:txBody>
                  <a:tcPr marL="11430" marR="11430" marT="114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H. annuus</a:t>
                      </a:r>
                    </a:p>
                  </a:txBody>
                  <a:tcPr marL="11430" marR="11430" marT="114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9</a:t>
                      </a:r>
                    </a:p>
                  </a:txBody>
                  <a:tcPr marL="11430" marR="11430" marT="114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 </a:t>
                      </a:r>
                    </a:p>
                  </a:txBody>
                  <a:tcPr marL="11430" marR="11430" marT="114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Liu and Burke (2006)</a:t>
                      </a:r>
                    </a:p>
                  </a:txBody>
                  <a:tcPr marL="11430" marR="11430" marT="1143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76022">
                <a:tc>
                  <a:txBody>
                    <a:bodyPr/>
                    <a:lstStyle/>
                    <a:p>
                      <a:pPr algn="ctr" fontAlgn="b"/>
                      <a:r>
                        <a:rPr lang="en-US" sz="1100" b="0" i="0" u="none" strike="noStrike">
                          <a:solidFill>
                            <a:srgbClr val="000000"/>
                          </a:solidFill>
                          <a:effectLst/>
                          <a:latin typeface="Calibri"/>
                        </a:rPr>
                        <a:t>Outbreeding</a:t>
                      </a:r>
                    </a:p>
                  </a:txBody>
                  <a:tcPr marL="11430" marR="11430" marT="1143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1100" b="0" i="0" u="none" strike="noStrike">
                          <a:solidFill>
                            <a:srgbClr val="000000"/>
                          </a:solidFill>
                          <a:effectLst/>
                          <a:latin typeface="Calibri"/>
                        </a:rPr>
                        <a:t>πtotal = 12.8</a:t>
                      </a:r>
                    </a:p>
                  </a:txBody>
                  <a:tcPr marL="11430" marR="11430" marT="11430" marB="0" anchor="b">
                    <a:lnL>
                      <a:noFill/>
                    </a:lnL>
                    <a:lnR>
                      <a:noFill/>
                    </a:lnR>
                    <a:lnT>
                      <a:noFill/>
                    </a:lnT>
                    <a:lnB>
                      <a:noFill/>
                    </a:lnB>
                  </a:tcPr>
                </a:tc>
                <a:tc>
                  <a:txBody>
                    <a:bodyPr/>
                    <a:lstStyle/>
                    <a:p>
                      <a:pPr algn="ctr" fontAlgn="b"/>
                      <a:r>
                        <a:rPr lang="el-GR" sz="1100" b="0" i="0" u="none" strike="noStrike">
                          <a:solidFill>
                            <a:srgbClr val="000000"/>
                          </a:solidFill>
                          <a:effectLst/>
                          <a:latin typeface="Calibri"/>
                        </a:rPr>
                        <a:t>πtotal = 5.6</a:t>
                      </a:r>
                    </a:p>
                  </a:txBody>
                  <a:tcPr marL="11430" marR="11430" marT="11430"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a:endParaRPr>
                    </a:p>
                  </a:txBody>
                  <a:tcPr marL="11430" marR="11430" marT="1143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55</a:t>
                      </a:r>
                    </a:p>
                  </a:txBody>
                  <a:tcPr marL="11430" marR="11430" marT="1143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 </a:t>
                      </a:r>
                    </a:p>
                  </a:txBody>
                  <a:tcPr marL="11430" marR="11430" marT="11430" marB="0" anchor="b">
                    <a:lnL>
                      <a:noFill/>
                    </a:lnL>
                    <a:lnR w="6350" cap="flat" cmpd="sng" algn="ctr">
                      <a:solidFill>
                        <a:srgbClr val="000000"/>
                      </a:solidFill>
                      <a:prstDash val="solid"/>
                      <a:round/>
                      <a:headEnd type="none" w="med" len="med"/>
                      <a:tailEnd type="none" w="med" len="med"/>
                    </a:lnR>
                    <a:lnT>
                      <a:noFill/>
                    </a:lnT>
                    <a:lnB>
                      <a:noFill/>
                    </a:lnB>
                  </a:tcPr>
                </a:tc>
              </a:tr>
              <a:tr h="176022">
                <a:tc>
                  <a:txBody>
                    <a:bodyPr/>
                    <a:lstStyle/>
                    <a:p>
                      <a:pPr algn="ctr" fontAlgn="b"/>
                      <a:r>
                        <a:rPr lang="en-US" sz="1100" b="0" i="0" u="none" strike="noStrike">
                          <a:solidFill>
                            <a:srgbClr val="000000"/>
                          </a:solidFill>
                          <a:effectLst/>
                          <a:latin typeface="Calibri"/>
                        </a:rPr>
                        <a:t> </a:t>
                      </a:r>
                    </a:p>
                  </a:txBody>
                  <a:tcPr marL="11430" marR="11430" marT="1143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a:solidFill>
                            <a:srgbClr val="000000"/>
                          </a:solidFill>
                          <a:effectLst/>
                          <a:latin typeface="Calibri"/>
                        </a:rPr>
                        <a:t>πsilent = 23.4</a:t>
                      </a:r>
                    </a:p>
                  </a:txBody>
                  <a:tcPr marL="11430" marR="11430" marT="114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a:solidFill>
                            <a:srgbClr val="000000"/>
                          </a:solidFill>
                          <a:effectLst/>
                          <a:latin typeface="Calibri"/>
                        </a:rPr>
                        <a:t>πsilent = 9.6</a:t>
                      </a:r>
                    </a:p>
                  </a:txBody>
                  <a:tcPr marL="11430" marR="11430" marT="114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 </a:t>
                      </a:r>
                    </a:p>
                  </a:txBody>
                  <a:tcPr marL="11430" marR="11430" marT="114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59</a:t>
                      </a:r>
                    </a:p>
                  </a:txBody>
                  <a:tcPr marL="11430" marR="11430" marT="114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 </a:t>
                      </a:r>
                    </a:p>
                  </a:txBody>
                  <a:tcPr marL="11430" marR="11430" marT="1143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76022">
                <a:tc>
                  <a:txBody>
                    <a:bodyPr/>
                    <a:lstStyle/>
                    <a:p>
                      <a:pPr algn="ctr" fontAlgn="b"/>
                      <a:r>
                        <a:rPr lang="en-US" sz="1100" b="0" i="0" u="none" strike="noStrike">
                          <a:solidFill>
                            <a:srgbClr val="000000"/>
                          </a:solidFill>
                          <a:effectLst/>
                          <a:latin typeface="Calibri"/>
                        </a:rPr>
                        <a:t>Mixed</a:t>
                      </a:r>
                    </a:p>
                  </a:txBody>
                  <a:tcPr marL="11430" marR="11430" marT="1143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Pennisetum glaucum</a:t>
                      </a:r>
                    </a:p>
                  </a:txBody>
                  <a:tcPr marL="11430" marR="11430" marT="114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P. glaucum</a:t>
                      </a:r>
                    </a:p>
                  </a:txBody>
                  <a:tcPr marL="11430" marR="11430" marT="114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1</a:t>
                      </a:r>
                    </a:p>
                  </a:txBody>
                  <a:tcPr marL="11430" marR="11430" marT="114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 </a:t>
                      </a:r>
                    </a:p>
                  </a:txBody>
                  <a:tcPr marL="11430" marR="11430" marT="114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Gaut and Clegg (1993)</a:t>
                      </a:r>
                    </a:p>
                  </a:txBody>
                  <a:tcPr marL="11430" marR="11430" marT="1143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76022">
                <a:tc>
                  <a:txBody>
                    <a:bodyPr/>
                    <a:lstStyle/>
                    <a:p>
                      <a:pPr algn="ctr" fontAlgn="b"/>
                      <a:r>
                        <a:rPr lang="en-US" sz="1100" b="0" i="0" u="none" strike="noStrike">
                          <a:solidFill>
                            <a:srgbClr val="000000"/>
                          </a:solidFill>
                          <a:effectLst/>
                          <a:latin typeface="Calibri"/>
                        </a:rPr>
                        <a:t> </a:t>
                      </a:r>
                    </a:p>
                  </a:txBody>
                  <a:tcPr marL="11430" marR="11430" marT="1143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a:solidFill>
                            <a:srgbClr val="000000"/>
                          </a:solidFill>
                          <a:effectLst/>
                          <a:latin typeface="Calibri"/>
                        </a:rPr>
                        <a:t>θsilent = 3.6</a:t>
                      </a:r>
                    </a:p>
                  </a:txBody>
                  <a:tcPr marL="11430" marR="11430" marT="114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a:solidFill>
                            <a:srgbClr val="000000"/>
                          </a:solidFill>
                          <a:effectLst/>
                          <a:latin typeface="Calibri"/>
                        </a:rPr>
                        <a:t>θsilent = 2.4</a:t>
                      </a:r>
                    </a:p>
                  </a:txBody>
                  <a:tcPr marL="11430" marR="11430" marT="114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 </a:t>
                      </a:r>
                    </a:p>
                  </a:txBody>
                  <a:tcPr marL="11430" marR="11430" marT="114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33</a:t>
                      </a:r>
                    </a:p>
                  </a:txBody>
                  <a:tcPr marL="11430" marR="11430" marT="114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 </a:t>
                      </a:r>
                    </a:p>
                  </a:txBody>
                  <a:tcPr marL="11430" marR="11430" marT="1143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76022">
                <a:tc>
                  <a:txBody>
                    <a:bodyPr/>
                    <a:lstStyle/>
                    <a:p>
                      <a:pPr algn="ctr" fontAlgn="b"/>
                      <a:r>
                        <a:rPr lang="en-US" sz="1100" b="0" i="0" u="none" strike="noStrike">
                          <a:solidFill>
                            <a:srgbClr val="000000"/>
                          </a:solidFill>
                          <a:effectLst/>
                          <a:latin typeface="Calibri"/>
                        </a:rPr>
                        <a:t> </a:t>
                      </a:r>
                    </a:p>
                  </a:txBody>
                  <a:tcPr marL="11430" marR="11430" marT="1143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Glycine soja</a:t>
                      </a:r>
                    </a:p>
                  </a:txBody>
                  <a:tcPr marL="11430" marR="11430" marT="114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Glycine max</a:t>
                      </a:r>
                    </a:p>
                  </a:txBody>
                  <a:tcPr marL="11430" marR="11430" marT="114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102</a:t>
                      </a:r>
                    </a:p>
                  </a:txBody>
                  <a:tcPr marL="11430" marR="11430" marT="114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 </a:t>
                      </a:r>
                    </a:p>
                  </a:txBody>
                  <a:tcPr marL="11430" marR="11430" marT="114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FR" sz="1100" b="0" i="0" u="none" strike="noStrike">
                          <a:solidFill>
                            <a:srgbClr val="000000"/>
                          </a:solidFill>
                          <a:effectLst/>
                          <a:latin typeface="Calibri"/>
                        </a:rPr>
                        <a:t>Hyten et al. (2006)</a:t>
                      </a:r>
                    </a:p>
                  </a:txBody>
                  <a:tcPr marL="11430" marR="11430" marT="1143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76022">
                <a:tc>
                  <a:txBody>
                    <a:bodyPr/>
                    <a:lstStyle/>
                    <a:p>
                      <a:pPr algn="ctr" fontAlgn="b"/>
                      <a:r>
                        <a:rPr lang="en-US" sz="1100" b="0" i="0" u="none" strike="noStrike">
                          <a:solidFill>
                            <a:srgbClr val="000000"/>
                          </a:solidFill>
                          <a:effectLst/>
                          <a:latin typeface="Calibri"/>
                        </a:rPr>
                        <a:t>Inbreeding</a:t>
                      </a:r>
                    </a:p>
                  </a:txBody>
                  <a:tcPr marL="11430" marR="11430" marT="1143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1100" b="0" i="0" u="none" strike="noStrike">
                          <a:solidFill>
                            <a:srgbClr val="000000"/>
                          </a:solidFill>
                          <a:effectLst/>
                          <a:latin typeface="Calibri"/>
                        </a:rPr>
                        <a:t>πtotal = 2.17</a:t>
                      </a:r>
                    </a:p>
                  </a:txBody>
                  <a:tcPr marL="11430" marR="11430" marT="11430" marB="0" anchor="b">
                    <a:lnL>
                      <a:noFill/>
                    </a:lnL>
                    <a:lnR>
                      <a:noFill/>
                    </a:lnR>
                    <a:lnT>
                      <a:noFill/>
                    </a:lnT>
                    <a:lnB>
                      <a:noFill/>
                    </a:lnB>
                  </a:tcPr>
                </a:tc>
                <a:tc>
                  <a:txBody>
                    <a:bodyPr/>
                    <a:lstStyle/>
                    <a:p>
                      <a:pPr algn="ctr" fontAlgn="b"/>
                      <a:r>
                        <a:rPr lang="el-GR" sz="1100" b="0" i="0" u="none" strike="noStrike">
                          <a:solidFill>
                            <a:srgbClr val="000000"/>
                          </a:solidFill>
                          <a:effectLst/>
                          <a:latin typeface="Calibri"/>
                        </a:rPr>
                        <a:t>πtotal = 1.43</a:t>
                      </a:r>
                    </a:p>
                  </a:txBody>
                  <a:tcPr marL="11430" marR="11430" marT="11430"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a:endParaRPr>
                    </a:p>
                  </a:txBody>
                  <a:tcPr marL="11430" marR="11430" marT="1143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34</a:t>
                      </a:r>
                    </a:p>
                  </a:txBody>
                  <a:tcPr marL="11430" marR="11430" marT="1143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 </a:t>
                      </a:r>
                    </a:p>
                  </a:txBody>
                  <a:tcPr marL="11430" marR="11430" marT="11430" marB="0" anchor="b">
                    <a:lnL>
                      <a:noFill/>
                    </a:lnL>
                    <a:lnR w="6350" cap="flat" cmpd="sng" algn="ctr">
                      <a:solidFill>
                        <a:srgbClr val="000000"/>
                      </a:solidFill>
                      <a:prstDash val="solid"/>
                      <a:round/>
                      <a:headEnd type="none" w="med" len="med"/>
                      <a:tailEnd type="none" w="med" len="med"/>
                    </a:lnR>
                    <a:lnT>
                      <a:noFill/>
                    </a:lnT>
                    <a:lnB>
                      <a:noFill/>
                    </a:lnB>
                  </a:tcPr>
                </a:tc>
              </a:tr>
              <a:tr h="176022">
                <a:tc>
                  <a:txBody>
                    <a:bodyPr/>
                    <a:lstStyle/>
                    <a:p>
                      <a:pPr algn="ctr" fontAlgn="b"/>
                      <a:r>
                        <a:rPr lang="en-US" sz="1100" b="0" i="0" u="none" strike="noStrike">
                          <a:solidFill>
                            <a:srgbClr val="000000"/>
                          </a:solidFill>
                          <a:effectLst/>
                          <a:latin typeface="Calibri"/>
                        </a:rPr>
                        <a:t> </a:t>
                      </a:r>
                    </a:p>
                  </a:txBody>
                  <a:tcPr marL="11430" marR="11430" marT="1143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a:solidFill>
                            <a:srgbClr val="000000"/>
                          </a:solidFill>
                          <a:effectLst/>
                          <a:latin typeface="Calibri"/>
                        </a:rPr>
                        <a:t>πsilent = 2.76</a:t>
                      </a:r>
                    </a:p>
                  </a:txBody>
                  <a:tcPr marL="11430" marR="11430" marT="114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a:solidFill>
                            <a:srgbClr val="000000"/>
                          </a:solidFill>
                          <a:effectLst/>
                          <a:latin typeface="Calibri"/>
                        </a:rPr>
                        <a:t>πsilent = 1.77</a:t>
                      </a:r>
                    </a:p>
                  </a:txBody>
                  <a:tcPr marL="11430" marR="11430" marT="114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 </a:t>
                      </a:r>
                    </a:p>
                  </a:txBody>
                  <a:tcPr marL="11430" marR="11430" marT="114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36</a:t>
                      </a:r>
                    </a:p>
                  </a:txBody>
                  <a:tcPr marL="11430" marR="11430" marT="114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 </a:t>
                      </a:r>
                    </a:p>
                  </a:txBody>
                  <a:tcPr marL="11430" marR="11430" marT="1143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76022">
                <a:tc>
                  <a:txBody>
                    <a:bodyPr/>
                    <a:lstStyle/>
                    <a:p>
                      <a:pPr algn="ctr" fontAlgn="b"/>
                      <a:r>
                        <a:rPr lang="en-US" sz="1100" b="0" i="0" u="none" strike="noStrike">
                          <a:solidFill>
                            <a:srgbClr val="000000"/>
                          </a:solidFill>
                          <a:effectLst/>
                          <a:latin typeface="Calibri"/>
                        </a:rPr>
                        <a:t> </a:t>
                      </a:r>
                    </a:p>
                  </a:txBody>
                  <a:tcPr marL="11430" marR="11430" marT="1143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Hordeum spontaneum</a:t>
                      </a:r>
                    </a:p>
                  </a:txBody>
                  <a:tcPr marL="11430" marR="11430" marT="114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Hordeum vulgare</a:t>
                      </a:r>
                    </a:p>
                  </a:txBody>
                  <a:tcPr marL="11430" marR="11430" marT="114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 </a:t>
                      </a:r>
                    </a:p>
                  </a:txBody>
                  <a:tcPr marL="11430" marR="11430" marT="114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 </a:t>
                      </a:r>
                    </a:p>
                  </a:txBody>
                  <a:tcPr marL="11430" marR="11430" marT="114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 </a:t>
                      </a:r>
                    </a:p>
                  </a:txBody>
                  <a:tcPr marL="11430" marR="11430" marT="1143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76022">
                <a:tc>
                  <a:txBody>
                    <a:bodyPr/>
                    <a:lstStyle/>
                    <a:p>
                      <a:pPr algn="ctr" fontAlgn="b"/>
                      <a:r>
                        <a:rPr lang="en-US" sz="1100" b="0" i="0" u="none" strike="noStrike">
                          <a:solidFill>
                            <a:srgbClr val="000000"/>
                          </a:solidFill>
                          <a:effectLst/>
                          <a:latin typeface="Calibri"/>
                        </a:rPr>
                        <a:t>Inbreeding</a:t>
                      </a:r>
                    </a:p>
                  </a:txBody>
                  <a:tcPr marL="11430" marR="11430" marT="1143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1100" b="0" i="0" u="none" strike="noStrike">
                          <a:solidFill>
                            <a:srgbClr val="000000"/>
                          </a:solidFill>
                          <a:effectLst/>
                          <a:latin typeface="Calibri"/>
                        </a:rPr>
                        <a:t>πsilent = 16.7</a:t>
                      </a:r>
                    </a:p>
                  </a:txBody>
                  <a:tcPr marL="11430" marR="11430" marT="11430" marB="0" anchor="b">
                    <a:lnL>
                      <a:noFill/>
                    </a:lnL>
                    <a:lnR>
                      <a:noFill/>
                    </a:lnR>
                    <a:lnT>
                      <a:noFill/>
                    </a:lnT>
                    <a:lnB>
                      <a:noFill/>
                    </a:lnB>
                  </a:tcPr>
                </a:tc>
                <a:tc>
                  <a:txBody>
                    <a:bodyPr/>
                    <a:lstStyle/>
                    <a:p>
                      <a:pPr algn="ctr" fontAlgn="b"/>
                      <a:r>
                        <a:rPr lang="el-GR" sz="1100" b="0" i="0" u="none" strike="noStrike">
                          <a:solidFill>
                            <a:srgbClr val="000000"/>
                          </a:solidFill>
                          <a:effectLst/>
                          <a:latin typeface="Calibri"/>
                        </a:rPr>
                        <a:t>πsilent = 7.1</a:t>
                      </a:r>
                    </a:p>
                  </a:txBody>
                  <a:tcPr marL="11430" marR="11430" marT="1143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5</a:t>
                      </a:r>
                    </a:p>
                  </a:txBody>
                  <a:tcPr marL="11430" marR="11430" marT="1143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57</a:t>
                      </a:r>
                    </a:p>
                  </a:txBody>
                  <a:tcPr marL="11430" marR="11430" marT="1143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Caldwell et al. (2006)</a:t>
                      </a:r>
                    </a:p>
                  </a:txBody>
                  <a:tcPr marL="11430" marR="11430" marT="11430" marB="0" anchor="b">
                    <a:lnL>
                      <a:noFill/>
                    </a:lnL>
                    <a:lnR w="6350" cap="flat" cmpd="sng" algn="ctr">
                      <a:solidFill>
                        <a:srgbClr val="000000"/>
                      </a:solidFill>
                      <a:prstDash val="solid"/>
                      <a:round/>
                      <a:headEnd type="none" w="med" len="med"/>
                      <a:tailEnd type="none" w="med" len="med"/>
                    </a:lnR>
                    <a:lnT>
                      <a:noFill/>
                    </a:lnT>
                    <a:lnB>
                      <a:noFill/>
                    </a:lnB>
                  </a:tcPr>
                </a:tc>
              </a:tr>
              <a:tr h="176022">
                <a:tc>
                  <a:txBody>
                    <a:bodyPr/>
                    <a:lstStyle/>
                    <a:p>
                      <a:pPr algn="ctr" fontAlgn="b"/>
                      <a:r>
                        <a:rPr lang="en-US" sz="1100" b="0" i="0" u="none" strike="noStrike">
                          <a:solidFill>
                            <a:srgbClr val="000000"/>
                          </a:solidFill>
                          <a:effectLst/>
                          <a:latin typeface="Calibri"/>
                        </a:rPr>
                        <a:t> </a:t>
                      </a:r>
                    </a:p>
                  </a:txBody>
                  <a:tcPr marL="11430" marR="11430" marT="1143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a:solidFill>
                            <a:srgbClr val="000000"/>
                          </a:solidFill>
                          <a:effectLst/>
                          <a:latin typeface="Calibri"/>
                        </a:rPr>
                        <a:t>πtotal = 8.3</a:t>
                      </a:r>
                    </a:p>
                  </a:txBody>
                  <a:tcPr marL="11430" marR="11430" marT="114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a:solidFill>
                            <a:srgbClr val="000000"/>
                          </a:solidFill>
                          <a:effectLst/>
                          <a:latin typeface="Calibri"/>
                        </a:rPr>
                        <a:t>πtotal = 3.1</a:t>
                      </a:r>
                    </a:p>
                  </a:txBody>
                  <a:tcPr marL="11430" marR="11430" marT="114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7</a:t>
                      </a:r>
                    </a:p>
                  </a:txBody>
                  <a:tcPr marL="11430" marR="11430" marT="114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62</a:t>
                      </a:r>
                    </a:p>
                  </a:txBody>
                  <a:tcPr marL="11430" marR="11430" marT="114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a:rPr>
                        <a:t>Kilian et al. (2006)</a:t>
                      </a:r>
                    </a:p>
                  </a:txBody>
                  <a:tcPr marL="11430" marR="11430" marT="1143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76022">
                <a:tc>
                  <a:txBody>
                    <a:bodyPr/>
                    <a:lstStyle/>
                    <a:p>
                      <a:pPr algn="ctr" fontAlgn="b"/>
                      <a:r>
                        <a:rPr lang="en-US" sz="1100" b="0" i="0" u="none" strike="noStrike">
                          <a:solidFill>
                            <a:srgbClr val="000000"/>
                          </a:solidFill>
                          <a:effectLst/>
                          <a:latin typeface="Calibri"/>
                        </a:rPr>
                        <a:t> </a:t>
                      </a:r>
                    </a:p>
                  </a:txBody>
                  <a:tcPr marL="11430" marR="11430" marT="1143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dirty="0" err="1">
                          <a:solidFill>
                            <a:srgbClr val="000000"/>
                          </a:solidFill>
                          <a:effectLst/>
                          <a:latin typeface="Calibri"/>
                        </a:rPr>
                        <a:t>Triticum</a:t>
                      </a:r>
                      <a:r>
                        <a:rPr lang="en-US" sz="1100" b="0" i="0" u="none" strike="noStrike" dirty="0">
                          <a:solidFill>
                            <a:srgbClr val="000000"/>
                          </a:solidFill>
                          <a:effectLst/>
                          <a:latin typeface="Calibri"/>
                        </a:rPr>
                        <a:t> </a:t>
                      </a:r>
                      <a:r>
                        <a:rPr lang="en-US" sz="1100" b="0" i="0" u="none" strike="noStrike" dirty="0" err="1">
                          <a:solidFill>
                            <a:srgbClr val="000000"/>
                          </a:solidFill>
                          <a:effectLst/>
                          <a:latin typeface="Calibri"/>
                        </a:rPr>
                        <a:t>turgidum</a:t>
                      </a:r>
                      <a:r>
                        <a:rPr lang="en-US" sz="1100" b="0" i="0" u="none" strike="noStrike" dirty="0">
                          <a:solidFill>
                            <a:srgbClr val="000000"/>
                          </a:solidFill>
                          <a:effectLst/>
                          <a:latin typeface="Calibri"/>
                        </a:rPr>
                        <a:t> ssp. </a:t>
                      </a:r>
                      <a:r>
                        <a:rPr lang="en-US" sz="1100" b="0" i="0" u="none" strike="noStrike" dirty="0" err="1">
                          <a:solidFill>
                            <a:srgbClr val="000000"/>
                          </a:solidFill>
                          <a:effectLst/>
                          <a:latin typeface="Calibri"/>
                        </a:rPr>
                        <a:t>dicoccoides</a:t>
                      </a:r>
                      <a:endParaRPr lang="en-US" sz="1100" b="0" i="0" u="none" strike="noStrike" dirty="0">
                        <a:solidFill>
                          <a:srgbClr val="000000"/>
                        </a:solidFill>
                        <a:effectLst/>
                        <a:latin typeface="Calibri"/>
                      </a:endParaRPr>
                    </a:p>
                  </a:txBody>
                  <a:tcPr marL="11430" marR="11430" marT="114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Triticum turgidum ssp. dicoccum</a:t>
                      </a:r>
                    </a:p>
                  </a:txBody>
                  <a:tcPr marL="11430" marR="11430" marT="114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21</a:t>
                      </a:r>
                    </a:p>
                  </a:txBody>
                  <a:tcPr marL="11430" marR="11430" marT="114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 </a:t>
                      </a:r>
                    </a:p>
                  </a:txBody>
                  <a:tcPr marL="11430" marR="11430" marT="1143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This study</a:t>
                      </a:r>
                    </a:p>
                  </a:txBody>
                  <a:tcPr marL="11430" marR="11430" marT="1143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76022">
                <a:tc>
                  <a:txBody>
                    <a:bodyPr/>
                    <a:lstStyle/>
                    <a:p>
                      <a:pPr algn="ctr" fontAlgn="b"/>
                      <a:r>
                        <a:rPr lang="en-US" sz="1100" b="0" i="0" u="none" strike="noStrike">
                          <a:solidFill>
                            <a:srgbClr val="000000"/>
                          </a:solidFill>
                          <a:effectLst/>
                          <a:latin typeface="Calibri"/>
                        </a:rPr>
                        <a:t>Inbreeding</a:t>
                      </a:r>
                    </a:p>
                  </a:txBody>
                  <a:tcPr marL="11430" marR="11430" marT="1143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l-GR" sz="1100" b="0" i="0" u="none" strike="noStrike">
                          <a:solidFill>
                            <a:srgbClr val="000000"/>
                          </a:solidFill>
                          <a:effectLst/>
                          <a:latin typeface="Calibri"/>
                        </a:rPr>
                        <a:t>πsilent = 3.6</a:t>
                      </a:r>
                    </a:p>
                  </a:txBody>
                  <a:tcPr marL="11430" marR="11430" marT="11430" marB="0" anchor="b">
                    <a:lnL>
                      <a:noFill/>
                    </a:lnL>
                    <a:lnR>
                      <a:noFill/>
                    </a:lnR>
                    <a:lnT>
                      <a:noFill/>
                    </a:lnT>
                    <a:lnB>
                      <a:noFill/>
                    </a:lnB>
                  </a:tcPr>
                </a:tc>
                <a:tc>
                  <a:txBody>
                    <a:bodyPr/>
                    <a:lstStyle/>
                    <a:p>
                      <a:pPr algn="ctr" fontAlgn="b"/>
                      <a:r>
                        <a:rPr lang="el-GR" sz="1100" b="0" i="0" u="none" strike="noStrike">
                          <a:solidFill>
                            <a:srgbClr val="000000"/>
                          </a:solidFill>
                          <a:effectLst/>
                          <a:latin typeface="Calibri"/>
                        </a:rPr>
                        <a:t>πsilent = 1.2</a:t>
                      </a:r>
                    </a:p>
                  </a:txBody>
                  <a:tcPr marL="11430" marR="11430" marT="11430"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a:endParaRPr>
                    </a:p>
                  </a:txBody>
                  <a:tcPr marL="11430" marR="11430" marT="1143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65</a:t>
                      </a:r>
                    </a:p>
                  </a:txBody>
                  <a:tcPr marL="11430" marR="11430" marT="11430"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 </a:t>
                      </a:r>
                    </a:p>
                  </a:txBody>
                  <a:tcPr marL="11430" marR="11430" marT="11430" marB="0" anchor="b">
                    <a:lnL>
                      <a:noFill/>
                    </a:lnL>
                    <a:lnR w="6350" cap="flat" cmpd="sng" algn="ctr">
                      <a:solidFill>
                        <a:srgbClr val="000000"/>
                      </a:solidFill>
                      <a:prstDash val="solid"/>
                      <a:round/>
                      <a:headEnd type="none" w="med" len="med"/>
                      <a:tailEnd type="none" w="med" len="med"/>
                    </a:lnR>
                    <a:lnT>
                      <a:noFill/>
                    </a:lnT>
                    <a:lnB>
                      <a:noFill/>
                    </a:lnB>
                  </a:tcPr>
                </a:tc>
              </a:tr>
              <a:tr h="176022">
                <a:tc>
                  <a:txBody>
                    <a:bodyPr/>
                    <a:lstStyle/>
                    <a:p>
                      <a:pPr algn="ctr" fontAlgn="b"/>
                      <a:r>
                        <a:rPr lang="en-US" sz="1100" b="0" i="0" u="none" strike="noStrike">
                          <a:solidFill>
                            <a:srgbClr val="000000"/>
                          </a:solidFill>
                          <a:effectLst/>
                          <a:latin typeface="Calibri"/>
                        </a:rPr>
                        <a:t> </a:t>
                      </a:r>
                    </a:p>
                  </a:txBody>
                  <a:tcPr marL="11430" marR="11430" marT="1143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a:solidFill>
                            <a:srgbClr val="000000"/>
                          </a:solidFill>
                          <a:effectLst/>
                          <a:latin typeface="Calibri"/>
                        </a:rPr>
                        <a:t>πtotal = 2.7</a:t>
                      </a:r>
                    </a:p>
                  </a:txBody>
                  <a:tcPr marL="11430" marR="11430" marT="114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a:solidFill>
                            <a:srgbClr val="000000"/>
                          </a:solidFill>
                          <a:effectLst/>
                          <a:latin typeface="Calibri"/>
                        </a:rPr>
                        <a:t>πtotal = 0.8</a:t>
                      </a:r>
                    </a:p>
                  </a:txBody>
                  <a:tcPr marL="11430" marR="11430" marT="114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 </a:t>
                      </a:r>
                    </a:p>
                  </a:txBody>
                  <a:tcPr marL="11430" marR="11430" marT="114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70</a:t>
                      </a:r>
                    </a:p>
                  </a:txBody>
                  <a:tcPr marL="11430" marR="11430" marT="1143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 </a:t>
                      </a:r>
                    </a:p>
                  </a:txBody>
                  <a:tcPr marL="11430" marR="11430" marT="1143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2765669" y="170934"/>
            <a:ext cx="3612663" cy="369332"/>
          </a:xfrm>
          <a:prstGeom prst="rect">
            <a:avLst/>
          </a:prstGeom>
          <a:noFill/>
        </p:spPr>
        <p:txBody>
          <a:bodyPr wrap="none" rtlCol="0">
            <a:spAutoFit/>
          </a:bodyPr>
          <a:lstStyle/>
          <a:p>
            <a:r>
              <a:rPr lang="en-GB" dirty="0" smtClean="0">
                <a:solidFill>
                  <a:srgbClr val="800000"/>
                </a:solidFill>
              </a:rPr>
              <a:t>“Domestication cost” in crop species</a:t>
            </a:r>
            <a:endParaRPr lang="en-GB" dirty="0">
              <a:solidFill>
                <a:srgbClr val="800000"/>
              </a:solidFill>
            </a:endParaRPr>
          </a:p>
        </p:txBody>
      </p:sp>
      <p:sp>
        <p:nvSpPr>
          <p:cNvPr id="5" name="TextBox 4"/>
          <p:cNvSpPr txBox="1"/>
          <p:nvPr/>
        </p:nvSpPr>
        <p:spPr>
          <a:xfrm>
            <a:off x="6888480" y="4540021"/>
            <a:ext cx="1694770" cy="276999"/>
          </a:xfrm>
          <a:prstGeom prst="rect">
            <a:avLst/>
          </a:prstGeom>
          <a:solidFill>
            <a:srgbClr val="FFFFFF"/>
          </a:solidFill>
          <a:ln>
            <a:solidFill>
              <a:schemeClr val="tx2"/>
            </a:solidFill>
          </a:ln>
        </p:spPr>
        <p:txBody>
          <a:bodyPr wrap="none" rtlCol="0">
            <a:spAutoFit/>
          </a:bodyPr>
          <a:lstStyle/>
          <a:p>
            <a:r>
              <a:rPr lang="en-GB" sz="1200" dirty="0" err="1" smtClean="0"/>
              <a:t>Haudry</a:t>
            </a:r>
            <a:r>
              <a:rPr lang="en-GB" sz="1200" dirty="0" smtClean="0"/>
              <a:t> et al, 2007, MBE</a:t>
            </a:r>
            <a:endParaRPr lang="en-GB" sz="1200" dirty="0"/>
          </a:p>
        </p:txBody>
      </p:sp>
      <p:sp>
        <p:nvSpPr>
          <p:cNvPr id="6" name="TextBox 5"/>
          <p:cNvSpPr txBox="1"/>
          <p:nvPr/>
        </p:nvSpPr>
        <p:spPr>
          <a:xfrm>
            <a:off x="162560" y="6487000"/>
            <a:ext cx="2083999" cy="276999"/>
          </a:xfrm>
          <a:prstGeom prst="rect">
            <a:avLst/>
          </a:prstGeom>
          <a:solidFill>
            <a:srgbClr val="FFFFFF"/>
          </a:solidFill>
          <a:ln>
            <a:solidFill>
              <a:schemeClr val="tx2"/>
            </a:solidFill>
          </a:ln>
        </p:spPr>
        <p:txBody>
          <a:bodyPr wrap="none" rtlCol="0">
            <a:spAutoFit/>
          </a:bodyPr>
          <a:lstStyle/>
          <a:p>
            <a:r>
              <a:rPr lang="en-GB" sz="1200" dirty="0" smtClean="0"/>
              <a:t>Lu et al, 2007, Trends Plant </a:t>
            </a:r>
            <a:r>
              <a:rPr lang="en-GB" sz="1200" dirty="0" err="1" smtClean="0"/>
              <a:t>Sci</a:t>
            </a:r>
            <a:endParaRPr lang="en-GB" sz="1200" dirty="0"/>
          </a:p>
        </p:txBody>
      </p:sp>
      <p:sp>
        <p:nvSpPr>
          <p:cNvPr id="7" name="Left Arrow 6"/>
          <p:cNvSpPr/>
          <p:nvPr/>
        </p:nvSpPr>
        <p:spPr>
          <a:xfrm>
            <a:off x="8310880" y="6146800"/>
            <a:ext cx="304800" cy="204986"/>
          </a:xfrm>
          <a:prstGeom prst="lef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Box 8"/>
          <p:cNvSpPr txBox="1"/>
          <p:nvPr/>
        </p:nvSpPr>
        <p:spPr>
          <a:xfrm>
            <a:off x="0" y="5823634"/>
            <a:ext cx="1805966" cy="646331"/>
          </a:xfrm>
          <a:prstGeom prst="rect">
            <a:avLst/>
          </a:prstGeom>
          <a:noFill/>
        </p:spPr>
        <p:txBody>
          <a:bodyPr wrap="none" rtlCol="0">
            <a:spAutoFit/>
          </a:bodyPr>
          <a:lstStyle/>
          <a:p>
            <a:r>
              <a:rPr lang="en-GB" sz="1200" dirty="0" err="1" smtClean="0">
                <a:solidFill>
                  <a:srgbClr val="800000"/>
                </a:solidFill>
              </a:rPr>
              <a:t>Oi</a:t>
            </a:r>
            <a:r>
              <a:rPr lang="en-GB" sz="1200" dirty="0" smtClean="0">
                <a:solidFill>
                  <a:srgbClr val="800000"/>
                </a:solidFill>
              </a:rPr>
              <a:t>: </a:t>
            </a:r>
            <a:r>
              <a:rPr lang="en-GB" sz="1200" i="1" dirty="0" smtClean="0">
                <a:solidFill>
                  <a:srgbClr val="800000"/>
                </a:solidFill>
              </a:rPr>
              <a:t>O. </a:t>
            </a:r>
            <a:r>
              <a:rPr lang="en-GB" sz="1200" i="1" dirty="0" err="1" smtClean="0">
                <a:solidFill>
                  <a:srgbClr val="800000"/>
                </a:solidFill>
              </a:rPr>
              <a:t>sativa</a:t>
            </a:r>
            <a:r>
              <a:rPr lang="en-GB" sz="1200" i="1" dirty="0" smtClean="0">
                <a:solidFill>
                  <a:srgbClr val="800000"/>
                </a:solidFill>
              </a:rPr>
              <a:t> </a:t>
            </a:r>
            <a:r>
              <a:rPr lang="en-GB" sz="1200" i="1" dirty="0" err="1" smtClean="0">
                <a:solidFill>
                  <a:srgbClr val="800000"/>
                </a:solidFill>
              </a:rPr>
              <a:t>ssp</a:t>
            </a:r>
            <a:r>
              <a:rPr lang="en-GB" sz="1200" i="1" dirty="0" smtClean="0">
                <a:solidFill>
                  <a:srgbClr val="800000"/>
                </a:solidFill>
              </a:rPr>
              <a:t> </a:t>
            </a:r>
            <a:r>
              <a:rPr lang="en-GB" sz="1200" i="1" dirty="0" err="1" smtClean="0">
                <a:solidFill>
                  <a:srgbClr val="800000"/>
                </a:solidFill>
              </a:rPr>
              <a:t>Indica</a:t>
            </a:r>
            <a:endParaRPr lang="en-GB" sz="1200" i="1" dirty="0" smtClean="0">
              <a:solidFill>
                <a:srgbClr val="800000"/>
              </a:solidFill>
            </a:endParaRPr>
          </a:p>
          <a:p>
            <a:r>
              <a:rPr lang="en-GB" sz="1200" dirty="0" err="1" smtClean="0">
                <a:solidFill>
                  <a:srgbClr val="800000"/>
                </a:solidFill>
              </a:rPr>
              <a:t>Oj</a:t>
            </a:r>
            <a:r>
              <a:rPr lang="en-GB" sz="1200" dirty="0" smtClean="0">
                <a:solidFill>
                  <a:srgbClr val="800000"/>
                </a:solidFill>
              </a:rPr>
              <a:t>: </a:t>
            </a:r>
            <a:r>
              <a:rPr lang="en-GB" sz="1200" i="1" dirty="0" smtClean="0">
                <a:solidFill>
                  <a:srgbClr val="800000"/>
                </a:solidFill>
              </a:rPr>
              <a:t>O. </a:t>
            </a:r>
            <a:r>
              <a:rPr lang="en-GB" sz="1200" i="1" dirty="0" err="1" smtClean="0">
                <a:solidFill>
                  <a:srgbClr val="800000"/>
                </a:solidFill>
              </a:rPr>
              <a:t>sativa</a:t>
            </a:r>
            <a:r>
              <a:rPr lang="en-GB" sz="1200" i="1" dirty="0" smtClean="0">
                <a:solidFill>
                  <a:srgbClr val="800000"/>
                </a:solidFill>
              </a:rPr>
              <a:t> </a:t>
            </a:r>
            <a:r>
              <a:rPr lang="en-GB" sz="1200" i="1" dirty="0" err="1" smtClean="0">
                <a:solidFill>
                  <a:srgbClr val="800000"/>
                </a:solidFill>
              </a:rPr>
              <a:t>spp</a:t>
            </a:r>
            <a:r>
              <a:rPr lang="en-GB" sz="1200" i="1" dirty="0" smtClean="0">
                <a:solidFill>
                  <a:srgbClr val="800000"/>
                </a:solidFill>
              </a:rPr>
              <a:t> Japonica</a:t>
            </a:r>
          </a:p>
          <a:p>
            <a:r>
              <a:rPr lang="en-GB" sz="1200" dirty="0">
                <a:solidFill>
                  <a:srgbClr val="008000"/>
                </a:solidFill>
              </a:rPr>
              <a:t>Ob: </a:t>
            </a:r>
            <a:r>
              <a:rPr lang="en-GB" sz="1200" i="1" dirty="0" err="1">
                <a:solidFill>
                  <a:srgbClr val="008000"/>
                </a:solidFill>
              </a:rPr>
              <a:t>Oryzae</a:t>
            </a:r>
            <a:r>
              <a:rPr lang="en-GB" sz="1200" i="1" dirty="0">
                <a:solidFill>
                  <a:srgbClr val="008000"/>
                </a:solidFill>
              </a:rPr>
              <a:t> </a:t>
            </a:r>
            <a:r>
              <a:rPr lang="en-GB" sz="1200" i="1" dirty="0" err="1" smtClean="0">
                <a:solidFill>
                  <a:srgbClr val="008000"/>
                </a:solidFill>
              </a:rPr>
              <a:t>brachyantha</a:t>
            </a:r>
            <a:endParaRPr lang="en-GB" sz="1200" i="1" dirty="0">
              <a:solidFill>
                <a:srgbClr val="008000"/>
              </a:solidFill>
            </a:endParaRPr>
          </a:p>
        </p:txBody>
      </p:sp>
      <p:sp>
        <p:nvSpPr>
          <p:cNvPr id="10" name="Left Arrow 9"/>
          <p:cNvSpPr/>
          <p:nvPr/>
        </p:nvSpPr>
        <p:spPr>
          <a:xfrm>
            <a:off x="8310880" y="5982454"/>
            <a:ext cx="304800" cy="204986"/>
          </a:xfrm>
          <a:prstGeom prst="lef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TextBox 10"/>
          <p:cNvSpPr txBox="1"/>
          <p:nvPr/>
        </p:nvSpPr>
        <p:spPr>
          <a:xfrm rot="20596486">
            <a:off x="401954" y="2781497"/>
            <a:ext cx="4006701" cy="369332"/>
          </a:xfrm>
          <a:prstGeom prst="rect">
            <a:avLst/>
          </a:prstGeom>
          <a:solidFill>
            <a:srgbClr val="FFFF00"/>
          </a:solidFill>
        </p:spPr>
        <p:txBody>
          <a:bodyPr wrap="none" rtlCol="0">
            <a:spAutoFit/>
          </a:bodyPr>
          <a:lstStyle/>
          <a:p>
            <a:r>
              <a:rPr lang="en-GB" dirty="0" smtClean="0"/>
              <a:t>Loss of variation in domesticated species</a:t>
            </a:r>
            <a:endParaRPr lang="en-GB" dirty="0"/>
          </a:p>
        </p:txBody>
      </p:sp>
      <p:sp>
        <p:nvSpPr>
          <p:cNvPr id="12" name="TextBox 11"/>
          <p:cNvSpPr txBox="1"/>
          <p:nvPr/>
        </p:nvSpPr>
        <p:spPr>
          <a:xfrm rot="20596486">
            <a:off x="849128" y="5088126"/>
            <a:ext cx="6269602" cy="369332"/>
          </a:xfrm>
          <a:prstGeom prst="rect">
            <a:avLst/>
          </a:prstGeom>
          <a:solidFill>
            <a:srgbClr val="FFFF00"/>
          </a:solidFill>
        </p:spPr>
        <p:txBody>
          <a:bodyPr wrap="none" rtlCol="0">
            <a:spAutoFit/>
          </a:bodyPr>
          <a:lstStyle/>
          <a:p>
            <a:r>
              <a:rPr lang="en-GB" dirty="0" smtClean="0"/>
              <a:t>Accumulation of non-adaptive mutations in domesticated species</a:t>
            </a:r>
            <a:endParaRPr lang="en-GB" dirty="0"/>
          </a:p>
        </p:txBody>
      </p:sp>
    </p:spTree>
    <p:extLst>
      <p:ext uri="{BB962C8B-B14F-4D97-AF65-F5344CB8AC3E}">
        <p14:creationId xmlns:p14="http://schemas.microsoft.com/office/powerpoint/2010/main" val="19617942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84300" y="1777610"/>
            <a:ext cx="6362700" cy="3124200"/>
          </a:xfrm>
          <a:prstGeom prst="rect">
            <a:avLst/>
          </a:prstGeom>
        </p:spPr>
      </p:pic>
      <p:sp>
        <p:nvSpPr>
          <p:cNvPr id="3" name="TextBox 2"/>
          <p:cNvSpPr txBox="1"/>
          <p:nvPr/>
        </p:nvSpPr>
        <p:spPr>
          <a:xfrm>
            <a:off x="551510" y="547939"/>
            <a:ext cx="8237201" cy="830997"/>
          </a:xfrm>
          <a:prstGeom prst="rect">
            <a:avLst/>
          </a:prstGeom>
          <a:noFill/>
        </p:spPr>
        <p:txBody>
          <a:bodyPr wrap="none" rtlCol="0">
            <a:spAutoFit/>
          </a:bodyPr>
          <a:lstStyle/>
          <a:p>
            <a:pPr algn="ctr"/>
            <a:r>
              <a:rPr lang="en-GB" sz="2400" dirty="0">
                <a:solidFill>
                  <a:srgbClr val="800000"/>
                </a:solidFill>
              </a:rPr>
              <a:t>D</a:t>
            </a:r>
            <a:r>
              <a:rPr lang="en-GB" sz="2400" dirty="0" smtClean="0">
                <a:solidFill>
                  <a:srgbClr val="800000"/>
                </a:solidFill>
              </a:rPr>
              <a:t>oes a global increase in </a:t>
            </a:r>
            <a:r>
              <a:rPr lang="en-GB" sz="2400" dirty="0" err="1" smtClean="0">
                <a:solidFill>
                  <a:srgbClr val="800000"/>
                </a:solidFill>
              </a:rPr>
              <a:t>dN</a:t>
            </a:r>
            <a:r>
              <a:rPr lang="en-GB" sz="2400" dirty="0" smtClean="0">
                <a:solidFill>
                  <a:srgbClr val="800000"/>
                </a:solidFill>
              </a:rPr>
              <a:t>/</a:t>
            </a:r>
            <a:r>
              <a:rPr lang="en-GB" sz="2400" dirty="0" err="1" smtClean="0">
                <a:solidFill>
                  <a:srgbClr val="800000"/>
                </a:solidFill>
              </a:rPr>
              <a:t>dS</a:t>
            </a:r>
            <a:r>
              <a:rPr lang="en-GB" sz="2400" dirty="0" smtClean="0">
                <a:solidFill>
                  <a:srgbClr val="800000"/>
                </a:solidFill>
              </a:rPr>
              <a:t> reflects something good or bad?</a:t>
            </a:r>
          </a:p>
          <a:p>
            <a:pPr algn="ctr"/>
            <a:r>
              <a:rPr lang="en-GB" sz="2400" dirty="0" smtClean="0">
                <a:solidFill>
                  <a:srgbClr val="800000"/>
                </a:solidFill>
              </a:rPr>
              <a:t>- and how can be address that? </a:t>
            </a:r>
            <a:endParaRPr lang="en-GB" sz="2400" dirty="0">
              <a:solidFill>
                <a:srgbClr val="800000"/>
              </a:solidFill>
            </a:endParaRPr>
          </a:p>
        </p:txBody>
      </p:sp>
      <p:sp>
        <p:nvSpPr>
          <p:cNvPr id="4" name="TextBox 3"/>
          <p:cNvSpPr txBox="1"/>
          <p:nvPr/>
        </p:nvSpPr>
        <p:spPr>
          <a:xfrm>
            <a:off x="1597378" y="5218529"/>
            <a:ext cx="6435626" cy="369332"/>
          </a:xfrm>
          <a:prstGeom prst="rect">
            <a:avLst/>
          </a:prstGeom>
          <a:noFill/>
        </p:spPr>
        <p:txBody>
          <a:bodyPr wrap="none" rtlCol="0">
            <a:spAutoFit/>
          </a:bodyPr>
          <a:lstStyle/>
          <a:p>
            <a:r>
              <a:rPr lang="en-US" dirty="0" smtClean="0"/>
              <a:t>- Recombination can be used as a proxy for the efficacy of selection</a:t>
            </a:r>
            <a:endParaRPr lang="en-US" dirty="0"/>
          </a:p>
        </p:txBody>
      </p:sp>
    </p:spTree>
    <p:extLst>
      <p:ext uri="{BB962C8B-B14F-4D97-AF65-F5344CB8AC3E}">
        <p14:creationId xmlns:p14="http://schemas.microsoft.com/office/powerpoint/2010/main" val="235176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4193" y="1793929"/>
            <a:ext cx="6215614" cy="646331"/>
          </a:xfrm>
          <a:prstGeom prst="rect">
            <a:avLst/>
          </a:prstGeom>
          <a:noFill/>
        </p:spPr>
        <p:txBody>
          <a:bodyPr wrap="none" rtlCol="0">
            <a:spAutoFit/>
          </a:bodyPr>
          <a:lstStyle/>
          <a:p>
            <a:r>
              <a:rPr lang="en-US" sz="3600" dirty="0" smtClean="0"/>
              <a:t>Genetic variation in the genome</a:t>
            </a:r>
          </a:p>
        </p:txBody>
      </p:sp>
    </p:spTree>
    <p:extLst>
      <p:ext uri="{BB962C8B-B14F-4D97-AF65-F5344CB8AC3E}">
        <p14:creationId xmlns:p14="http://schemas.microsoft.com/office/powerpoint/2010/main" val="38559847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969" y="22274"/>
            <a:ext cx="9337938" cy="646331"/>
          </a:xfrm>
          <a:prstGeom prst="rect">
            <a:avLst/>
          </a:prstGeom>
          <a:noFill/>
        </p:spPr>
        <p:txBody>
          <a:bodyPr wrap="none" rtlCol="0">
            <a:spAutoFit/>
          </a:bodyPr>
          <a:lstStyle/>
          <a:p>
            <a:r>
              <a:rPr lang="en-US" sz="3600" dirty="0" smtClean="0"/>
              <a:t>Genetic variation in the genome: </a:t>
            </a:r>
            <a:r>
              <a:rPr lang="en-US" sz="3600" dirty="0" smtClean="0"/>
              <a:t>Different scales</a:t>
            </a:r>
            <a:endParaRPr lang="en-US" sz="3600" dirty="0" smtClean="0"/>
          </a:p>
        </p:txBody>
      </p:sp>
      <p:pic>
        <p:nvPicPr>
          <p:cNvPr id="3" name="Picture 2" descr="MutationRa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828" y="723900"/>
            <a:ext cx="4301932" cy="6149232"/>
          </a:xfrm>
          <a:prstGeom prst="rect">
            <a:avLst/>
          </a:prstGeom>
        </p:spPr>
      </p:pic>
      <p:sp>
        <p:nvSpPr>
          <p:cNvPr id="4" name="TextBox 3"/>
          <p:cNvSpPr txBox="1"/>
          <p:nvPr/>
        </p:nvSpPr>
        <p:spPr>
          <a:xfrm>
            <a:off x="7162718" y="6508361"/>
            <a:ext cx="1981282" cy="369332"/>
          </a:xfrm>
          <a:prstGeom prst="rect">
            <a:avLst/>
          </a:prstGeom>
          <a:noFill/>
        </p:spPr>
        <p:txBody>
          <a:bodyPr wrap="none" rtlCol="0">
            <a:spAutoFit/>
          </a:bodyPr>
          <a:lstStyle/>
          <a:p>
            <a:r>
              <a:rPr lang="en-US" dirty="0" err="1" smtClean="0"/>
              <a:t>Ellegren</a:t>
            </a:r>
            <a:r>
              <a:rPr lang="en-US" dirty="0" smtClean="0"/>
              <a:t> et al, 2003</a:t>
            </a:r>
            <a:endParaRPr lang="en-US" dirty="0"/>
          </a:p>
        </p:txBody>
      </p:sp>
      <p:sp>
        <p:nvSpPr>
          <p:cNvPr id="5" name="TextBox 4"/>
          <p:cNvSpPr txBox="1"/>
          <p:nvPr/>
        </p:nvSpPr>
        <p:spPr>
          <a:xfrm>
            <a:off x="5303520" y="1422400"/>
            <a:ext cx="2702069" cy="369332"/>
          </a:xfrm>
          <a:prstGeom prst="rect">
            <a:avLst/>
          </a:prstGeom>
          <a:noFill/>
        </p:spPr>
        <p:txBody>
          <a:bodyPr wrap="none" rtlCol="0">
            <a:spAutoFit/>
          </a:bodyPr>
          <a:lstStyle/>
          <a:p>
            <a:r>
              <a:rPr lang="en-US" dirty="0" smtClean="0"/>
              <a:t>(a) Between chromosomes</a:t>
            </a:r>
            <a:endParaRPr lang="en-US" dirty="0"/>
          </a:p>
        </p:txBody>
      </p:sp>
      <p:sp>
        <p:nvSpPr>
          <p:cNvPr id="6" name="TextBox 5"/>
          <p:cNvSpPr txBox="1"/>
          <p:nvPr/>
        </p:nvSpPr>
        <p:spPr>
          <a:xfrm>
            <a:off x="5303520" y="2833554"/>
            <a:ext cx="2510235" cy="369332"/>
          </a:xfrm>
          <a:prstGeom prst="rect">
            <a:avLst/>
          </a:prstGeom>
          <a:noFill/>
        </p:spPr>
        <p:txBody>
          <a:bodyPr wrap="none" rtlCol="0">
            <a:spAutoFit/>
          </a:bodyPr>
          <a:lstStyle/>
          <a:p>
            <a:r>
              <a:rPr lang="en-US" dirty="0" smtClean="0"/>
              <a:t>(b) Within chromosomes</a:t>
            </a:r>
            <a:endParaRPr lang="en-US" dirty="0"/>
          </a:p>
        </p:txBody>
      </p:sp>
      <p:sp>
        <p:nvSpPr>
          <p:cNvPr id="7" name="TextBox 6"/>
          <p:cNvSpPr txBox="1"/>
          <p:nvPr/>
        </p:nvSpPr>
        <p:spPr>
          <a:xfrm>
            <a:off x="5303520" y="4244708"/>
            <a:ext cx="1851789" cy="369332"/>
          </a:xfrm>
          <a:prstGeom prst="rect">
            <a:avLst/>
          </a:prstGeom>
          <a:noFill/>
        </p:spPr>
        <p:txBody>
          <a:bodyPr wrap="none" rtlCol="0">
            <a:spAutoFit/>
          </a:bodyPr>
          <a:lstStyle/>
          <a:p>
            <a:r>
              <a:rPr lang="en-US" dirty="0" smtClean="0"/>
              <a:t>(c) Within regions</a:t>
            </a:r>
            <a:endParaRPr lang="en-US" dirty="0"/>
          </a:p>
        </p:txBody>
      </p:sp>
      <p:sp>
        <p:nvSpPr>
          <p:cNvPr id="8" name="TextBox 7"/>
          <p:cNvSpPr txBox="1"/>
          <p:nvPr/>
        </p:nvSpPr>
        <p:spPr>
          <a:xfrm>
            <a:off x="5303520" y="5655862"/>
            <a:ext cx="3700045" cy="646331"/>
          </a:xfrm>
          <a:prstGeom prst="rect">
            <a:avLst/>
          </a:prstGeom>
          <a:noFill/>
        </p:spPr>
        <p:txBody>
          <a:bodyPr wrap="square" rtlCol="0">
            <a:spAutoFit/>
          </a:bodyPr>
          <a:lstStyle/>
          <a:p>
            <a:r>
              <a:rPr lang="en-US" dirty="0" smtClean="0"/>
              <a:t>(d) Context effects, methylated cytosine mutagenesis at a </a:t>
            </a:r>
            <a:r>
              <a:rPr lang="en-US" dirty="0" err="1" smtClean="0"/>
              <a:t>CpG</a:t>
            </a:r>
            <a:r>
              <a:rPr lang="en-US" dirty="0" smtClean="0"/>
              <a:t> site</a:t>
            </a:r>
            <a:endParaRPr lang="en-US" dirty="0"/>
          </a:p>
        </p:txBody>
      </p:sp>
      <p:sp>
        <p:nvSpPr>
          <p:cNvPr id="9" name="TextBox 8"/>
          <p:cNvSpPr txBox="1"/>
          <p:nvPr/>
        </p:nvSpPr>
        <p:spPr>
          <a:xfrm rot="16200000">
            <a:off x="-799622" y="4069962"/>
            <a:ext cx="1993567" cy="369332"/>
          </a:xfrm>
          <a:prstGeom prst="rect">
            <a:avLst/>
          </a:prstGeom>
          <a:noFill/>
        </p:spPr>
        <p:txBody>
          <a:bodyPr wrap="none" rtlCol="0">
            <a:spAutoFit/>
          </a:bodyPr>
          <a:lstStyle/>
          <a:p>
            <a:r>
              <a:rPr lang="en-US" dirty="0" smtClean="0"/>
              <a:t>Percent divergence</a:t>
            </a:r>
            <a:endParaRPr lang="en-US" dirty="0"/>
          </a:p>
        </p:txBody>
      </p:sp>
    </p:spTree>
    <p:extLst>
      <p:ext uri="{BB962C8B-B14F-4D97-AF65-F5344CB8AC3E}">
        <p14:creationId xmlns:p14="http://schemas.microsoft.com/office/powerpoint/2010/main" val="26964672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7538" y="512010"/>
            <a:ext cx="7815311" cy="523220"/>
          </a:xfrm>
          <a:prstGeom prst="rect">
            <a:avLst/>
          </a:prstGeom>
          <a:noFill/>
        </p:spPr>
        <p:txBody>
          <a:bodyPr wrap="none" rtlCol="0">
            <a:spAutoFit/>
          </a:bodyPr>
          <a:lstStyle/>
          <a:p>
            <a:r>
              <a:rPr lang="en-US" sz="2800" dirty="0" smtClean="0"/>
              <a:t>How do we measure and describe genetic variation?</a:t>
            </a:r>
          </a:p>
        </p:txBody>
      </p:sp>
      <p:pic>
        <p:nvPicPr>
          <p:cNvPr id="4" name="Picture 3"/>
          <p:cNvPicPr>
            <a:picLocks noChangeAspect="1"/>
          </p:cNvPicPr>
          <p:nvPr/>
        </p:nvPicPr>
        <p:blipFill rotWithShape="1">
          <a:blip r:embed="rId2"/>
          <a:srcRect t="24896"/>
          <a:stretch/>
        </p:blipFill>
        <p:spPr>
          <a:xfrm>
            <a:off x="3692295" y="2363212"/>
            <a:ext cx="5239911" cy="4401091"/>
          </a:xfrm>
          <a:prstGeom prst="rect">
            <a:avLst/>
          </a:prstGeom>
        </p:spPr>
      </p:pic>
      <p:sp>
        <p:nvSpPr>
          <p:cNvPr id="3" name="TextBox 2"/>
          <p:cNvSpPr txBox="1"/>
          <p:nvPr/>
        </p:nvSpPr>
        <p:spPr>
          <a:xfrm>
            <a:off x="216621" y="1088711"/>
            <a:ext cx="6353021" cy="2400657"/>
          </a:xfrm>
          <a:prstGeom prst="rect">
            <a:avLst/>
          </a:prstGeom>
          <a:noFill/>
        </p:spPr>
        <p:txBody>
          <a:bodyPr wrap="none" rtlCol="0">
            <a:spAutoFit/>
          </a:bodyPr>
          <a:lstStyle/>
          <a:p>
            <a:pPr>
              <a:lnSpc>
                <a:spcPct val="140000"/>
              </a:lnSpc>
            </a:pPr>
            <a:r>
              <a:rPr lang="en-US" dirty="0" smtClean="0"/>
              <a:t>Neutral variation:</a:t>
            </a:r>
          </a:p>
          <a:p>
            <a:pPr marL="285750" indent="-285750">
              <a:lnSpc>
                <a:spcPct val="140000"/>
              </a:lnSpc>
              <a:buFontTx/>
              <a:buChar char="-"/>
            </a:pPr>
            <a:r>
              <a:rPr lang="en-US" dirty="0" smtClean="0"/>
              <a:t>Average nucleotide variation within a genome (</a:t>
            </a:r>
            <a:r>
              <a:rPr lang="en-US" dirty="0" err="1" smtClean="0"/>
              <a:t>heterozygosity</a:t>
            </a:r>
            <a:r>
              <a:rPr lang="en-US" dirty="0" smtClean="0"/>
              <a:t>)</a:t>
            </a:r>
          </a:p>
          <a:p>
            <a:pPr marL="285750" indent="-285750">
              <a:lnSpc>
                <a:spcPct val="140000"/>
              </a:lnSpc>
              <a:buFontTx/>
              <a:buChar char="-"/>
            </a:pPr>
            <a:r>
              <a:rPr lang="en-US" dirty="0" smtClean="0"/>
              <a:t>Average nucleotide variation between genomes </a:t>
            </a:r>
            <a:endParaRPr lang="en-US" dirty="0"/>
          </a:p>
          <a:p>
            <a:pPr marL="742950" lvl="1" indent="-285750">
              <a:lnSpc>
                <a:spcPct val="140000"/>
              </a:lnSpc>
              <a:buFont typeface="Wingdings" charset="2"/>
              <a:buChar char="§"/>
            </a:pPr>
            <a:r>
              <a:rPr lang="en-US" dirty="0" smtClean="0"/>
              <a:t>Non coding variation</a:t>
            </a:r>
          </a:p>
          <a:p>
            <a:pPr marL="742950" lvl="1" indent="-285750">
              <a:lnSpc>
                <a:spcPct val="140000"/>
              </a:lnSpc>
              <a:buFont typeface="Wingdings" charset="2"/>
              <a:buChar char="§"/>
            </a:pPr>
            <a:r>
              <a:rPr lang="en-US" dirty="0" smtClean="0"/>
              <a:t>Silent site variation (</a:t>
            </a:r>
            <a:r>
              <a:rPr lang="en-US" i="1" dirty="0" err="1" smtClean="0"/>
              <a:t>dS</a:t>
            </a:r>
            <a:r>
              <a:rPr lang="en-US" dirty="0" smtClean="0"/>
              <a:t>)</a:t>
            </a:r>
          </a:p>
          <a:p>
            <a:pPr marL="742950" lvl="1" indent="-285750">
              <a:lnSpc>
                <a:spcPct val="140000"/>
              </a:lnSpc>
              <a:buFont typeface="Wingdings" charset="2"/>
              <a:buChar char="§"/>
            </a:pPr>
            <a:r>
              <a:rPr lang="en-US" dirty="0" smtClean="0"/>
              <a:t>Non-silent variation (</a:t>
            </a:r>
            <a:r>
              <a:rPr lang="en-US" i="1" dirty="0" err="1" smtClean="0"/>
              <a:t>dN</a:t>
            </a:r>
            <a:r>
              <a:rPr lang="en-US" dirty="0" smtClean="0"/>
              <a:t>)</a:t>
            </a:r>
            <a:endParaRPr lang="en-US" dirty="0"/>
          </a:p>
        </p:txBody>
      </p:sp>
      <p:sp>
        <p:nvSpPr>
          <p:cNvPr id="5" name="TextBox 4"/>
          <p:cNvSpPr txBox="1"/>
          <p:nvPr/>
        </p:nvSpPr>
        <p:spPr>
          <a:xfrm>
            <a:off x="0" y="6354038"/>
            <a:ext cx="3309720" cy="523220"/>
          </a:xfrm>
          <a:prstGeom prst="rect">
            <a:avLst/>
          </a:prstGeom>
          <a:noFill/>
        </p:spPr>
        <p:txBody>
          <a:bodyPr wrap="none" rtlCol="0">
            <a:spAutoFit/>
          </a:bodyPr>
          <a:lstStyle/>
          <a:p>
            <a:r>
              <a:rPr lang="en-US" sz="1400" dirty="0" smtClean="0"/>
              <a:t>The International SNP Map Working Group</a:t>
            </a:r>
          </a:p>
          <a:p>
            <a:r>
              <a:rPr lang="en-US" sz="1400" dirty="0" smtClean="0"/>
              <a:t>Nature, 2001</a:t>
            </a:r>
            <a:endParaRPr lang="en-US" sz="1400" dirty="0"/>
          </a:p>
        </p:txBody>
      </p:sp>
      <p:sp>
        <p:nvSpPr>
          <p:cNvPr id="6" name="TextBox 5"/>
          <p:cNvSpPr txBox="1"/>
          <p:nvPr/>
        </p:nvSpPr>
        <p:spPr>
          <a:xfrm>
            <a:off x="5394960" y="2455239"/>
            <a:ext cx="2804160" cy="646331"/>
          </a:xfrm>
          <a:prstGeom prst="rect">
            <a:avLst/>
          </a:prstGeom>
          <a:solidFill>
            <a:schemeClr val="bg1"/>
          </a:solidFill>
        </p:spPr>
        <p:txBody>
          <a:bodyPr wrap="square" rtlCol="0">
            <a:spAutoFit/>
          </a:bodyPr>
          <a:lstStyle/>
          <a:p>
            <a:pPr algn="ctr"/>
            <a:r>
              <a:rPr lang="en-US" dirty="0" err="1" smtClean="0"/>
              <a:t>Heterozygosity</a:t>
            </a:r>
            <a:r>
              <a:rPr lang="en-US" dirty="0" smtClean="0"/>
              <a:t> in the human chromosome 6</a:t>
            </a:r>
            <a:endParaRPr lang="en-US" dirty="0"/>
          </a:p>
        </p:txBody>
      </p:sp>
    </p:spTree>
    <p:extLst>
      <p:ext uri="{BB962C8B-B14F-4D97-AF65-F5344CB8AC3E}">
        <p14:creationId xmlns:p14="http://schemas.microsoft.com/office/powerpoint/2010/main" val="403463477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2900" y="2265680"/>
            <a:ext cx="8255000" cy="4102100"/>
          </a:xfrm>
          <a:prstGeom prst="rect">
            <a:avLst/>
          </a:prstGeom>
        </p:spPr>
      </p:pic>
      <p:sp>
        <p:nvSpPr>
          <p:cNvPr id="3" name="Rectangle 2"/>
          <p:cNvSpPr/>
          <p:nvPr/>
        </p:nvSpPr>
        <p:spPr>
          <a:xfrm>
            <a:off x="1416050" y="170656"/>
            <a:ext cx="6311900" cy="646331"/>
          </a:xfrm>
          <a:prstGeom prst="rect">
            <a:avLst/>
          </a:prstGeom>
        </p:spPr>
        <p:txBody>
          <a:bodyPr wrap="square">
            <a:spAutoFit/>
          </a:bodyPr>
          <a:lstStyle/>
          <a:p>
            <a:pPr algn="ctr"/>
            <a:r>
              <a:rPr lang="en-US" dirty="0" smtClean="0"/>
              <a:t>Average divergence between humans and chimpanzees varies across chromosomes</a:t>
            </a:r>
            <a:endParaRPr lang="en-US" dirty="0"/>
          </a:p>
        </p:txBody>
      </p:sp>
      <p:sp>
        <p:nvSpPr>
          <p:cNvPr id="5" name="TextBox 4"/>
          <p:cNvSpPr txBox="1"/>
          <p:nvPr/>
        </p:nvSpPr>
        <p:spPr>
          <a:xfrm>
            <a:off x="0" y="6519446"/>
            <a:ext cx="4663757" cy="338554"/>
          </a:xfrm>
          <a:prstGeom prst="rect">
            <a:avLst/>
          </a:prstGeom>
          <a:noFill/>
        </p:spPr>
        <p:txBody>
          <a:bodyPr wrap="none" rtlCol="0">
            <a:spAutoFit/>
          </a:bodyPr>
          <a:lstStyle/>
          <a:p>
            <a:r>
              <a:rPr lang="en-US" sz="1600" dirty="0" err="1" smtClean="0"/>
              <a:t>Hodgkinson</a:t>
            </a:r>
            <a:r>
              <a:rPr lang="en-US" sz="1600" dirty="0" smtClean="0"/>
              <a:t> and Eyre-Walker, 2009, Nature Genetics</a:t>
            </a:r>
            <a:endParaRPr lang="en-US" sz="1600" dirty="0"/>
          </a:p>
        </p:txBody>
      </p:sp>
    </p:spTree>
    <p:extLst>
      <p:ext uri="{BB962C8B-B14F-4D97-AF65-F5344CB8AC3E}">
        <p14:creationId xmlns:p14="http://schemas.microsoft.com/office/powerpoint/2010/main" val="341547989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328" y="158049"/>
            <a:ext cx="8821345" cy="523220"/>
          </a:xfrm>
          <a:prstGeom prst="rect">
            <a:avLst/>
          </a:prstGeom>
          <a:noFill/>
        </p:spPr>
        <p:txBody>
          <a:bodyPr wrap="none" rtlCol="0">
            <a:spAutoFit/>
          </a:bodyPr>
          <a:lstStyle/>
          <a:p>
            <a:r>
              <a:rPr lang="en-US" sz="2800" dirty="0" smtClean="0"/>
              <a:t>Recombination rate is heterogeneous across </a:t>
            </a:r>
            <a:r>
              <a:rPr lang="en-US" sz="2800" dirty="0" smtClean="0"/>
              <a:t>chromosomes</a:t>
            </a:r>
            <a:endParaRPr lang="en-US" sz="2800" dirty="0" smtClean="0"/>
          </a:p>
        </p:txBody>
      </p:sp>
      <p:pic>
        <p:nvPicPr>
          <p:cNvPr id="3" name="Picture 2" descr="recombinationr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321" y="1259204"/>
            <a:ext cx="7863840" cy="5160645"/>
          </a:xfrm>
          <a:prstGeom prst="rect">
            <a:avLst/>
          </a:prstGeom>
        </p:spPr>
      </p:pic>
      <p:sp>
        <p:nvSpPr>
          <p:cNvPr id="4" name="TextBox 3"/>
          <p:cNvSpPr txBox="1"/>
          <p:nvPr/>
        </p:nvSpPr>
        <p:spPr>
          <a:xfrm>
            <a:off x="7163400" y="2262884"/>
            <a:ext cx="1723549" cy="276999"/>
          </a:xfrm>
          <a:prstGeom prst="rect">
            <a:avLst/>
          </a:prstGeom>
          <a:solidFill>
            <a:schemeClr val="bg1"/>
          </a:solidFill>
          <a:ln>
            <a:solidFill>
              <a:srgbClr val="4F81BD"/>
            </a:solidFill>
          </a:ln>
        </p:spPr>
        <p:txBody>
          <a:bodyPr wrap="none" rtlCol="0">
            <a:spAutoFit/>
          </a:bodyPr>
          <a:lstStyle/>
          <a:p>
            <a:r>
              <a:rPr lang="en-US" sz="1200" dirty="0" smtClean="0"/>
              <a:t>recombination hot spots</a:t>
            </a:r>
            <a:endParaRPr lang="en-US" sz="1200" dirty="0"/>
          </a:p>
        </p:txBody>
      </p:sp>
      <p:sp>
        <p:nvSpPr>
          <p:cNvPr id="5" name="TextBox 4"/>
          <p:cNvSpPr txBox="1"/>
          <p:nvPr/>
        </p:nvSpPr>
        <p:spPr>
          <a:xfrm>
            <a:off x="6948701" y="1611670"/>
            <a:ext cx="582211" cy="276999"/>
          </a:xfrm>
          <a:prstGeom prst="rect">
            <a:avLst/>
          </a:prstGeom>
          <a:solidFill>
            <a:schemeClr val="bg1"/>
          </a:solidFill>
          <a:ln>
            <a:solidFill>
              <a:srgbClr val="4F81BD"/>
            </a:solidFill>
          </a:ln>
        </p:spPr>
        <p:txBody>
          <a:bodyPr wrap="none" rtlCol="0">
            <a:spAutoFit/>
          </a:bodyPr>
          <a:lstStyle/>
          <a:p>
            <a:r>
              <a:rPr lang="en-US" sz="1200" dirty="0" smtClean="0"/>
              <a:t>Genes</a:t>
            </a:r>
            <a:endParaRPr lang="en-US" sz="1200" dirty="0"/>
          </a:p>
        </p:txBody>
      </p:sp>
      <p:sp>
        <p:nvSpPr>
          <p:cNvPr id="6" name="TextBox 5"/>
          <p:cNvSpPr txBox="1"/>
          <p:nvPr/>
        </p:nvSpPr>
        <p:spPr>
          <a:xfrm>
            <a:off x="7530912" y="1362538"/>
            <a:ext cx="920970" cy="276999"/>
          </a:xfrm>
          <a:prstGeom prst="rect">
            <a:avLst/>
          </a:prstGeom>
          <a:solidFill>
            <a:schemeClr val="bg1"/>
          </a:solidFill>
          <a:ln>
            <a:solidFill>
              <a:srgbClr val="4F81BD"/>
            </a:solidFill>
          </a:ln>
        </p:spPr>
        <p:txBody>
          <a:bodyPr wrap="none" rtlCol="0">
            <a:spAutoFit/>
          </a:bodyPr>
          <a:lstStyle/>
          <a:p>
            <a:r>
              <a:rPr lang="en-US" sz="1200" dirty="0" smtClean="0"/>
              <a:t>GC  content</a:t>
            </a:r>
            <a:endParaRPr lang="en-US" sz="1200" dirty="0"/>
          </a:p>
        </p:txBody>
      </p:sp>
      <p:sp>
        <p:nvSpPr>
          <p:cNvPr id="7" name="TextBox 6"/>
          <p:cNvSpPr txBox="1"/>
          <p:nvPr/>
        </p:nvSpPr>
        <p:spPr>
          <a:xfrm>
            <a:off x="0" y="6581001"/>
            <a:ext cx="1344764" cy="276999"/>
          </a:xfrm>
          <a:prstGeom prst="rect">
            <a:avLst/>
          </a:prstGeom>
          <a:noFill/>
        </p:spPr>
        <p:txBody>
          <a:bodyPr wrap="none" rtlCol="0">
            <a:spAutoFit/>
          </a:bodyPr>
          <a:lstStyle/>
          <a:p>
            <a:r>
              <a:rPr lang="en-US" sz="1200" dirty="0" smtClean="0"/>
              <a:t>Meyers et al, 2005</a:t>
            </a:r>
            <a:endParaRPr lang="en-US" sz="1200" dirty="0"/>
          </a:p>
        </p:txBody>
      </p:sp>
    </p:spTree>
    <p:extLst>
      <p:ext uri="{BB962C8B-B14F-4D97-AF65-F5344CB8AC3E}">
        <p14:creationId xmlns:p14="http://schemas.microsoft.com/office/powerpoint/2010/main" val="41286210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2063" y="345440"/>
            <a:ext cx="5059874" cy="646331"/>
          </a:xfrm>
          <a:prstGeom prst="rect">
            <a:avLst/>
          </a:prstGeom>
          <a:noFill/>
        </p:spPr>
        <p:txBody>
          <a:bodyPr wrap="none" rtlCol="0">
            <a:spAutoFit/>
          </a:bodyPr>
          <a:lstStyle/>
          <a:p>
            <a:r>
              <a:rPr lang="en-US" sz="3600" dirty="0" smtClean="0"/>
              <a:t>What is genetic variation?</a:t>
            </a:r>
          </a:p>
        </p:txBody>
      </p:sp>
      <p:sp>
        <p:nvSpPr>
          <p:cNvPr id="3" name="TextBox 2"/>
          <p:cNvSpPr txBox="1"/>
          <p:nvPr/>
        </p:nvSpPr>
        <p:spPr>
          <a:xfrm>
            <a:off x="638736" y="1772642"/>
            <a:ext cx="7516639" cy="369332"/>
          </a:xfrm>
          <a:prstGeom prst="rect">
            <a:avLst/>
          </a:prstGeom>
          <a:noFill/>
        </p:spPr>
        <p:txBody>
          <a:bodyPr wrap="none" rtlCol="0">
            <a:spAutoFit/>
          </a:bodyPr>
          <a:lstStyle/>
          <a:p>
            <a:r>
              <a:rPr lang="en-US" dirty="0" smtClean="0"/>
              <a:t>Polymorphisms: Variation between individuals in a population (within species)</a:t>
            </a:r>
          </a:p>
        </p:txBody>
      </p:sp>
      <p:sp>
        <p:nvSpPr>
          <p:cNvPr id="4" name="TextBox 3"/>
          <p:cNvSpPr txBox="1"/>
          <p:nvPr/>
        </p:nvSpPr>
        <p:spPr>
          <a:xfrm>
            <a:off x="609600" y="2498762"/>
            <a:ext cx="7574910" cy="369332"/>
          </a:xfrm>
          <a:prstGeom prst="rect">
            <a:avLst/>
          </a:prstGeom>
          <a:noFill/>
        </p:spPr>
        <p:txBody>
          <a:bodyPr wrap="none" rtlCol="0">
            <a:spAutoFit/>
          </a:bodyPr>
          <a:lstStyle/>
          <a:p>
            <a:r>
              <a:rPr lang="en-US" dirty="0" smtClean="0"/>
              <a:t>Substitutions: Fixed variation between individuals of species (between species)</a:t>
            </a:r>
          </a:p>
        </p:txBody>
      </p:sp>
      <p:sp>
        <p:nvSpPr>
          <p:cNvPr id="16" name="TextBox 15"/>
          <p:cNvSpPr txBox="1"/>
          <p:nvPr/>
        </p:nvSpPr>
        <p:spPr>
          <a:xfrm>
            <a:off x="2471050" y="6164052"/>
            <a:ext cx="966581" cy="338554"/>
          </a:xfrm>
          <a:prstGeom prst="rect">
            <a:avLst/>
          </a:prstGeom>
          <a:noFill/>
        </p:spPr>
        <p:txBody>
          <a:bodyPr wrap="none" rtlCol="0">
            <a:spAutoFit/>
          </a:bodyPr>
          <a:lstStyle/>
          <a:p>
            <a:pPr algn="ctr"/>
            <a:r>
              <a:rPr lang="en-US" sz="1600" i="1" dirty="0" smtClean="0"/>
              <a:t>Species A</a:t>
            </a:r>
            <a:endParaRPr lang="en-US" sz="1600" dirty="0"/>
          </a:p>
        </p:txBody>
      </p:sp>
      <p:grpSp>
        <p:nvGrpSpPr>
          <p:cNvPr id="25" name="Group 24"/>
          <p:cNvGrpSpPr/>
          <p:nvPr/>
        </p:nvGrpSpPr>
        <p:grpSpPr>
          <a:xfrm>
            <a:off x="3038416" y="2779849"/>
            <a:ext cx="3247956" cy="3681501"/>
            <a:chOff x="1225209" y="1718957"/>
            <a:chExt cx="3247956" cy="3681501"/>
          </a:xfrm>
        </p:grpSpPr>
        <p:sp>
          <p:nvSpPr>
            <p:cNvPr id="7" name="Rounded Rectangle 6"/>
            <p:cNvSpPr/>
            <p:nvPr/>
          </p:nvSpPr>
          <p:spPr>
            <a:xfrm rot="1776988">
              <a:off x="1802334" y="1718957"/>
              <a:ext cx="105632" cy="3430134"/>
            </a:xfrm>
            <a:prstGeom prst="roundRect">
              <a:avLst/>
            </a:prstGeom>
            <a:solidFill>
              <a:srgbClr val="80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8" name="Rounded Rectangle 7"/>
            <p:cNvSpPr/>
            <p:nvPr/>
          </p:nvSpPr>
          <p:spPr>
            <a:xfrm rot="8861674" flipH="1">
              <a:off x="3264955" y="2089200"/>
              <a:ext cx="77968" cy="3100939"/>
            </a:xfrm>
            <a:prstGeom prst="round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9" name="Rounded Rectangle 8"/>
            <p:cNvSpPr/>
            <p:nvPr/>
          </p:nvSpPr>
          <p:spPr>
            <a:xfrm rot="8861674">
              <a:off x="2604894" y="2938815"/>
              <a:ext cx="96029" cy="2126670"/>
            </a:xfrm>
            <a:prstGeom prst="round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0" name="Rounded Rectangle 9"/>
            <p:cNvSpPr/>
            <p:nvPr/>
          </p:nvSpPr>
          <p:spPr>
            <a:xfrm rot="12738326" flipH="1">
              <a:off x="3737799" y="4503343"/>
              <a:ext cx="68766" cy="452184"/>
            </a:xfrm>
            <a:prstGeom prst="round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1" name="Rounded Rectangle 10"/>
            <p:cNvSpPr/>
            <p:nvPr/>
          </p:nvSpPr>
          <p:spPr>
            <a:xfrm rot="12738326" flipH="1">
              <a:off x="3865309" y="4656099"/>
              <a:ext cx="73835" cy="313817"/>
            </a:xfrm>
            <a:prstGeom prst="round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2" name="Rounded Rectangle 11"/>
            <p:cNvSpPr/>
            <p:nvPr/>
          </p:nvSpPr>
          <p:spPr>
            <a:xfrm rot="12738326" flipH="1">
              <a:off x="2865883" y="4517858"/>
              <a:ext cx="60977" cy="435132"/>
            </a:xfrm>
            <a:prstGeom prst="round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3" name="Rounded Rectangle 12"/>
            <p:cNvSpPr/>
            <p:nvPr/>
          </p:nvSpPr>
          <p:spPr>
            <a:xfrm rot="12738326" flipH="1">
              <a:off x="2985185" y="4637760"/>
              <a:ext cx="60977" cy="302730"/>
            </a:xfrm>
            <a:prstGeom prst="round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4" name="Rounded Rectangle 13"/>
            <p:cNvSpPr/>
            <p:nvPr/>
          </p:nvSpPr>
          <p:spPr>
            <a:xfrm rot="9180201">
              <a:off x="1385788" y="4348014"/>
              <a:ext cx="75271" cy="640865"/>
            </a:xfrm>
            <a:prstGeom prst="round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5" name="Rounded Rectangle 14"/>
            <p:cNvSpPr/>
            <p:nvPr/>
          </p:nvSpPr>
          <p:spPr>
            <a:xfrm rot="9101246">
              <a:off x="1225209" y="4595472"/>
              <a:ext cx="79348" cy="374552"/>
            </a:xfrm>
            <a:prstGeom prst="round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7" name="TextBox 16"/>
            <p:cNvSpPr txBox="1"/>
            <p:nvPr/>
          </p:nvSpPr>
          <p:spPr>
            <a:xfrm>
              <a:off x="2481619" y="5061904"/>
              <a:ext cx="997977" cy="338554"/>
            </a:xfrm>
            <a:prstGeom prst="rect">
              <a:avLst/>
            </a:prstGeom>
            <a:noFill/>
          </p:spPr>
          <p:txBody>
            <a:bodyPr wrap="none" rtlCol="0">
              <a:spAutoFit/>
            </a:bodyPr>
            <a:lstStyle/>
            <a:p>
              <a:r>
                <a:rPr lang="en-US" sz="1600" i="1" dirty="0" smtClean="0"/>
                <a:t>Species B</a:t>
              </a:r>
              <a:endParaRPr lang="en-US" sz="1600" i="1" dirty="0"/>
            </a:p>
          </p:txBody>
        </p:sp>
        <p:sp>
          <p:nvSpPr>
            <p:cNvPr id="18" name="TextBox 17"/>
            <p:cNvSpPr txBox="1"/>
            <p:nvPr/>
          </p:nvSpPr>
          <p:spPr>
            <a:xfrm>
              <a:off x="3479596" y="5061904"/>
              <a:ext cx="993569" cy="338554"/>
            </a:xfrm>
            <a:prstGeom prst="rect">
              <a:avLst/>
            </a:prstGeom>
            <a:noFill/>
          </p:spPr>
          <p:txBody>
            <a:bodyPr wrap="none" rtlCol="0">
              <a:spAutoFit/>
            </a:bodyPr>
            <a:lstStyle/>
            <a:p>
              <a:r>
                <a:rPr lang="en-US" sz="1600" i="1" dirty="0" smtClean="0"/>
                <a:t>Species C</a:t>
              </a:r>
              <a:endParaRPr lang="en-US" sz="1600" i="1" dirty="0"/>
            </a:p>
          </p:txBody>
        </p:sp>
      </p:grpSp>
      <p:sp>
        <p:nvSpPr>
          <p:cNvPr id="26" name="Left-Right Arrow 25"/>
          <p:cNvSpPr/>
          <p:nvPr/>
        </p:nvSpPr>
        <p:spPr>
          <a:xfrm>
            <a:off x="2818206" y="5965817"/>
            <a:ext cx="478866" cy="271437"/>
          </a:xfrm>
          <a:prstGeom prst="leftRightArrow">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Left-Right Arrow 26"/>
          <p:cNvSpPr/>
          <p:nvPr/>
        </p:nvSpPr>
        <p:spPr>
          <a:xfrm>
            <a:off x="3353084" y="5155301"/>
            <a:ext cx="1071221" cy="271437"/>
          </a:xfrm>
          <a:prstGeom prst="leftRightArrow">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243825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914" y="1652105"/>
            <a:ext cx="8894173" cy="523220"/>
          </a:xfrm>
          <a:prstGeom prst="rect">
            <a:avLst/>
          </a:prstGeom>
          <a:noFill/>
        </p:spPr>
        <p:txBody>
          <a:bodyPr wrap="square" rtlCol="0">
            <a:spAutoFit/>
          </a:bodyPr>
          <a:lstStyle/>
          <a:p>
            <a:pPr algn="ctr"/>
            <a:r>
              <a:rPr lang="en-US" sz="2800" dirty="0" smtClean="0"/>
              <a:t>Assessing signatures of selection across genome sequences</a:t>
            </a:r>
            <a:endParaRPr lang="en-US" sz="2800" dirty="0" smtClean="0"/>
          </a:p>
        </p:txBody>
      </p:sp>
      <p:sp>
        <p:nvSpPr>
          <p:cNvPr id="4" name="TextBox 3"/>
          <p:cNvSpPr txBox="1"/>
          <p:nvPr/>
        </p:nvSpPr>
        <p:spPr>
          <a:xfrm>
            <a:off x="1806553" y="2906899"/>
            <a:ext cx="5530894" cy="2562240"/>
          </a:xfrm>
          <a:prstGeom prst="rect">
            <a:avLst/>
          </a:prstGeom>
          <a:noFill/>
        </p:spPr>
        <p:txBody>
          <a:bodyPr wrap="none" rtlCol="0">
            <a:spAutoFit/>
          </a:bodyPr>
          <a:lstStyle/>
          <a:p>
            <a:pPr>
              <a:lnSpc>
                <a:spcPct val="150000"/>
              </a:lnSpc>
            </a:pPr>
            <a:r>
              <a:rPr lang="en-US" dirty="0" smtClean="0"/>
              <a:t>Population data: </a:t>
            </a:r>
          </a:p>
          <a:p>
            <a:pPr>
              <a:lnSpc>
                <a:spcPct val="150000"/>
              </a:lnSpc>
            </a:pPr>
            <a:r>
              <a:rPr lang="en-US" dirty="0" smtClean="0"/>
              <a:t>Measures of SNPs across a genome alignment</a:t>
            </a:r>
          </a:p>
          <a:p>
            <a:pPr>
              <a:lnSpc>
                <a:spcPct val="150000"/>
              </a:lnSpc>
            </a:pPr>
            <a:endParaRPr lang="en-US" dirty="0"/>
          </a:p>
          <a:p>
            <a:pPr>
              <a:lnSpc>
                <a:spcPct val="150000"/>
              </a:lnSpc>
            </a:pPr>
            <a:r>
              <a:rPr lang="en-US" dirty="0" smtClean="0"/>
              <a:t>Population data and interspecific comparisons</a:t>
            </a:r>
          </a:p>
          <a:p>
            <a:pPr>
              <a:lnSpc>
                <a:spcPct val="150000"/>
              </a:lnSpc>
            </a:pPr>
            <a:r>
              <a:rPr lang="en-US" dirty="0" err="1" smtClean="0"/>
              <a:t>dN</a:t>
            </a:r>
            <a:r>
              <a:rPr lang="en-US" dirty="0" smtClean="0"/>
              <a:t>/</a:t>
            </a:r>
            <a:r>
              <a:rPr lang="en-US" dirty="0" err="1" smtClean="0"/>
              <a:t>dS</a:t>
            </a:r>
            <a:r>
              <a:rPr lang="en-US" dirty="0" smtClean="0"/>
              <a:t> ratios (non-synonymous to synonymous variation) </a:t>
            </a:r>
          </a:p>
          <a:p>
            <a:pPr>
              <a:lnSpc>
                <a:spcPct val="150000"/>
              </a:lnSpc>
            </a:pPr>
            <a:r>
              <a:rPr lang="en-US" dirty="0"/>
              <a:t>	</a:t>
            </a:r>
            <a:r>
              <a:rPr lang="en-US" sz="1400" dirty="0" smtClean="0"/>
              <a:t>(Wednesday)</a:t>
            </a:r>
            <a:endParaRPr lang="en-US" sz="1400" dirty="0"/>
          </a:p>
        </p:txBody>
      </p:sp>
    </p:spTree>
    <p:extLst>
      <p:ext uri="{BB962C8B-B14F-4D97-AF65-F5344CB8AC3E}">
        <p14:creationId xmlns:p14="http://schemas.microsoft.com/office/powerpoint/2010/main" val="16761677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2944" y="2103177"/>
            <a:ext cx="7391596" cy="4240928"/>
          </a:xfrm>
          <a:prstGeom prst="rect">
            <a:avLst/>
          </a:prstGeom>
        </p:spPr>
      </p:pic>
      <p:sp>
        <p:nvSpPr>
          <p:cNvPr id="3" name="TextBox 2"/>
          <p:cNvSpPr txBox="1"/>
          <p:nvPr/>
        </p:nvSpPr>
        <p:spPr>
          <a:xfrm>
            <a:off x="7811822" y="6488668"/>
            <a:ext cx="1332178" cy="369332"/>
          </a:xfrm>
          <a:prstGeom prst="rect">
            <a:avLst/>
          </a:prstGeom>
          <a:noFill/>
        </p:spPr>
        <p:txBody>
          <a:bodyPr wrap="none" rtlCol="0">
            <a:spAutoFit/>
          </a:bodyPr>
          <a:lstStyle/>
          <a:p>
            <a:r>
              <a:rPr lang="en-US" dirty="0" smtClean="0"/>
              <a:t>Dieter </a:t>
            </a:r>
            <a:r>
              <a:rPr lang="en-US" dirty="0" err="1" smtClean="0"/>
              <a:t>Tautz</a:t>
            </a:r>
            <a:endParaRPr lang="en-US" dirty="0"/>
          </a:p>
        </p:txBody>
      </p:sp>
      <p:sp>
        <p:nvSpPr>
          <p:cNvPr id="4" name="TextBox 3"/>
          <p:cNvSpPr txBox="1"/>
          <p:nvPr/>
        </p:nvSpPr>
        <p:spPr>
          <a:xfrm>
            <a:off x="124914" y="124247"/>
            <a:ext cx="8894173" cy="523220"/>
          </a:xfrm>
          <a:prstGeom prst="rect">
            <a:avLst/>
          </a:prstGeom>
          <a:noFill/>
        </p:spPr>
        <p:txBody>
          <a:bodyPr wrap="square" rtlCol="0">
            <a:spAutoFit/>
          </a:bodyPr>
          <a:lstStyle/>
          <a:p>
            <a:pPr algn="ctr"/>
            <a:r>
              <a:rPr lang="en-US" sz="2800" dirty="0" smtClean="0"/>
              <a:t>A selective sweep leaves a strong footprint in the genome</a:t>
            </a:r>
            <a:endParaRPr lang="en-US" sz="2800" dirty="0" smtClean="0"/>
          </a:p>
        </p:txBody>
      </p:sp>
    </p:spTree>
    <p:extLst>
      <p:ext uri="{BB962C8B-B14F-4D97-AF65-F5344CB8AC3E}">
        <p14:creationId xmlns:p14="http://schemas.microsoft.com/office/powerpoint/2010/main" val="51918210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3773" y="762000"/>
            <a:ext cx="7123545" cy="4840941"/>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body" idx="4294967295"/>
          </p:nvPr>
        </p:nvSpPr>
        <p:spPr>
          <a:xfrm>
            <a:off x="323273" y="246529"/>
            <a:ext cx="8509000" cy="307777"/>
          </a:xfrm>
          <a:noFill/>
          <a:ln/>
        </p:spPr>
        <p:txBody>
          <a:bodyPr>
            <a:spAutoFit/>
          </a:bodyPr>
          <a:lstStyle/>
          <a:p>
            <a:pPr marL="0" indent="0" algn="ctr">
              <a:spcBef>
                <a:spcPct val="0"/>
              </a:spcBef>
              <a:buNone/>
            </a:pPr>
            <a:r>
              <a:rPr lang="en-US" sz="1400" b="1" dirty="0" smtClean="0">
                <a:solidFill>
                  <a:schemeClr val="tx2"/>
                </a:solidFill>
              </a:rPr>
              <a:t>Plots </a:t>
            </a:r>
            <a:r>
              <a:rPr lang="en-US" sz="1400" b="1" dirty="0">
                <a:solidFill>
                  <a:schemeClr val="tx2"/>
                </a:solidFill>
              </a:rPr>
              <a:t>of Chromosome 2 SNPs with Extreme </a:t>
            </a:r>
            <a:r>
              <a:rPr lang="en-US" sz="1400" b="1" dirty="0" err="1">
                <a:solidFill>
                  <a:schemeClr val="tx2"/>
                </a:solidFill>
              </a:rPr>
              <a:t>iHS</a:t>
            </a:r>
            <a:r>
              <a:rPr lang="en-US" sz="1400" b="1" dirty="0">
                <a:solidFill>
                  <a:schemeClr val="tx2"/>
                </a:solidFill>
              </a:rPr>
              <a:t> Values Indicate Discrete Clusters of Signals</a:t>
            </a:r>
          </a:p>
        </p:txBody>
      </p:sp>
      <p:sp>
        <p:nvSpPr>
          <p:cNvPr id="4100" name="Text Box 4"/>
          <p:cNvSpPr txBox="1">
            <a:spLocks noChangeArrowheads="1"/>
          </p:cNvSpPr>
          <p:nvPr/>
        </p:nvSpPr>
        <p:spPr bwMode="auto">
          <a:xfrm>
            <a:off x="404091" y="5748618"/>
            <a:ext cx="8347364" cy="590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spAutoFit/>
          </a:bodyPr>
          <a:lstStyle/>
          <a:p>
            <a:pPr eaLnBrk="1" hangingPunct="1"/>
            <a:r>
              <a:rPr lang="en-US" sz="1100" dirty="0" err="1"/>
              <a:t>Voight</a:t>
            </a:r>
            <a:r>
              <a:rPr lang="en-US" sz="1100" dirty="0"/>
              <a:t> BF, </a:t>
            </a:r>
            <a:r>
              <a:rPr lang="en-US" sz="1100" dirty="0" err="1"/>
              <a:t>Kudaravalli</a:t>
            </a:r>
            <a:r>
              <a:rPr lang="en-US" sz="1100" dirty="0"/>
              <a:t> S, Wen X, Pritchard JK (2006) A Map of Recent Positive Selection in the Human Genome. </a:t>
            </a:r>
            <a:r>
              <a:rPr lang="en-US" sz="1100" dirty="0" err="1"/>
              <a:t>PLoS</a:t>
            </a:r>
            <a:r>
              <a:rPr lang="en-US" sz="1100" dirty="0"/>
              <a:t> </a:t>
            </a:r>
            <a:r>
              <a:rPr lang="en-US" sz="1100" dirty="0" err="1"/>
              <a:t>Biol</a:t>
            </a:r>
            <a:r>
              <a:rPr lang="en-US" sz="1100" dirty="0"/>
              <a:t> 4(3): e72. doi:10.1371/journal.pbio.0040072</a:t>
            </a:r>
          </a:p>
          <a:p>
            <a:pPr eaLnBrk="1" hangingPunct="1"/>
            <a:r>
              <a:rPr lang="en-US" sz="1100" dirty="0">
                <a:hlinkClick r:id="rId4"/>
              </a:rPr>
              <a:t>http://www.plosbiology.org/article/info:doi/10.1371/journal.pbio.0040072</a:t>
            </a:r>
            <a:endParaRPr lang="en-US" sz="1100" dirty="0"/>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5546" y="6342530"/>
            <a:ext cx="3740727" cy="4594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453" y="1825493"/>
            <a:ext cx="1595262" cy="1119281"/>
          </a:xfrm>
          <a:prstGeom prst="rect">
            <a:avLst/>
          </a:prstGeom>
          <a:noFill/>
        </p:spPr>
        <p:txBody>
          <a:bodyPr wrap="square" rtlCol="0">
            <a:spAutoFit/>
          </a:bodyPr>
          <a:lstStyle/>
          <a:p>
            <a:pPr>
              <a:lnSpc>
                <a:spcPct val="120000"/>
              </a:lnSpc>
            </a:pPr>
            <a:r>
              <a:rPr lang="en-US" sz="1400" dirty="0" err="1" smtClean="0"/>
              <a:t>iHS</a:t>
            </a:r>
            <a:r>
              <a:rPr lang="en-US" sz="1400" dirty="0" smtClean="0"/>
              <a:t> is a measure of how unusual the haplotype around a give SNP is  </a:t>
            </a:r>
            <a:endParaRPr lang="en-US" sz="1400" dirty="0"/>
          </a:p>
        </p:txBody>
      </p:sp>
      <p:sp>
        <p:nvSpPr>
          <p:cNvPr id="3" name="TextBox 2"/>
          <p:cNvSpPr txBox="1"/>
          <p:nvPr/>
        </p:nvSpPr>
        <p:spPr>
          <a:xfrm>
            <a:off x="2748875" y="807450"/>
            <a:ext cx="693331" cy="369332"/>
          </a:xfrm>
          <a:prstGeom prst="rect">
            <a:avLst/>
          </a:prstGeom>
          <a:noFill/>
        </p:spPr>
        <p:txBody>
          <a:bodyPr wrap="none" rtlCol="0">
            <a:spAutoFit/>
          </a:bodyPr>
          <a:lstStyle/>
          <a:p>
            <a:r>
              <a:rPr lang="en-US" dirty="0" smtClean="0"/>
              <a:t>Asian</a:t>
            </a:r>
            <a:endParaRPr lang="en-US" dirty="0"/>
          </a:p>
        </p:txBody>
      </p:sp>
      <p:sp>
        <p:nvSpPr>
          <p:cNvPr id="8" name="TextBox 7"/>
          <p:cNvSpPr txBox="1"/>
          <p:nvPr/>
        </p:nvSpPr>
        <p:spPr>
          <a:xfrm>
            <a:off x="2778049" y="2001571"/>
            <a:ext cx="1088835" cy="369332"/>
          </a:xfrm>
          <a:prstGeom prst="rect">
            <a:avLst/>
          </a:prstGeom>
          <a:noFill/>
        </p:spPr>
        <p:txBody>
          <a:bodyPr wrap="none" rtlCol="0">
            <a:spAutoFit/>
          </a:bodyPr>
          <a:lstStyle/>
          <a:p>
            <a:r>
              <a:rPr lang="en-US" dirty="0" smtClean="0"/>
              <a:t>European</a:t>
            </a:r>
            <a:endParaRPr lang="en-US" dirty="0"/>
          </a:p>
        </p:txBody>
      </p:sp>
      <p:sp>
        <p:nvSpPr>
          <p:cNvPr id="9" name="TextBox 8"/>
          <p:cNvSpPr txBox="1"/>
          <p:nvPr/>
        </p:nvSpPr>
        <p:spPr>
          <a:xfrm>
            <a:off x="4256711" y="3225456"/>
            <a:ext cx="851578" cy="369332"/>
          </a:xfrm>
          <a:prstGeom prst="rect">
            <a:avLst/>
          </a:prstGeom>
          <a:noFill/>
        </p:spPr>
        <p:txBody>
          <a:bodyPr wrap="none" rtlCol="0">
            <a:spAutoFit/>
          </a:bodyPr>
          <a:lstStyle/>
          <a:p>
            <a:r>
              <a:rPr lang="en-US" dirty="0" smtClean="0"/>
              <a:t>African</a:t>
            </a:r>
            <a:endParaRPr lang="en-US" dirty="0"/>
          </a:p>
        </p:txBody>
      </p:sp>
    </p:spTree>
    <p:extLst>
      <p:ext uri="{BB962C8B-B14F-4D97-AF65-F5344CB8AC3E}">
        <p14:creationId xmlns:p14="http://schemas.microsoft.com/office/powerpoint/2010/main" val="182615974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29122" y="0"/>
            <a:ext cx="4461199" cy="6858000"/>
          </a:xfrm>
          <a:prstGeom prst="rect">
            <a:avLst/>
          </a:prstGeom>
        </p:spPr>
      </p:pic>
      <p:sp>
        <p:nvSpPr>
          <p:cNvPr id="3" name="TextBox 2"/>
          <p:cNvSpPr txBox="1"/>
          <p:nvPr/>
        </p:nvSpPr>
        <p:spPr>
          <a:xfrm>
            <a:off x="473905" y="2568062"/>
            <a:ext cx="2947690" cy="1754327"/>
          </a:xfrm>
          <a:prstGeom prst="rect">
            <a:avLst/>
          </a:prstGeom>
          <a:noFill/>
        </p:spPr>
        <p:txBody>
          <a:bodyPr wrap="square" rtlCol="0">
            <a:spAutoFit/>
          </a:bodyPr>
          <a:lstStyle/>
          <a:p>
            <a:r>
              <a:rPr lang="en-US" dirty="0" smtClean="0"/>
              <a:t>New viral variants arise within one patient </a:t>
            </a:r>
          </a:p>
          <a:p>
            <a:endParaRPr lang="en-US" dirty="0" smtClean="0"/>
          </a:p>
          <a:p>
            <a:r>
              <a:rPr lang="en-US" dirty="0" smtClean="0"/>
              <a:t>The evolution of HIV may be driven by adaptation to the host immune system</a:t>
            </a:r>
            <a:endParaRPr lang="en-US" dirty="0"/>
          </a:p>
        </p:txBody>
      </p:sp>
      <p:sp>
        <p:nvSpPr>
          <p:cNvPr id="4" name="TextBox 3"/>
          <p:cNvSpPr txBox="1"/>
          <p:nvPr/>
        </p:nvSpPr>
        <p:spPr>
          <a:xfrm>
            <a:off x="304050" y="6208103"/>
            <a:ext cx="4174302" cy="369332"/>
          </a:xfrm>
          <a:prstGeom prst="rect">
            <a:avLst/>
          </a:prstGeom>
          <a:noFill/>
        </p:spPr>
        <p:txBody>
          <a:bodyPr wrap="none" rtlCol="0">
            <a:spAutoFit/>
          </a:bodyPr>
          <a:lstStyle/>
          <a:p>
            <a:r>
              <a:rPr lang="en-US" dirty="0" err="1" smtClean="0"/>
              <a:t>Nickle</a:t>
            </a:r>
            <a:r>
              <a:rPr lang="en-US" dirty="0" smtClean="0"/>
              <a:t> et al, 2003, </a:t>
            </a:r>
            <a:r>
              <a:rPr lang="en-US" dirty="0" err="1" smtClean="0"/>
              <a:t>Curr</a:t>
            </a:r>
            <a:r>
              <a:rPr lang="en-US" dirty="0" smtClean="0"/>
              <a:t>. Opinion </a:t>
            </a:r>
            <a:r>
              <a:rPr lang="en-US" dirty="0" err="1" smtClean="0"/>
              <a:t>Microbiol</a:t>
            </a:r>
            <a:r>
              <a:rPr lang="en-US" dirty="0" smtClean="0"/>
              <a:t>. </a:t>
            </a:r>
            <a:endParaRPr lang="en-US" dirty="0"/>
          </a:p>
        </p:txBody>
      </p:sp>
      <p:sp>
        <p:nvSpPr>
          <p:cNvPr id="5" name="TextBox 4"/>
          <p:cNvSpPr txBox="1"/>
          <p:nvPr/>
        </p:nvSpPr>
        <p:spPr>
          <a:xfrm>
            <a:off x="473905" y="871871"/>
            <a:ext cx="2439790" cy="830997"/>
          </a:xfrm>
          <a:prstGeom prst="rect">
            <a:avLst/>
          </a:prstGeom>
          <a:noFill/>
        </p:spPr>
        <p:txBody>
          <a:bodyPr wrap="none" rtlCol="0">
            <a:spAutoFit/>
          </a:bodyPr>
          <a:lstStyle/>
          <a:p>
            <a:r>
              <a:rPr lang="en-US" sz="2400" dirty="0" smtClean="0"/>
              <a:t>Detecting positive </a:t>
            </a:r>
          </a:p>
          <a:p>
            <a:r>
              <a:rPr lang="en-US" sz="2400" dirty="0" smtClean="0"/>
              <a:t>selection in HIV</a:t>
            </a:r>
            <a:endParaRPr lang="en-US" sz="2400" dirty="0"/>
          </a:p>
        </p:txBody>
      </p:sp>
    </p:spTree>
    <p:extLst>
      <p:ext uri="{BB962C8B-B14F-4D97-AF65-F5344CB8AC3E}">
        <p14:creationId xmlns:p14="http://schemas.microsoft.com/office/powerpoint/2010/main" val="156776779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916577"/>
            <a:ext cx="9144000" cy="2208732"/>
          </a:xfrm>
          <a:prstGeom prst="rect">
            <a:avLst/>
          </a:prstGeom>
        </p:spPr>
      </p:pic>
      <p:sp>
        <p:nvSpPr>
          <p:cNvPr id="3" name="TextBox 1"/>
          <p:cNvSpPr txBox="1">
            <a:spLocks noChangeArrowheads="1"/>
          </p:cNvSpPr>
          <p:nvPr/>
        </p:nvSpPr>
        <p:spPr bwMode="auto">
          <a:xfrm>
            <a:off x="2936553" y="293791"/>
            <a:ext cx="3270899" cy="637754"/>
          </a:xfrm>
          <a:prstGeom prst="rect">
            <a:avLst/>
          </a:prstGeom>
          <a:noFill/>
          <a:ln w="9525">
            <a:noFill/>
            <a:miter lim="800000"/>
            <a:headEnd/>
            <a:tailEnd/>
          </a:ln>
        </p:spPr>
        <p:txBody>
          <a:bodyPr wrap="none" lIns="82945" tIns="41473" rIns="82945" bIns="41473">
            <a:spAutoFit/>
          </a:bodyPr>
          <a:lstStyle/>
          <a:p>
            <a:pPr algn="ctr"/>
            <a:r>
              <a:rPr lang="da-DK" sz="3600" dirty="0" smtClean="0">
                <a:solidFill>
                  <a:srgbClr val="C00000"/>
                </a:solidFill>
                <a:latin typeface="Calibri" pitchFamily="34" charset="0"/>
              </a:rPr>
              <a:t>The HIV </a:t>
            </a:r>
            <a:r>
              <a:rPr lang="da-DK" sz="3600" dirty="0" err="1" smtClean="0">
                <a:solidFill>
                  <a:srgbClr val="C00000"/>
                </a:solidFill>
                <a:latin typeface="Calibri" pitchFamily="34" charset="0"/>
              </a:rPr>
              <a:t>genome</a:t>
            </a:r>
            <a:endParaRPr lang="da-DK" sz="3600" dirty="0">
              <a:solidFill>
                <a:srgbClr val="C00000"/>
              </a:solidFill>
              <a:latin typeface="Calibri" pitchFamily="34" charset="0"/>
            </a:endParaRPr>
          </a:p>
        </p:txBody>
      </p:sp>
      <p:sp>
        <p:nvSpPr>
          <p:cNvPr id="4" name="Rectangle 3"/>
          <p:cNvSpPr/>
          <p:nvPr/>
        </p:nvSpPr>
        <p:spPr>
          <a:xfrm>
            <a:off x="1023635" y="4365010"/>
            <a:ext cx="7743609" cy="2492990"/>
          </a:xfrm>
          <a:prstGeom prst="rect">
            <a:avLst/>
          </a:prstGeom>
        </p:spPr>
        <p:txBody>
          <a:bodyPr wrap="square">
            <a:spAutoFit/>
          </a:bodyPr>
          <a:lstStyle/>
          <a:p>
            <a:r>
              <a:rPr lang="en-US" sz="1200" dirty="0" smtClean="0"/>
              <a:t>LTR-long terminal repeats; repetitive sequence of bases</a:t>
            </a:r>
          </a:p>
          <a:p>
            <a:r>
              <a:rPr lang="en-US" sz="1200" dirty="0" smtClean="0"/>
              <a:t>gag-group specific antigen gene, encodes viral </a:t>
            </a:r>
            <a:r>
              <a:rPr lang="en-US" sz="1200" dirty="0" err="1" smtClean="0"/>
              <a:t>nucleopcapsid</a:t>
            </a:r>
            <a:r>
              <a:rPr lang="en-US" sz="1200" dirty="0" smtClean="0"/>
              <a:t> proteins: p24, a nucleoid shell protein, MW=24000; several internal proteins, p7, p15, p17 and p55.</a:t>
            </a:r>
          </a:p>
          <a:p>
            <a:r>
              <a:rPr lang="en-US" sz="1200" dirty="0" smtClean="0"/>
              <a:t>pol-polymerase gene; encodes the viral enzyme, protease (p10), reverse transcriptase (p66/55; alpha and beta subunits) and </a:t>
            </a:r>
            <a:r>
              <a:rPr lang="en-US" sz="1200" dirty="0" err="1" smtClean="0"/>
              <a:t>integrase</a:t>
            </a:r>
            <a:r>
              <a:rPr lang="en-US" sz="1200" dirty="0" smtClean="0"/>
              <a:t> (p32).</a:t>
            </a:r>
          </a:p>
          <a:p>
            <a:r>
              <a:rPr lang="en-US" sz="1200" dirty="0" err="1" smtClean="0"/>
              <a:t>env</a:t>
            </a:r>
            <a:r>
              <a:rPr lang="en-US" sz="1200" dirty="0" smtClean="0"/>
              <a:t>-envelope gene; encodes the viral envelope </a:t>
            </a:r>
            <a:r>
              <a:rPr lang="en-US" sz="1200" dirty="0" err="1" smtClean="0"/>
              <a:t>glyocproteins</a:t>
            </a:r>
            <a:r>
              <a:rPr lang="en-US" sz="1200" dirty="0" smtClean="0"/>
              <a:t> gp120 (extracellular glycoprotein, MW=120 000) and gp41 (</a:t>
            </a:r>
            <a:r>
              <a:rPr lang="en-US" sz="1200" dirty="0" err="1" smtClean="0"/>
              <a:t>transmembrane</a:t>
            </a:r>
            <a:r>
              <a:rPr lang="en-US" sz="1200" dirty="0" smtClean="0"/>
              <a:t> glycoprotein, MW=41000).</a:t>
            </a:r>
          </a:p>
          <a:p>
            <a:r>
              <a:rPr lang="en-US" sz="1200" dirty="0" smtClean="0"/>
              <a:t>tat: encodes </a:t>
            </a:r>
            <a:r>
              <a:rPr lang="en-US" sz="1200" dirty="0" err="1" smtClean="0"/>
              <a:t>transactivator</a:t>
            </a:r>
            <a:r>
              <a:rPr lang="en-US" sz="1200" dirty="0" smtClean="0"/>
              <a:t> protein</a:t>
            </a:r>
          </a:p>
          <a:p>
            <a:r>
              <a:rPr lang="en-US" sz="1200" dirty="0" smtClean="0"/>
              <a:t>rev: encodes a regulator of expression of viral protein</a:t>
            </a:r>
          </a:p>
          <a:p>
            <a:r>
              <a:rPr lang="en-US" sz="1200" dirty="0" err="1" smtClean="0"/>
              <a:t>vif</a:t>
            </a:r>
            <a:r>
              <a:rPr lang="en-US" sz="1200" dirty="0" smtClean="0"/>
              <a:t>: associated with viral infectivity</a:t>
            </a:r>
          </a:p>
          <a:p>
            <a:r>
              <a:rPr lang="en-US" sz="1200" dirty="0" err="1" smtClean="0"/>
              <a:t>vpu</a:t>
            </a:r>
            <a:r>
              <a:rPr lang="en-US" sz="1200" dirty="0" smtClean="0"/>
              <a:t>: encodes viral protein U</a:t>
            </a:r>
          </a:p>
          <a:p>
            <a:r>
              <a:rPr lang="en-US" sz="1200" dirty="0" err="1" smtClean="0"/>
              <a:t>vpr</a:t>
            </a:r>
            <a:r>
              <a:rPr lang="en-US" sz="1200" dirty="0" smtClean="0"/>
              <a:t>: encode viral protein R</a:t>
            </a:r>
          </a:p>
          <a:p>
            <a:r>
              <a:rPr lang="en-US" sz="1200" dirty="0" err="1" smtClean="0"/>
              <a:t>nef</a:t>
            </a:r>
            <a:r>
              <a:rPr lang="en-US" sz="1200" dirty="0" smtClean="0"/>
              <a:t>: encodes a 'so-called' negative regulator protein</a:t>
            </a:r>
            <a:endParaRPr lang="en-US" sz="1200" dirty="0"/>
          </a:p>
        </p:txBody>
      </p:sp>
    </p:spTree>
    <p:extLst>
      <p:ext uri="{BB962C8B-B14F-4D97-AF65-F5344CB8AC3E}">
        <p14:creationId xmlns:p14="http://schemas.microsoft.com/office/powerpoint/2010/main" val="360015438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183" y="117145"/>
            <a:ext cx="8765635" cy="1200328"/>
          </a:xfrm>
          <a:prstGeom prst="rect">
            <a:avLst/>
          </a:prstGeom>
        </p:spPr>
        <p:txBody>
          <a:bodyPr wrap="square">
            <a:spAutoFit/>
          </a:bodyPr>
          <a:lstStyle/>
          <a:p>
            <a:pPr algn="ctr"/>
            <a:r>
              <a:rPr lang="en-US" sz="2400" dirty="0" smtClean="0">
                <a:solidFill>
                  <a:srgbClr val="800000"/>
                </a:solidFill>
              </a:rPr>
              <a:t>Whole Genome Deep Sequencing of HIV-1 Reveals the Impact of Early Minor Variants Upon Immune Recognition During Acute </a:t>
            </a:r>
            <a:r>
              <a:rPr lang="en-US" sz="2400" dirty="0" smtClean="0">
                <a:solidFill>
                  <a:srgbClr val="800000"/>
                </a:solidFill>
              </a:rPr>
              <a:t>Infection</a:t>
            </a:r>
            <a:endParaRPr lang="en-US" sz="2400" dirty="0" smtClean="0">
              <a:solidFill>
                <a:srgbClr val="800000"/>
              </a:solidFill>
            </a:endParaRPr>
          </a:p>
        </p:txBody>
      </p:sp>
      <p:sp>
        <p:nvSpPr>
          <p:cNvPr id="4" name="TextBox 3"/>
          <p:cNvSpPr txBox="1"/>
          <p:nvPr/>
        </p:nvSpPr>
        <p:spPr>
          <a:xfrm>
            <a:off x="6571185" y="6449151"/>
            <a:ext cx="2572815" cy="307777"/>
          </a:xfrm>
          <a:prstGeom prst="rect">
            <a:avLst/>
          </a:prstGeom>
          <a:noFill/>
        </p:spPr>
        <p:txBody>
          <a:bodyPr wrap="none" rtlCol="0">
            <a:spAutoFit/>
          </a:bodyPr>
          <a:lstStyle/>
          <a:p>
            <a:r>
              <a:rPr lang="en-US" sz="1400" dirty="0" err="1" smtClean="0"/>
              <a:t>Henn</a:t>
            </a:r>
            <a:r>
              <a:rPr lang="en-US" sz="1400" dirty="0" smtClean="0"/>
              <a:t> et al, 2012, </a:t>
            </a:r>
            <a:r>
              <a:rPr lang="en-US" sz="1400" dirty="0" err="1" smtClean="0"/>
              <a:t>Plos</a:t>
            </a:r>
            <a:r>
              <a:rPr lang="en-US" sz="1400" dirty="0" smtClean="0"/>
              <a:t> Pathogens</a:t>
            </a:r>
            <a:endParaRPr lang="en-US" sz="1400" dirty="0"/>
          </a:p>
        </p:txBody>
      </p:sp>
      <p:cxnSp>
        <p:nvCxnSpPr>
          <p:cNvPr id="6" name="Straight Connector 5"/>
          <p:cNvCxnSpPr/>
          <p:nvPr/>
        </p:nvCxnSpPr>
        <p:spPr>
          <a:xfrm>
            <a:off x="2151529" y="4823938"/>
            <a:ext cx="4274625" cy="0"/>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2170485" y="4937666"/>
            <a:ext cx="0" cy="417000"/>
          </a:xfrm>
          <a:prstGeom prst="straightConnector1">
            <a:avLst/>
          </a:prstGeom>
          <a:ln>
            <a:solidFill>
              <a:srgbClr val="4F6228"/>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2986353" y="4321642"/>
            <a:ext cx="0" cy="417000"/>
          </a:xfrm>
          <a:prstGeom prst="straightConnector1">
            <a:avLst/>
          </a:prstGeom>
          <a:ln>
            <a:solidFill>
              <a:srgbClr val="4F6228"/>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380505" y="4321642"/>
            <a:ext cx="0" cy="417000"/>
          </a:xfrm>
          <a:prstGeom prst="straightConnector1">
            <a:avLst/>
          </a:prstGeom>
          <a:ln>
            <a:solidFill>
              <a:srgbClr val="4F6228"/>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3546311" y="4321642"/>
            <a:ext cx="0" cy="417000"/>
          </a:xfrm>
          <a:prstGeom prst="straightConnector1">
            <a:avLst/>
          </a:prstGeom>
          <a:ln>
            <a:solidFill>
              <a:srgbClr val="4F6228"/>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313918" y="4321642"/>
            <a:ext cx="0" cy="417000"/>
          </a:xfrm>
          <a:prstGeom prst="straightConnector1">
            <a:avLst/>
          </a:prstGeom>
          <a:ln>
            <a:solidFill>
              <a:srgbClr val="4F6228"/>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560469" y="4321642"/>
            <a:ext cx="0" cy="417000"/>
          </a:xfrm>
          <a:prstGeom prst="straightConnector1">
            <a:avLst/>
          </a:prstGeom>
          <a:ln>
            <a:solidFill>
              <a:srgbClr val="4F6228"/>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926632" y="3971548"/>
            <a:ext cx="774571" cy="276999"/>
          </a:xfrm>
          <a:prstGeom prst="rect">
            <a:avLst/>
          </a:prstGeom>
          <a:noFill/>
        </p:spPr>
        <p:txBody>
          <a:bodyPr wrap="none" rtlCol="0">
            <a:spAutoFit/>
          </a:bodyPr>
          <a:lstStyle/>
          <a:p>
            <a:r>
              <a:rPr lang="en-US" sz="1200" dirty="0" smtClean="0"/>
              <a:t>Day 1543</a:t>
            </a:r>
            <a:endParaRPr lang="en-US" sz="1200" dirty="0"/>
          </a:p>
        </p:txBody>
      </p:sp>
      <p:sp>
        <p:nvSpPr>
          <p:cNvPr id="15" name="TextBox 14"/>
          <p:cNvSpPr txBox="1"/>
          <p:nvPr/>
        </p:nvSpPr>
        <p:spPr>
          <a:xfrm>
            <a:off x="4191234" y="4044643"/>
            <a:ext cx="691490" cy="276999"/>
          </a:xfrm>
          <a:prstGeom prst="rect">
            <a:avLst/>
          </a:prstGeom>
          <a:noFill/>
        </p:spPr>
        <p:txBody>
          <a:bodyPr wrap="none" rtlCol="0">
            <a:spAutoFit/>
          </a:bodyPr>
          <a:lstStyle/>
          <a:p>
            <a:r>
              <a:rPr lang="en-US" sz="1200" dirty="0" smtClean="0"/>
              <a:t>Day 476</a:t>
            </a:r>
            <a:endParaRPr lang="en-US" sz="1200" dirty="0"/>
          </a:p>
        </p:txBody>
      </p:sp>
      <p:sp>
        <p:nvSpPr>
          <p:cNvPr id="16" name="TextBox 15"/>
          <p:cNvSpPr txBox="1"/>
          <p:nvPr/>
        </p:nvSpPr>
        <p:spPr>
          <a:xfrm>
            <a:off x="3200566" y="4044643"/>
            <a:ext cx="691490" cy="276999"/>
          </a:xfrm>
          <a:prstGeom prst="rect">
            <a:avLst/>
          </a:prstGeom>
          <a:noFill/>
        </p:spPr>
        <p:txBody>
          <a:bodyPr wrap="none" rtlCol="0">
            <a:spAutoFit/>
          </a:bodyPr>
          <a:lstStyle/>
          <a:p>
            <a:r>
              <a:rPr lang="en-US" sz="1200" dirty="0" smtClean="0"/>
              <a:t>Day 165</a:t>
            </a:r>
            <a:endParaRPr lang="en-US" sz="1200" dirty="0"/>
          </a:p>
        </p:txBody>
      </p:sp>
      <p:sp>
        <p:nvSpPr>
          <p:cNvPr id="17" name="TextBox 16"/>
          <p:cNvSpPr txBox="1"/>
          <p:nvPr/>
        </p:nvSpPr>
        <p:spPr>
          <a:xfrm>
            <a:off x="2640608" y="4044643"/>
            <a:ext cx="613494" cy="276999"/>
          </a:xfrm>
          <a:prstGeom prst="rect">
            <a:avLst/>
          </a:prstGeom>
          <a:noFill/>
        </p:spPr>
        <p:txBody>
          <a:bodyPr wrap="none" rtlCol="0">
            <a:spAutoFit/>
          </a:bodyPr>
          <a:lstStyle/>
          <a:p>
            <a:r>
              <a:rPr lang="en-US" sz="1200" dirty="0" smtClean="0"/>
              <a:t>Day 59</a:t>
            </a:r>
            <a:endParaRPr lang="en-US" sz="1200" dirty="0"/>
          </a:p>
        </p:txBody>
      </p:sp>
      <p:sp>
        <p:nvSpPr>
          <p:cNvPr id="18" name="TextBox 17"/>
          <p:cNvSpPr txBox="1"/>
          <p:nvPr/>
        </p:nvSpPr>
        <p:spPr>
          <a:xfrm>
            <a:off x="2129540" y="4044643"/>
            <a:ext cx="535498" cy="276999"/>
          </a:xfrm>
          <a:prstGeom prst="rect">
            <a:avLst/>
          </a:prstGeom>
          <a:noFill/>
        </p:spPr>
        <p:txBody>
          <a:bodyPr wrap="none" rtlCol="0">
            <a:spAutoFit/>
          </a:bodyPr>
          <a:lstStyle/>
          <a:p>
            <a:r>
              <a:rPr lang="en-US" sz="1200" dirty="0" smtClean="0"/>
              <a:t>Day 3</a:t>
            </a:r>
            <a:endParaRPr lang="en-US" sz="1200" dirty="0"/>
          </a:p>
        </p:txBody>
      </p:sp>
      <p:sp>
        <p:nvSpPr>
          <p:cNvPr id="19" name="TextBox 18"/>
          <p:cNvSpPr txBox="1"/>
          <p:nvPr/>
        </p:nvSpPr>
        <p:spPr>
          <a:xfrm>
            <a:off x="1861791" y="5372227"/>
            <a:ext cx="535498" cy="276999"/>
          </a:xfrm>
          <a:prstGeom prst="rect">
            <a:avLst/>
          </a:prstGeom>
          <a:noFill/>
        </p:spPr>
        <p:txBody>
          <a:bodyPr wrap="none" rtlCol="0">
            <a:spAutoFit/>
          </a:bodyPr>
          <a:lstStyle/>
          <a:p>
            <a:r>
              <a:rPr lang="en-US" sz="1200" dirty="0" smtClean="0"/>
              <a:t>Day 0</a:t>
            </a:r>
            <a:endParaRPr lang="en-US" sz="1200" dirty="0"/>
          </a:p>
        </p:txBody>
      </p:sp>
      <p:sp>
        <p:nvSpPr>
          <p:cNvPr id="20" name="TextBox 19"/>
          <p:cNvSpPr txBox="1"/>
          <p:nvPr/>
        </p:nvSpPr>
        <p:spPr>
          <a:xfrm>
            <a:off x="579284" y="2881094"/>
            <a:ext cx="5275803" cy="798680"/>
          </a:xfrm>
          <a:prstGeom prst="rect">
            <a:avLst/>
          </a:prstGeom>
          <a:noFill/>
        </p:spPr>
        <p:txBody>
          <a:bodyPr wrap="none" rtlCol="0">
            <a:spAutoFit/>
          </a:bodyPr>
          <a:lstStyle/>
          <a:p>
            <a:pPr>
              <a:lnSpc>
                <a:spcPct val="130000"/>
              </a:lnSpc>
            </a:pPr>
            <a:r>
              <a:rPr lang="en-US" b="1" dirty="0" smtClean="0"/>
              <a:t>Evolution of HIV population in patient</a:t>
            </a:r>
          </a:p>
          <a:p>
            <a:pPr>
              <a:lnSpc>
                <a:spcPct val="130000"/>
              </a:lnSpc>
            </a:pPr>
            <a:r>
              <a:rPr lang="en-US" dirty="0" smtClean="0"/>
              <a:t>	- sequencing of viral genome from six time points</a:t>
            </a:r>
            <a:endParaRPr lang="en-US" dirty="0"/>
          </a:p>
        </p:txBody>
      </p:sp>
    </p:spTree>
    <p:extLst>
      <p:ext uri="{BB962C8B-B14F-4D97-AF65-F5344CB8AC3E}">
        <p14:creationId xmlns:p14="http://schemas.microsoft.com/office/powerpoint/2010/main" val="339042803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ournal.ppat.1002529.g004.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37" y="1262750"/>
            <a:ext cx="7928047" cy="5595250"/>
          </a:xfrm>
          <a:prstGeom prst="rect">
            <a:avLst/>
          </a:prstGeom>
        </p:spPr>
      </p:pic>
      <p:sp>
        <p:nvSpPr>
          <p:cNvPr id="6" name="Rectangle 5"/>
          <p:cNvSpPr/>
          <p:nvPr/>
        </p:nvSpPr>
        <p:spPr>
          <a:xfrm>
            <a:off x="189183" y="117145"/>
            <a:ext cx="8765635" cy="461665"/>
          </a:xfrm>
          <a:prstGeom prst="rect">
            <a:avLst/>
          </a:prstGeom>
        </p:spPr>
        <p:txBody>
          <a:bodyPr wrap="square">
            <a:spAutoFit/>
          </a:bodyPr>
          <a:lstStyle/>
          <a:p>
            <a:pPr algn="ctr"/>
            <a:r>
              <a:rPr lang="en-US" sz="2400" dirty="0" smtClean="0">
                <a:solidFill>
                  <a:srgbClr val="800000"/>
                </a:solidFill>
              </a:rPr>
              <a:t>Rapidly expanding sequence diversity during HIV infection</a:t>
            </a:r>
          </a:p>
        </p:txBody>
      </p:sp>
      <p:sp>
        <p:nvSpPr>
          <p:cNvPr id="7" name="TextBox 6"/>
          <p:cNvSpPr txBox="1"/>
          <p:nvPr/>
        </p:nvSpPr>
        <p:spPr>
          <a:xfrm>
            <a:off x="710858" y="798645"/>
            <a:ext cx="5314275" cy="369332"/>
          </a:xfrm>
          <a:prstGeom prst="rect">
            <a:avLst/>
          </a:prstGeom>
          <a:noFill/>
        </p:spPr>
        <p:txBody>
          <a:bodyPr wrap="none" rtlCol="0">
            <a:spAutoFit/>
          </a:bodyPr>
          <a:lstStyle/>
          <a:p>
            <a:r>
              <a:rPr lang="en-US" dirty="0" smtClean="0"/>
              <a:t>Heat map showing sites exhibiting amino acid diversity</a:t>
            </a:r>
            <a:endParaRPr lang="en-US" dirty="0"/>
          </a:p>
        </p:txBody>
      </p:sp>
    </p:spTree>
    <p:extLst>
      <p:ext uri="{BB962C8B-B14F-4D97-AF65-F5344CB8AC3E}">
        <p14:creationId xmlns:p14="http://schemas.microsoft.com/office/powerpoint/2010/main" val="231703287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8767" y="2470368"/>
            <a:ext cx="3531335" cy="584776"/>
          </a:xfrm>
          <a:prstGeom prst="rect">
            <a:avLst/>
          </a:prstGeom>
          <a:noFill/>
        </p:spPr>
        <p:txBody>
          <a:bodyPr wrap="none" rtlCol="0">
            <a:spAutoFit/>
          </a:bodyPr>
          <a:lstStyle/>
          <a:p>
            <a:r>
              <a:rPr lang="en-US" sz="3200" dirty="0" smtClean="0"/>
              <a:t>Genome complexity</a:t>
            </a:r>
            <a:endParaRPr lang="en-US" sz="3200" dirty="0"/>
          </a:p>
        </p:txBody>
      </p:sp>
    </p:spTree>
    <p:extLst>
      <p:ext uri="{BB962C8B-B14F-4D97-AF65-F5344CB8AC3E}">
        <p14:creationId xmlns:p14="http://schemas.microsoft.com/office/powerpoint/2010/main" val="415923887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0379" y="345440"/>
            <a:ext cx="5563242" cy="646331"/>
          </a:xfrm>
          <a:prstGeom prst="rect">
            <a:avLst/>
          </a:prstGeom>
          <a:noFill/>
        </p:spPr>
        <p:txBody>
          <a:bodyPr wrap="none" rtlCol="0">
            <a:spAutoFit/>
          </a:bodyPr>
          <a:lstStyle/>
          <a:p>
            <a:r>
              <a:rPr lang="en-US" sz="3600" dirty="0" smtClean="0"/>
              <a:t>Genome size and complexity </a:t>
            </a:r>
          </a:p>
        </p:txBody>
      </p:sp>
      <p:sp>
        <p:nvSpPr>
          <p:cNvPr id="3" name="TextBox 2"/>
          <p:cNvSpPr txBox="1"/>
          <p:nvPr/>
        </p:nvSpPr>
        <p:spPr>
          <a:xfrm>
            <a:off x="7353621" y="6451600"/>
            <a:ext cx="1764200" cy="369332"/>
          </a:xfrm>
          <a:prstGeom prst="rect">
            <a:avLst/>
          </a:prstGeom>
          <a:noFill/>
        </p:spPr>
        <p:txBody>
          <a:bodyPr wrap="none" rtlCol="0">
            <a:spAutoFit/>
          </a:bodyPr>
          <a:lstStyle/>
          <a:p>
            <a:r>
              <a:rPr lang="en-US" dirty="0" smtClean="0"/>
              <a:t>Lynch et al, 2006</a:t>
            </a:r>
            <a:endParaRPr lang="en-US" dirty="0"/>
          </a:p>
        </p:txBody>
      </p:sp>
      <p:pic>
        <p:nvPicPr>
          <p:cNvPr id="4" name="Picture 3" descr="GenomeComplexity.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379" y="1691640"/>
            <a:ext cx="5588000" cy="4876800"/>
          </a:xfrm>
          <a:prstGeom prst="rect">
            <a:avLst/>
          </a:prstGeom>
        </p:spPr>
      </p:pic>
    </p:spTree>
    <p:extLst>
      <p:ext uri="{BB962C8B-B14F-4D97-AF65-F5344CB8AC3E}">
        <p14:creationId xmlns:p14="http://schemas.microsoft.com/office/powerpoint/2010/main" val="396962702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7530" y="22274"/>
            <a:ext cx="4868941" cy="646331"/>
          </a:xfrm>
          <a:prstGeom prst="rect">
            <a:avLst/>
          </a:prstGeom>
          <a:noFill/>
        </p:spPr>
        <p:txBody>
          <a:bodyPr wrap="none" rtlCol="0">
            <a:spAutoFit/>
          </a:bodyPr>
          <a:lstStyle/>
          <a:p>
            <a:r>
              <a:rPr lang="en-US" sz="3600" dirty="0" smtClean="0"/>
              <a:t>Non-coding DNA matters </a:t>
            </a:r>
          </a:p>
        </p:txBody>
      </p:sp>
      <p:pic>
        <p:nvPicPr>
          <p:cNvPr id="4" name="Picture 3"/>
          <p:cNvPicPr>
            <a:picLocks noChangeAspect="1"/>
          </p:cNvPicPr>
          <p:nvPr/>
        </p:nvPicPr>
        <p:blipFill>
          <a:blip r:embed="rId2"/>
          <a:stretch>
            <a:fillRect/>
          </a:stretch>
        </p:blipFill>
        <p:spPr>
          <a:xfrm rot="21420000">
            <a:off x="1875206" y="1012789"/>
            <a:ext cx="5497402" cy="5835831"/>
          </a:xfrm>
          <a:prstGeom prst="rect">
            <a:avLst/>
          </a:prstGeom>
        </p:spPr>
      </p:pic>
      <p:sp>
        <p:nvSpPr>
          <p:cNvPr id="5" name="TextBox 4"/>
          <p:cNvSpPr txBox="1"/>
          <p:nvPr/>
        </p:nvSpPr>
        <p:spPr>
          <a:xfrm>
            <a:off x="5059680" y="617805"/>
            <a:ext cx="1712691" cy="369332"/>
          </a:xfrm>
          <a:prstGeom prst="rect">
            <a:avLst/>
          </a:prstGeom>
          <a:noFill/>
        </p:spPr>
        <p:txBody>
          <a:bodyPr wrap="none" rtlCol="0">
            <a:spAutoFit/>
          </a:bodyPr>
          <a:lstStyle/>
          <a:p>
            <a:r>
              <a:rPr lang="en-US" dirty="0" err="1" smtClean="0"/>
              <a:t>Kilobases</a:t>
            </a:r>
            <a:r>
              <a:rPr lang="en-US" dirty="0" smtClean="0"/>
              <a:t> / gene</a:t>
            </a:r>
            <a:endParaRPr lang="en-US" dirty="0"/>
          </a:p>
        </p:txBody>
      </p:sp>
      <p:cxnSp>
        <p:nvCxnSpPr>
          <p:cNvPr id="7" name="Straight Connector 6"/>
          <p:cNvCxnSpPr/>
          <p:nvPr/>
        </p:nvCxnSpPr>
        <p:spPr>
          <a:xfrm flipV="1">
            <a:off x="4907280" y="976977"/>
            <a:ext cx="1899920" cy="2032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558094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2063" y="345440"/>
            <a:ext cx="5059874" cy="646331"/>
          </a:xfrm>
          <a:prstGeom prst="rect">
            <a:avLst/>
          </a:prstGeom>
          <a:noFill/>
        </p:spPr>
        <p:txBody>
          <a:bodyPr wrap="none" rtlCol="0">
            <a:spAutoFit/>
          </a:bodyPr>
          <a:lstStyle/>
          <a:p>
            <a:r>
              <a:rPr lang="en-US" sz="3600" dirty="0" smtClean="0"/>
              <a:t>What is genetic variation?</a:t>
            </a:r>
          </a:p>
        </p:txBody>
      </p:sp>
      <p:sp>
        <p:nvSpPr>
          <p:cNvPr id="3" name="TextBox 2"/>
          <p:cNvSpPr txBox="1"/>
          <p:nvPr/>
        </p:nvSpPr>
        <p:spPr>
          <a:xfrm>
            <a:off x="905682" y="1540772"/>
            <a:ext cx="5497969" cy="900246"/>
          </a:xfrm>
          <a:prstGeom prst="rect">
            <a:avLst/>
          </a:prstGeom>
          <a:noFill/>
        </p:spPr>
        <p:txBody>
          <a:bodyPr wrap="none" rtlCol="0">
            <a:spAutoFit/>
          </a:bodyPr>
          <a:lstStyle/>
          <a:p>
            <a:pPr>
              <a:lnSpc>
                <a:spcPct val="150000"/>
              </a:lnSpc>
            </a:pPr>
            <a:r>
              <a:rPr lang="en-US" i="1" dirty="0" smtClean="0"/>
              <a:t>Differences in the nucleotide sequence:</a:t>
            </a:r>
          </a:p>
          <a:p>
            <a:pPr>
              <a:lnSpc>
                <a:spcPct val="150000"/>
              </a:lnSpc>
            </a:pPr>
            <a:r>
              <a:rPr lang="en-US" dirty="0" smtClean="0"/>
              <a:t>	Small scale: mutations in coding or non-coding DNA</a:t>
            </a:r>
          </a:p>
        </p:txBody>
      </p:sp>
      <p:pic>
        <p:nvPicPr>
          <p:cNvPr id="4" name="Picture 3" descr="humanmousealignment.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789" y="3190240"/>
            <a:ext cx="7156045" cy="2915920"/>
          </a:xfrm>
          <a:prstGeom prst="rect">
            <a:avLst/>
          </a:prstGeom>
        </p:spPr>
      </p:pic>
      <p:sp>
        <p:nvSpPr>
          <p:cNvPr id="5" name="TextBox 4"/>
          <p:cNvSpPr txBox="1"/>
          <p:nvPr/>
        </p:nvSpPr>
        <p:spPr>
          <a:xfrm>
            <a:off x="2910841" y="6106160"/>
            <a:ext cx="4191096" cy="369332"/>
          </a:xfrm>
          <a:prstGeom prst="rect">
            <a:avLst/>
          </a:prstGeom>
          <a:noFill/>
        </p:spPr>
        <p:txBody>
          <a:bodyPr wrap="none" rtlCol="0">
            <a:spAutoFit/>
          </a:bodyPr>
          <a:lstStyle/>
          <a:p>
            <a:r>
              <a:rPr lang="en-US" dirty="0" smtClean="0"/>
              <a:t>Protein alignment Hamster-Mouse-Human</a:t>
            </a:r>
            <a:endParaRPr lang="en-US" dirty="0"/>
          </a:p>
        </p:txBody>
      </p:sp>
    </p:spTree>
    <p:extLst>
      <p:ext uri="{BB962C8B-B14F-4D97-AF65-F5344CB8AC3E}">
        <p14:creationId xmlns:p14="http://schemas.microsoft.com/office/powerpoint/2010/main" val="316112654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4502772"/>
            <a:ext cx="9245600" cy="2355228"/>
          </a:xfrm>
          <a:prstGeom prst="rect">
            <a:avLst/>
          </a:prstGeom>
        </p:spPr>
      </p:pic>
      <p:pic>
        <p:nvPicPr>
          <p:cNvPr id="3" name="Picture 2"/>
          <p:cNvPicPr>
            <a:picLocks noChangeAspect="1"/>
          </p:cNvPicPr>
          <p:nvPr/>
        </p:nvPicPr>
        <p:blipFill rotWithShape="1">
          <a:blip r:embed="rId4"/>
          <a:srcRect r="25333"/>
          <a:stretch/>
        </p:blipFill>
        <p:spPr>
          <a:xfrm>
            <a:off x="538480" y="71120"/>
            <a:ext cx="4681567" cy="4211320"/>
          </a:xfrm>
          <a:prstGeom prst="rect">
            <a:avLst/>
          </a:prstGeom>
        </p:spPr>
      </p:pic>
      <p:sp>
        <p:nvSpPr>
          <p:cNvPr id="4" name="TextBox 3"/>
          <p:cNvSpPr txBox="1"/>
          <p:nvPr/>
        </p:nvSpPr>
        <p:spPr>
          <a:xfrm>
            <a:off x="193040" y="4733071"/>
            <a:ext cx="2092239" cy="307777"/>
          </a:xfrm>
          <a:prstGeom prst="rect">
            <a:avLst/>
          </a:prstGeom>
          <a:noFill/>
        </p:spPr>
        <p:txBody>
          <a:bodyPr wrap="none" rtlCol="0">
            <a:spAutoFit/>
          </a:bodyPr>
          <a:lstStyle/>
          <a:p>
            <a:r>
              <a:rPr lang="en-US" sz="1400" dirty="0" err="1" smtClean="0"/>
              <a:t>Archaea</a:t>
            </a:r>
            <a:r>
              <a:rPr lang="en-US" sz="1400" dirty="0" smtClean="0"/>
              <a:t> genome statistics</a:t>
            </a:r>
            <a:endParaRPr lang="en-US" sz="1400" dirty="0"/>
          </a:p>
        </p:txBody>
      </p:sp>
      <p:sp>
        <p:nvSpPr>
          <p:cNvPr id="5" name="TextBox 4"/>
          <p:cNvSpPr txBox="1"/>
          <p:nvPr/>
        </p:nvSpPr>
        <p:spPr>
          <a:xfrm>
            <a:off x="5618480" y="934720"/>
            <a:ext cx="2956370" cy="2862323"/>
          </a:xfrm>
          <a:prstGeom prst="rect">
            <a:avLst/>
          </a:prstGeom>
          <a:noFill/>
        </p:spPr>
        <p:txBody>
          <a:bodyPr wrap="none" rtlCol="0">
            <a:spAutoFit/>
          </a:bodyPr>
          <a:lstStyle/>
          <a:p>
            <a:r>
              <a:rPr lang="en-US" i="1" dirty="0" smtClean="0"/>
              <a:t>Escherichia coli</a:t>
            </a:r>
          </a:p>
          <a:p>
            <a:r>
              <a:rPr lang="en-US" dirty="0"/>
              <a:t>Protein-coding </a:t>
            </a:r>
            <a:r>
              <a:rPr lang="en-US" dirty="0" smtClean="0"/>
              <a:t>genes: 87.8%</a:t>
            </a:r>
          </a:p>
          <a:p>
            <a:r>
              <a:rPr lang="en-US" dirty="0" smtClean="0"/>
              <a:t>Encoding </a:t>
            </a:r>
            <a:r>
              <a:rPr lang="en-US" dirty="0"/>
              <a:t>stable </a:t>
            </a:r>
            <a:r>
              <a:rPr lang="en-US" dirty="0" smtClean="0"/>
              <a:t>RNAs: 0.8%</a:t>
            </a:r>
          </a:p>
          <a:p>
            <a:r>
              <a:rPr lang="en-US" dirty="0" smtClean="0"/>
              <a:t>Non-coding repeats: 0.7%</a:t>
            </a:r>
          </a:p>
          <a:p>
            <a:r>
              <a:rPr lang="en-US" dirty="0" smtClean="0"/>
              <a:t>Regulatory: 11%</a:t>
            </a:r>
          </a:p>
          <a:p>
            <a:endParaRPr lang="en-US" dirty="0"/>
          </a:p>
          <a:p>
            <a:pPr algn="r"/>
            <a:r>
              <a:rPr lang="en-US" dirty="0" smtClean="0"/>
              <a:t>                              </a:t>
            </a:r>
            <a:r>
              <a:rPr lang="en-US" sz="1200" dirty="0" err="1" smtClean="0"/>
              <a:t>Blattner</a:t>
            </a:r>
            <a:r>
              <a:rPr lang="en-US" sz="1200" dirty="0" smtClean="0"/>
              <a:t> et al, 1997</a:t>
            </a:r>
          </a:p>
          <a:p>
            <a:endParaRPr lang="en-US" dirty="0"/>
          </a:p>
          <a:p>
            <a:r>
              <a:rPr lang="en-US" b="1" i="1" dirty="0" smtClean="0"/>
              <a:t> </a:t>
            </a:r>
            <a:endParaRPr lang="en-US" b="1" dirty="0"/>
          </a:p>
          <a:p>
            <a:endParaRPr lang="en-US" dirty="0"/>
          </a:p>
        </p:txBody>
      </p:sp>
      <p:sp>
        <p:nvSpPr>
          <p:cNvPr id="6" name="TextBox 5"/>
          <p:cNvSpPr txBox="1"/>
          <p:nvPr/>
        </p:nvSpPr>
        <p:spPr>
          <a:xfrm>
            <a:off x="0" y="4299522"/>
            <a:ext cx="1601896" cy="276999"/>
          </a:xfrm>
          <a:prstGeom prst="rect">
            <a:avLst/>
          </a:prstGeom>
          <a:noFill/>
        </p:spPr>
        <p:txBody>
          <a:bodyPr wrap="none" rtlCol="0">
            <a:spAutoFit/>
          </a:bodyPr>
          <a:lstStyle/>
          <a:p>
            <a:r>
              <a:rPr lang="en-US" sz="1200" dirty="0" err="1" smtClean="0"/>
              <a:t>Monogodin</a:t>
            </a:r>
            <a:r>
              <a:rPr lang="en-US" sz="1200" dirty="0" smtClean="0"/>
              <a:t> et al, 2005</a:t>
            </a:r>
            <a:endParaRPr lang="en-US" sz="1200" dirty="0"/>
          </a:p>
        </p:txBody>
      </p:sp>
    </p:spTree>
    <p:extLst>
      <p:ext uri="{BB962C8B-B14F-4D97-AF65-F5344CB8AC3E}">
        <p14:creationId xmlns:p14="http://schemas.microsoft.com/office/powerpoint/2010/main" val="130403619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8005" y="130091"/>
            <a:ext cx="3827991" cy="523220"/>
          </a:xfrm>
          <a:prstGeom prst="rect">
            <a:avLst/>
          </a:prstGeom>
          <a:noFill/>
        </p:spPr>
        <p:txBody>
          <a:bodyPr wrap="none" rtlCol="0">
            <a:spAutoFit/>
          </a:bodyPr>
          <a:lstStyle/>
          <a:p>
            <a:r>
              <a:rPr lang="en-US" sz="2800" dirty="0" smtClean="0"/>
              <a:t>Non-coding DNA matters </a:t>
            </a:r>
          </a:p>
        </p:txBody>
      </p:sp>
      <p:sp>
        <p:nvSpPr>
          <p:cNvPr id="3" name="TextBox 2"/>
          <p:cNvSpPr txBox="1"/>
          <p:nvPr/>
        </p:nvSpPr>
        <p:spPr>
          <a:xfrm>
            <a:off x="7888202" y="5592410"/>
            <a:ext cx="1255798" cy="276999"/>
          </a:xfrm>
          <a:prstGeom prst="rect">
            <a:avLst/>
          </a:prstGeom>
          <a:noFill/>
        </p:spPr>
        <p:txBody>
          <a:bodyPr wrap="none" rtlCol="0">
            <a:spAutoFit/>
          </a:bodyPr>
          <a:lstStyle/>
          <a:p>
            <a:r>
              <a:rPr lang="en-US" sz="1200" dirty="0" smtClean="0"/>
              <a:t>From Lynch 2007</a:t>
            </a:r>
            <a:endParaRPr lang="en-US" sz="1200" dirty="0"/>
          </a:p>
        </p:txBody>
      </p:sp>
      <p:graphicFrame>
        <p:nvGraphicFramePr>
          <p:cNvPr id="9" name="Table 8"/>
          <p:cNvGraphicFramePr>
            <a:graphicFrameLocks noGrp="1"/>
          </p:cNvGraphicFramePr>
          <p:nvPr>
            <p:extLst>
              <p:ext uri="{D42A27DB-BD31-4B8C-83A1-F6EECF244321}">
                <p14:modId xmlns:p14="http://schemas.microsoft.com/office/powerpoint/2010/main" val="3798507648"/>
              </p:ext>
            </p:extLst>
          </p:nvPr>
        </p:nvGraphicFramePr>
        <p:xfrm>
          <a:off x="1452880" y="2841913"/>
          <a:ext cx="6268720" cy="3190243"/>
        </p:xfrm>
        <a:graphic>
          <a:graphicData uri="http://schemas.openxmlformats.org/drawingml/2006/table">
            <a:tbl>
              <a:tblPr firstRow="1" bandRow="1">
                <a:tableStyleId>{5C22544A-7EE6-4342-B048-85BDC9FD1C3A}</a:tableStyleId>
              </a:tblPr>
              <a:tblGrid>
                <a:gridCol w="1689255"/>
                <a:gridCol w="1126170"/>
                <a:gridCol w="945807"/>
                <a:gridCol w="1253744"/>
                <a:gridCol w="1253744"/>
              </a:tblGrid>
              <a:tr h="455749">
                <a:tc>
                  <a:txBody>
                    <a:bodyPr/>
                    <a:lstStyle/>
                    <a:p>
                      <a:pPr algn="ctr"/>
                      <a:endParaRPr lang="en-US" sz="1600" dirty="0"/>
                    </a:p>
                  </a:txBody>
                  <a:tcPr/>
                </a:tc>
                <a:tc>
                  <a:txBody>
                    <a:bodyPr/>
                    <a:lstStyle/>
                    <a:p>
                      <a:pPr algn="ctr"/>
                      <a:r>
                        <a:rPr lang="en-US" sz="1600" dirty="0" smtClean="0"/>
                        <a:t>Exon</a:t>
                      </a:r>
                      <a:endParaRPr lang="en-US" sz="1600" dirty="0"/>
                    </a:p>
                  </a:txBody>
                  <a:tcPr/>
                </a:tc>
                <a:tc>
                  <a:txBody>
                    <a:bodyPr/>
                    <a:lstStyle/>
                    <a:p>
                      <a:pPr algn="ctr"/>
                      <a:r>
                        <a:rPr lang="en-US" sz="1600" dirty="0" smtClean="0"/>
                        <a:t>Intron</a:t>
                      </a:r>
                      <a:endParaRPr lang="en-US" sz="1600" dirty="0"/>
                    </a:p>
                  </a:txBody>
                  <a:tcPr/>
                </a:tc>
                <a:tc>
                  <a:txBody>
                    <a:bodyPr/>
                    <a:lstStyle/>
                    <a:p>
                      <a:pPr algn="ctr"/>
                      <a:r>
                        <a:rPr lang="en-US" sz="1600" dirty="0" smtClean="0"/>
                        <a:t>Regulatory</a:t>
                      </a:r>
                      <a:endParaRPr lang="en-US" sz="1600" dirty="0"/>
                    </a:p>
                  </a:txBody>
                  <a:tcPr/>
                </a:tc>
                <a:tc>
                  <a:txBody>
                    <a:bodyPr/>
                    <a:lstStyle/>
                    <a:p>
                      <a:pPr algn="ctr"/>
                      <a:r>
                        <a:rPr lang="en-US" sz="1600" dirty="0" smtClean="0"/>
                        <a:t>Other</a:t>
                      </a:r>
                      <a:endParaRPr lang="en-US" sz="1600" dirty="0"/>
                    </a:p>
                  </a:txBody>
                  <a:tcPr/>
                </a:tc>
              </a:tr>
              <a:tr h="455749">
                <a:tc>
                  <a:txBody>
                    <a:bodyPr/>
                    <a:lstStyle/>
                    <a:p>
                      <a:pPr algn="ctr"/>
                      <a:r>
                        <a:rPr lang="en-US" sz="1600" dirty="0" smtClean="0"/>
                        <a:t>Saccharomyces</a:t>
                      </a:r>
                      <a:endParaRPr lang="en-US" sz="1600" dirty="0"/>
                    </a:p>
                  </a:txBody>
                  <a:tcPr/>
                </a:tc>
                <a:tc>
                  <a:txBody>
                    <a:bodyPr/>
                    <a:lstStyle/>
                    <a:p>
                      <a:pPr algn="ctr"/>
                      <a:r>
                        <a:rPr lang="en-US" sz="1600" dirty="0" smtClean="0"/>
                        <a:t>1.44</a:t>
                      </a:r>
                      <a:endParaRPr lang="en-US" sz="1600" dirty="0"/>
                    </a:p>
                  </a:txBody>
                  <a:tcPr/>
                </a:tc>
                <a:tc>
                  <a:txBody>
                    <a:bodyPr/>
                    <a:lstStyle/>
                    <a:p>
                      <a:pPr algn="ctr"/>
                      <a:r>
                        <a:rPr lang="en-US" sz="1600" dirty="0" smtClean="0"/>
                        <a:t>0.02</a:t>
                      </a:r>
                      <a:endParaRPr lang="en-US" sz="1600" dirty="0"/>
                    </a:p>
                  </a:txBody>
                  <a:tcPr/>
                </a:tc>
                <a:tc>
                  <a:txBody>
                    <a:bodyPr/>
                    <a:lstStyle/>
                    <a:p>
                      <a:pPr algn="ctr"/>
                      <a:r>
                        <a:rPr lang="en-US" sz="1600" dirty="0" smtClean="0"/>
                        <a:t>0.11</a:t>
                      </a:r>
                      <a:endParaRPr lang="en-US" sz="1600" dirty="0"/>
                    </a:p>
                  </a:txBody>
                  <a:tcPr/>
                </a:tc>
                <a:tc>
                  <a:txBody>
                    <a:bodyPr/>
                    <a:lstStyle/>
                    <a:p>
                      <a:pPr algn="ctr"/>
                      <a:r>
                        <a:rPr lang="en-US" sz="1600" dirty="0" smtClean="0"/>
                        <a:t>0.37</a:t>
                      </a:r>
                      <a:endParaRPr lang="en-US" sz="1600" dirty="0"/>
                    </a:p>
                  </a:txBody>
                  <a:tcPr/>
                </a:tc>
              </a:tr>
              <a:tr h="455749">
                <a:tc>
                  <a:txBody>
                    <a:bodyPr/>
                    <a:lstStyle/>
                    <a:p>
                      <a:pPr algn="ctr"/>
                      <a:r>
                        <a:rPr lang="en-US" sz="1600" dirty="0" err="1" smtClean="0"/>
                        <a:t>Aspergillus</a:t>
                      </a:r>
                      <a:endParaRPr lang="en-US" sz="1600" dirty="0"/>
                    </a:p>
                  </a:txBody>
                  <a:tcPr/>
                </a:tc>
                <a:tc>
                  <a:txBody>
                    <a:bodyPr/>
                    <a:lstStyle/>
                    <a:p>
                      <a:pPr algn="ctr"/>
                      <a:r>
                        <a:rPr lang="en-US" sz="1600" dirty="0" smtClean="0"/>
                        <a:t>1.57</a:t>
                      </a:r>
                      <a:endParaRPr lang="en-US" sz="1600" dirty="0"/>
                    </a:p>
                  </a:txBody>
                  <a:tcPr/>
                </a:tc>
                <a:tc>
                  <a:txBody>
                    <a:bodyPr/>
                    <a:lstStyle/>
                    <a:p>
                      <a:pPr algn="ctr"/>
                      <a:r>
                        <a:rPr lang="en-US" sz="1600" dirty="0" smtClean="0"/>
                        <a:t>0.27</a:t>
                      </a:r>
                      <a:endParaRPr lang="en-US" sz="1600" dirty="0"/>
                    </a:p>
                  </a:txBody>
                  <a:tcPr/>
                </a:tc>
                <a:tc>
                  <a:txBody>
                    <a:bodyPr/>
                    <a:lstStyle/>
                    <a:p>
                      <a:pPr algn="ctr"/>
                      <a:r>
                        <a:rPr lang="en-US" sz="1600" dirty="0" smtClean="0"/>
                        <a:t>0.03</a:t>
                      </a:r>
                      <a:endParaRPr lang="en-US" sz="1600" dirty="0"/>
                    </a:p>
                  </a:txBody>
                  <a:tcPr/>
                </a:tc>
                <a:tc>
                  <a:txBody>
                    <a:bodyPr/>
                    <a:lstStyle/>
                    <a:p>
                      <a:pPr algn="ctr"/>
                      <a:r>
                        <a:rPr lang="en-US" sz="1600" dirty="0" smtClean="0"/>
                        <a:t>1.55</a:t>
                      </a:r>
                      <a:endParaRPr lang="en-US" sz="1600" dirty="0"/>
                    </a:p>
                  </a:txBody>
                  <a:tcPr/>
                </a:tc>
              </a:tr>
              <a:tr h="455749">
                <a:tc>
                  <a:txBody>
                    <a:bodyPr/>
                    <a:lstStyle/>
                    <a:p>
                      <a:pPr algn="ctr"/>
                      <a:r>
                        <a:rPr lang="en-US" sz="1600" dirty="0" smtClean="0"/>
                        <a:t>Plasmodium</a:t>
                      </a:r>
                      <a:endParaRPr lang="en-US" sz="1600" dirty="0"/>
                    </a:p>
                  </a:txBody>
                  <a:tcPr/>
                </a:tc>
                <a:tc>
                  <a:txBody>
                    <a:bodyPr/>
                    <a:lstStyle/>
                    <a:p>
                      <a:pPr algn="ctr"/>
                      <a:r>
                        <a:rPr lang="en-US" sz="1600" dirty="0" smtClean="0"/>
                        <a:t>2.29</a:t>
                      </a:r>
                      <a:endParaRPr lang="en-US" sz="1600" dirty="0"/>
                    </a:p>
                  </a:txBody>
                  <a:tcPr/>
                </a:tc>
                <a:tc>
                  <a:txBody>
                    <a:bodyPr/>
                    <a:lstStyle/>
                    <a:p>
                      <a:pPr algn="ctr"/>
                      <a:r>
                        <a:rPr lang="en-US" sz="1600" dirty="0" smtClean="0"/>
                        <a:t>0.25</a:t>
                      </a:r>
                      <a:endParaRPr lang="en-US" sz="1600" dirty="0"/>
                    </a:p>
                  </a:txBody>
                  <a:tcPr/>
                </a:tc>
                <a:tc>
                  <a:txBody>
                    <a:bodyPr/>
                    <a:lstStyle/>
                    <a:p>
                      <a:pPr algn="ctr"/>
                      <a:r>
                        <a:rPr lang="en-US" sz="1600" dirty="0" smtClean="0"/>
                        <a:t>0.04</a:t>
                      </a:r>
                      <a:endParaRPr lang="en-US" sz="1600" dirty="0"/>
                    </a:p>
                  </a:txBody>
                  <a:tcPr/>
                </a:tc>
                <a:tc>
                  <a:txBody>
                    <a:bodyPr/>
                    <a:lstStyle/>
                    <a:p>
                      <a:pPr algn="ctr"/>
                      <a:r>
                        <a:rPr lang="en-US" sz="1600" dirty="0" smtClean="0"/>
                        <a:t>1.76</a:t>
                      </a:r>
                      <a:endParaRPr lang="en-US" sz="1600" dirty="0"/>
                    </a:p>
                  </a:txBody>
                  <a:tcPr/>
                </a:tc>
              </a:tr>
              <a:tr h="455749">
                <a:tc>
                  <a:txBody>
                    <a:bodyPr/>
                    <a:lstStyle/>
                    <a:p>
                      <a:pPr algn="ctr"/>
                      <a:r>
                        <a:rPr lang="en-US" sz="1600" dirty="0" err="1" smtClean="0"/>
                        <a:t>Caenorhabiditis</a:t>
                      </a:r>
                      <a:endParaRPr lang="en-US" sz="1600" dirty="0"/>
                    </a:p>
                  </a:txBody>
                  <a:tcPr/>
                </a:tc>
                <a:tc>
                  <a:txBody>
                    <a:bodyPr/>
                    <a:lstStyle/>
                    <a:p>
                      <a:pPr algn="ctr"/>
                      <a:r>
                        <a:rPr lang="en-US" sz="1600" dirty="0" smtClean="0"/>
                        <a:t>1.25</a:t>
                      </a:r>
                      <a:endParaRPr lang="en-US" sz="1600" dirty="0"/>
                    </a:p>
                  </a:txBody>
                  <a:tcPr/>
                </a:tc>
                <a:tc>
                  <a:txBody>
                    <a:bodyPr/>
                    <a:lstStyle/>
                    <a:p>
                      <a:pPr algn="ctr"/>
                      <a:r>
                        <a:rPr lang="en-US" sz="1600" dirty="0" smtClean="0"/>
                        <a:t>0.64</a:t>
                      </a:r>
                      <a:endParaRPr lang="en-US" sz="1600" dirty="0"/>
                    </a:p>
                  </a:txBody>
                  <a:tcPr/>
                </a:tc>
                <a:tc>
                  <a:txBody>
                    <a:bodyPr/>
                    <a:lstStyle/>
                    <a:p>
                      <a:pPr algn="ctr"/>
                      <a:r>
                        <a:rPr lang="en-US" sz="1600" dirty="0" smtClean="0"/>
                        <a:t>0.43</a:t>
                      </a:r>
                      <a:endParaRPr lang="en-US" sz="1600" dirty="0"/>
                    </a:p>
                  </a:txBody>
                  <a:tcPr/>
                </a:tc>
                <a:tc>
                  <a:txBody>
                    <a:bodyPr/>
                    <a:lstStyle/>
                    <a:p>
                      <a:pPr algn="ctr"/>
                      <a:r>
                        <a:rPr lang="en-US" sz="1600" dirty="0" smtClean="0"/>
                        <a:t>2.41</a:t>
                      </a:r>
                      <a:endParaRPr lang="en-US" sz="1600" dirty="0"/>
                    </a:p>
                  </a:txBody>
                  <a:tcPr/>
                </a:tc>
              </a:tr>
              <a:tr h="455749">
                <a:tc>
                  <a:txBody>
                    <a:bodyPr/>
                    <a:lstStyle/>
                    <a:p>
                      <a:pPr algn="ctr"/>
                      <a:r>
                        <a:rPr lang="en-US" sz="1600" dirty="0" smtClean="0"/>
                        <a:t>Drosophila</a:t>
                      </a:r>
                      <a:endParaRPr lang="en-US" sz="1600" dirty="0"/>
                    </a:p>
                  </a:txBody>
                  <a:tcPr/>
                </a:tc>
                <a:tc>
                  <a:txBody>
                    <a:bodyPr/>
                    <a:lstStyle/>
                    <a:p>
                      <a:pPr algn="ctr"/>
                      <a:r>
                        <a:rPr lang="en-US" sz="1600" dirty="0" smtClean="0"/>
                        <a:t>1.66</a:t>
                      </a:r>
                      <a:endParaRPr lang="en-US" sz="1600" dirty="0"/>
                    </a:p>
                  </a:txBody>
                  <a:tcPr/>
                </a:tc>
                <a:tc>
                  <a:txBody>
                    <a:bodyPr/>
                    <a:lstStyle/>
                    <a:p>
                      <a:pPr algn="ctr"/>
                      <a:r>
                        <a:rPr lang="en-US" sz="1600" dirty="0" smtClean="0"/>
                        <a:t>2.93</a:t>
                      </a:r>
                      <a:endParaRPr lang="en-US" sz="1600" dirty="0"/>
                    </a:p>
                  </a:txBody>
                  <a:tcPr/>
                </a:tc>
                <a:tc>
                  <a:txBody>
                    <a:bodyPr/>
                    <a:lstStyle/>
                    <a:p>
                      <a:pPr algn="ctr"/>
                      <a:r>
                        <a:rPr lang="en-US" sz="1600" dirty="0" smtClean="0"/>
                        <a:t>1.37</a:t>
                      </a:r>
                      <a:endParaRPr lang="en-US" sz="1600" dirty="0"/>
                    </a:p>
                  </a:txBody>
                  <a:tcPr/>
                </a:tc>
                <a:tc>
                  <a:txBody>
                    <a:bodyPr/>
                    <a:lstStyle/>
                    <a:p>
                      <a:pPr algn="ctr"/>
                      <a:r>
                        <a:rPr lang="en-US" sz="1600" dirty="0" smtClean="0"/>
                        <a:t>2.60</a:t>
                      </a:r>
                      <a:endParaRPr lang="en-US" sz="1600" dirty="0"/>
                    </a:p>
                  </a:txBody>
                  <a:tcPr/>
                </a:tc>
              </a:tr>
              <a:tr h="455749">
                <a:tc>
                  <a:txBody>
                    <a:bodyPr/>
                    <a:lstStyle/>
                    <a:p>
                      <a:pPr algn="ctr"/>
                      <a:r>
                        <a:rPr lang="en-US" sz="1600" dirty="0" smtClean="0"/>
                        <a:t>Homo/</a:t>
                      </a:r>
                      <a:r>
                        <a:rPr lang="en-US" sz="1600" dirty="0" err="1" smtClean="0"/>
                        <a:t>Mus</a:t>
                      </a:r>
                      <a:endParaRPr lang="en-US" sz="1600" dirty="0"/>
                    </a:p>
                  </a:txBody>
                  <a:tcPr/>
                </a:tc>
                <a:tc>
                  <a:txBody>
                    <a:bodyPr/>
                    <a:lstStyle/>
                    <a:p>
                      <a:pPr algn="ctr"/>
                      <a:r>
                        <a:rPr lang="en-US" sz="1600" dirty="0" smtClean="0"/>
                        <a:t>1.32</a:t>
                      </a:r>
                      <a:endParaRPr lang="en-US" sz="1600" dirty="0"/>
                    </a:p>
                  </a:txBody>
                  <a:tcPr/>
                </a:tc>
                <a:tc>
                  <a:txBody>
                    <a:bodyPr/>
                    <a:lstStyle/>
                    <a:p>
                      <a:pPr algn="ctr"/>
                      <a:r>
                        <a:rPr lang="en-US" sz="1600" dirty="0" smtClean="0"/>
                        <a:t>32.27</a:t>
                      </a:r>
                      <a:endParaRPr lang="en-US" sz="1600" dirty="0"/>
                    </a:p>
                  </a:txBody>
                  <a:tcPr/>
                </a:tc>
                <a:tc>
                  <a:txBody>
                    <a:bodyPr/>
                    <a:lstStyle/>
                    <a:p>
                      <a:pPr algn="ctr"/>
                      <a:r>
                        <a:rPr lang="en-US" sz="1600" dirty="0" smtClean="0"/>
                        <a:t>1.95</a:t>
                      </a:r>
                      <a:endParaRPr lang="en-US" sz="1600" dirty="0"/>
                    </a:p>
                  </a:txBody>
                  <a:tcPr/>
                </a:tc>
                <a:tc>
                  <a:txBody>
                    <a:bodyPr/>
                    <a:lstStyle/>
                    <a:p>
                      <a:pPr algn="ctr"/>
                      <a:r>
                        <a:rPr lang="en-US" sz="1600" dirty="0" smtClean="0"/>
                        <a:t>61.14</a:t>
                      </a:r>
                      <a:endParaRPr lang="en-US" sz="1600" dirty="0"/>
                    </a:p>
                  </a:txBody>
                  <a:tcPr/>
                </a:tc>
              </a:tr>
            </a:tbl>
          </a:graphicData>
        </a:graphic>
      </p:graphicFrame>
      <p:sp>
        <p:nvSpPr>
          <p:cNvPr id="10" name="TextBox 9"/>
          <p:cNvSpPr txBox="1"/>
          <p:nvPr/>
        </p:nvSpPr>
        <p:spPr>
          <a:xfrm>
            <a:off x="5872480" y="1989299"/>
            <a:ext cx="1132116" cy="369332"/>
          </a:xfrm>
          <a:prstGeom prst="rect">
            <a:avLst/>
          </a:prstGeom>
          <a:noFill/>
        </p:spPr>
        <p:txBody>
          <a:bodyPr wrap="none" rtlCol="0">
            <a:spAutoFit/>
          </a:bodyPr>
          <a:lstStyle/>
          <a:p>
            <a:r>
              <a:rPr lang="en-US" dirty="0" err="1" smtClean="0"/>
              <a:t>Intergenic</a:t>
            </a:r>
            <a:endParaRPr lang="en-US" dirty="0"/>
          </a:p>
        </p:txBody>
      </p:sp>
      <p:sp>
        <p:nvSpPr>
          <p:cNvPr id="11" name="Right Brace 10"/>
          <p:cNvSpPr/>
          <p:nvPr/>
        </p:nvSpPr>
        <p:spPr>
          <a:xfrm rot="16200000">
            <a:off x="6247291" y="1425696"/>
            <a:ext cx="366869" cy="2195673"/>
          </a:xfrm>
          <a:prstGeom prst="rightBrace">
            <a:avLst>
              <a:gd name="adj1" fmla="val 54774"/>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787879" y="2358631"/>
            <a:ext cx="3740252" cy="369332"/>
          </a:xfrm>
          <a:prstGeom prst="rect">
            <a:avLst/>
          </a:prstGeom>
          <a:noFill/>
        </p:spPr>
        <p:txBody>
          <a:bodyPr wrap="none" rtlCol="0">
            <a:spAutoFit/>
          </a:bodyPr>
          <a:lstStyle/>
          <a:p>
            <a:r>
              <a:rPr lang="en-US" dirty="0" smtClean="0"/>
              <a:t>Average amount of DNA (in </a:t>
            </a:r>
            <a:r>
              <a:rPr lang="en-US" dirty="0" err="1" smtClean="0"/>
              <a:t>kilobases</a:t>
            </a:r>
            <a:r>
              <a:rPr lang="en-US" dirty="0" smtClean="0"/>
              <a:t>)</a:t>
            </a:r>
            <a:endParaRPr lang="en-US" dirty="0"/>
          </a:p>
        </p:txBody>
      </p:sp>
    </p:spTree>
    <p:extLst>
      <p:ext uri="{BB962C8B-B14F-4D97-AF65-F5344CB8AC3E}">
        <p14:creationId xmlns:p14="http://schemas.microsoft.com/office/powerpoint/2010/main" val="242278110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3219" y="2470368"/>
            <a:ext cx="1517563" cy="584776"/>
          </a:xfrm>
          <a:prstGeom prst="rect">
            <a:avLst/>
          </a:prstGeom>
          <a:noFill/>
        </p:spPr>
        <p:txBody>
          <a:bodyPr wrap="none" rtlCol="0">
            <a:spAutoFit/>
          </a:bodyPr>
          <a:lstStyle/>
          <a:p>
            <a:r>
              <a:rPr lang="en-US" sz="3200" dirty="0" err="1" smtClean="0"/>
              <a:t>Synteny</a:t>
            </a:r>
            <a:endParaRPr lang="en-US" sz="3200" dirty="0"/>
          </a:p>
        </p:txBody>
      </p:sp>
    </p:spTree>
    <p:extLst>
      <p:ext uri="{BB962C8B-B14F-4D97-AF65-F5344CB8AC3E}">
        <p14:creationId xmlns:p14="http://schemas.microsoft.com/office/powerpoint/2010/main" val="37804275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610" y="863600"/>
            <a:ext cx="2743200"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90592" y="237112"/>
            <a:ext cx="1126368" cy="646331"/>
          </a:xfrm>
          <a:prstGeom prst="rect">
            <a:avLst/>
          </a:prstGeom>
          <a:noFill/>
        </p:spPr>
        <p:txBody>
          <a:bodyPr wrap="none" rtlCol="0">
            <a:spAutoFit/>
          </a:bodyPr>
          <a:lstStyle/>
          <a:p>
            <a:pPr algn="ctr"/>
            <a:r>
              <a:rPr lang="en-US" dirty="0" smtClean="0"/>
              <a:t>Simulated </a:t>
            </a:r>
          </a:p>
          <a:p>
            <a:pPr algn="ctr"/>
            <a:r>
              <a:rPr lang="en-US" dirty="0" smtClean="0"/>
              <a:t>data</a:t>
            </a:r>
            <a:endParaRPr lang="en-US" dirty="0"/>
          </a:p>
        </p:txBody>
      </p:sp>
      <p:sp>
        <p:nvSpPr>
          <p:cNvPr id="4" name="TextBox 3"/>
          <p:cNvSpPr txBox="1"/>
          <p:nvPr/>
        </p:nvSpPr>
        <p:spPr>
          <a:xfrm>
            <a:off x="2490157" y="237112"/>
            <a:ext cx="1084777" cy="646331"/>
          </a:xfrm>
          <a:prstGeom prst="rect">
            <a:avLst/>
          </a:prstGeom>
          <a:noFill/>
        </p:spPr>
        <p:txBody>
          <a:bodyPr wrap="none" rtlCol="0">
            <a:spAutoFit/>
          </a:bodyPr>
          <a:lstStyle/>
          <a:p>
            <a:pPr algn="ctr"/>
            <a:r>
              <a:rPr lang="en-US" dirty="0" smtClean="0"/>
              <a:t>Observed</a:t>
            </a:r>
          </a:p>
          <a:p>
            <a:pPr algn="ctr"/>
            <a:r>
              <a:rPr lang="en-US" dirty="0" smtClean="0"/>
              <a:t>data</a:t>
            </a:r>
            <a:endParaRPr lang="en-US" dirty="0"/>
          </a:p>
        </p:txBody>
      </p:sp>
      <p:sp>
        <p:nvSpPr>
          <p:cNvPr id="5" name="TextBox 4"/>
          <p:cNvSpPr txBox="1"/>
          <p:nvPr/>
        </p:nvSpPr>
        <p:spPr>
          <a:xfrm>
            <a:off x="4147231" y="1379041"/>
            <a:ext cx="2022647" cy="369332"/>
          </a:xfrm>
          <a:prstGeom prst="rect">
            <a:avLst/>
          </a:prstGeom>
          <a:noFill/>
        </p:spPr>
        <p:txBody>
          <a:bodyPr wrap="none" rtlCol="0">
            <a:spAutoFit/>
          </a:bodyPr>
          <a:lstStyle/>
          <a:p>
            <a:r>
              <a:rPr lang="en-US" dirty="0" smtClean="0"/>
              <a:t>A+B) </a:t>
            </a:r>
            <a:r>
              <a:rPr lang="en-US" dirty="0" err="1" smtClean="0"/>
              <a:t>Macrosynteny</a:t>
            </a:r>
            <a:endParaRPr lang="en-US" dirty="0"/>
          </a:p>
        </p:txBody>
      </p:sp>
      <p:sp>
        <p:nvSpPr>
          <p:cNvPr id="6" name="TextBox 5"/>
          <p:cNvSpPr txBox="1"/>
          <p:nvPr/>
        </p:nvSpPr>
        <p:spPr>
          <a:xfrm>
            <a:off x="4147231" y="2850954"/>
            <a:ext cx="1646605" cy="369332"/>
          </a:xfrm>
          <a:prstGeom prst="rect">
            <a:avLst/>
          </a:prstGeom>
          <a:noFill/>
        </p:spPr>
        <p:txBody>
          <a:bodyPr wrap="none" rtlCol="0">
            <a:spAutoFit/>
          </a:bodyPr>
          <a:lstStyle/>
          <a:p>
            <a:r>
              <a:rPr lang="en-US" dirty="0" smtClean="0"/>
              <a:t>C+D) Inversions</a:t>
            </a:r>
            <a:endParaRPr lang="en-US" dirty="0"/>
          </a:p>
        </p:txBody>
      </p:sp>
      <p:sp>
        <p:nvSpPr>
          <p:cNvPr id="7" name="TextBox 6"/>
          <p:cNvSpPr txBox="1"/>
          <p:nvPr/>
        </p:nvSpPr>
        <p:spPr>
          <a:xfrm>
            <a:off x="4147231" y="4352631"/>
            <a:ext cx="2432464" cy="369332"/>
          </a:xfrm>
          <a:prstGeom prst="rect">
            <a:avLst/>
          </a:prstGeom>
          <a:noFill/>
        </p:spPr>
        <p:txBody>
          <a:bodyPr wrap="none" rtlCol="0">
            <a:spAutoFit/>
          </a:bodyPr>
          <a:lstStyle/>
          <a:p>
            <a:r>
              <a:rPr lang="en-US" dirty="0" smtClean="0"/>
              <a:t>E+F) Multiple inversions </a:t>
            </a:r>
            <a:endParaRPr lang="en-US" dirty="0"/>
          </a:p>
        </p:txBody>
      </p:sp>
      <p:sp>
        <p:nvSpPr>
          <p:cNvPr id="8" name="TextBox 7"/>
          <p:cNvSpPr txBox="1"/>
          <p:nvPr/>
        </p:nvSpPr>
        <p:spPr>
          <a:xfrm>
            <a:off x="4147231" y="5675727"/>
            <a:ext cx="3262432" cy="369332"/>
          </a:xfrm>
          <a:prstGeom prst="rect">
            <a:avLst/>
          </a:prstGeom>
          <a:noFill/>
        </p:spPr>
        <p:txBody>
          <a:bodyPr wrap="none" rtlCol="0">
            <a:spAutoFit/>
          </a:bodyPr>
          <a:lstStyle/>
          <a:p>
            <a:r>
              <a:rPr lang="en-US" dirty="0" smtClean="0"/>
              <a:t>G+H) Only short </a:t>
            </a:r>
            <a:r>
              <a:rPr lang="en-US" dirty="0" err="1" smtClean="0"/>
              <a:t>syntenic</a:t>
            </a:r>
            <a:r>
              <a:rPr lang="en-US" dirty="0" smtClean="0"/>
              <a:t> regions </a:t>
            </a:r>
            <a:endParaRPr lang="en-US" dirty="0"/>
          </a:p>
        </p:txBody>
      </p:sp>
    </p:spTree>
    <p:extLst>
      <p:ext uri="{BB962C8B-B14F-4D97-AF65-F5344CB8AC3E}">
        <p14:creationId xmlns:p14="http://schemas.microsoft.com/office/powerpoint/2010/main" val="250629496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4083" y="296679"/>
            <a:ext cx="9292166" cy="514643"/>
          </a:xfrm>
          <a:prstGeom prst="rect">
            <a:avLst/>
          </a:prstGeom>
          <a:noFill/>
          <a:ln w="9525">
            <a:noFill/>
            <a:miter lim="800000"/>
            <a:headEnd/>
            <a:tailEnd/>
          </a:ln>
        </p:spPr>
        <p:txBody>
          <a:bodyPr wrap="square" lIns="82945" tIns="41473" rIns="82945" bIns="41473">
            <a:spAutoFit/>
          </a:bodyPr>
          <a:lstStyle/>
          <a:p>
            <a:pPr algn="ctr"/>
            <a:r>
              <a:rPr lang="da-DK" sz="2800" dirty="0" err="1" smtClean="0">
                <a:solidFill>
                  <a:srgbClr val="C00000"/>
                </a:solidFill>
                <a:latin typeface="Calibri" pitchFamily="34" charset="0"/>
              </a:rPr>
              <a:t>Different</a:t>
            </a:r>
            <a:r>
              <a:rPr lang="da-DK" sz="2800" dirty="0" smtClean="0">
                <a:solidFill>
                  <a:srgbClr val="C00000"/>
                </a:solidFill>
                <a:latin typeface="Calibri" pitchFamily="34" charset="0"/>
              </a:rPr>
              <a:t> </a:t>
            </a:r>
            <a:r>
              <a:rPr lang="da-DK" sz="2800" dirty="0" err="1" smtClean="0">
                <a:solidFill>
                  <a:srgbClr val="C00000"/>
                </a:solidFill>
                <a:latin typeface="Calibri" pitchFamily="34" charset="0"/>
              </a:rPr>
              <a:t>recombinational</a:t>
            </a:r>
            <a:r>
              <a:rPr lang="da-DK" sz="2800" dirty="0" smtClean="0">
                <a:solidFill>
                  <a:srgbClr val="C00000"/>
                </a:solidFill>
                <a:latin typeface="Calibri" pitchFamily="34" charset="0"/>
              </a:rPr>
              <a:t> events </a:t>
            </a:r>
            <a:r>
              <a:rPr lang="da-DK" sz="2800" dirty="0" err="1" smtClean="0">
                <a:solidFill>
                  <a:srgbClr val="C00000"/>
                </a:solidFill>
                <a:latin typeface="Calibri" pitchFamily="34" charset="0"/>
              </a:rPr>
              <a:t>lead</a:t>
            </a:r>
            <a:r>
              <a:rPr lang="da-DK" sz="2800" dirty="0" smtClean="0">
                <a:solidFill>
                  <a:srgbClr val="C00000"/>
                </a:solidFill>
                <a:latin typeface="Calibri" pitchFamily="34" charset="0"/>
              </a:rPr>
              <a:t> to </a:t>
            </a:r>
            <a:r>
              <a:rPr lang="da-DK" sz="2800" dirty="0" err="1" smtClean="0">
                <a:solidFill>
                  <a:srgbClr val="C00000"/>
                </a:solidFill>
                <a:latin typeface="Calibri" pitchFamily="34" charset="0"/>
              </a:rPr>
              <a:t>synteny</a:t>
            </a:r>
            <a:r>
              <a:rPr lang="da-DK" sz="2800" dirty="0" smtClean="0">
                <a:solidFill>
                  <a:srgbClr val="C00000"/>
                </a:solidFill>
                <a:latin typeface="Calibri" pitchFamily="34" charset="0"/>
              </a:rPr>
              <a:t> </a:t>
            </a:r>
            <a:r>
              <a:rPr lang="da-DK" sz="2800" dirty="0" err="1" smtClean="0">
                <a:solidFill>
                  <a:srgbClr val="C00000"/>
                </a:solidFill>
                <a:latin typeface="Calibri" pitchFamily="34" charset="0"/>
              </a:rPr>
              <a:t>breakpoints</a:t>
            </a:r>
            <a:endParaRPr lang="da-DK" sz="2800" dirty="0">
              <a:solidFill>
                <a:srgbClr val="C00000"/>
              </a:solidFill>
              <a:latin typeface="Calibri" pitchFamily="34" charset="0"/>
            </a:endParaRPr>
          </a:p>
        </p:txBody>
      </p:sp>
      <p:grpSp>
        <p:nvGrpSpPr>
          <p:cNvPr id="10" name="Group 9"/>
          <p:cNvGrpSpPr/>
          <p:nvPr/>
        </p:nvGrpSpPr>
        <p:grpSpPr>
          <a:xfrm>
            <a:off x="306919" y="3771704"/>
            <a:ext cx="3416300" cy="2987016"/>
            <a:chOff x="232833" y="1128183"/>
            <a:chExt cx="3416300" cy="2987016"/>
          </a:xfrm>
        </p:grpSpPr>
        <p:pic>
          <p:nvPicPr>
            <p:cNvPr id="3" name="Picture 2"/>
            <p:cNvPicPr>
              <a:picLocks noChangeAspect="1"/>
            </p:cNvPicPr>
            <p:nvPr/>
          </p:nvPicPr>
          <p:blipFill>
            <a:blip r:embed="rId2"/>
            <a:stretch>
              <a:fillRect/>
            </a:stretch>
          </p:blipFill>
          <p:spPr>
            <a:xfrm>
              <a:off x="232833" y="1128183"/>
              <a:ext cx="3416300" cy="2480965"/>
            </a:xfrm>
            <a:prstGeom prst="rect">
              <a:avLst/>
            </a:prstGeom>
            <a:ln>
              <a:solidFill>
                <a:srgbClr val="0000FF"/>
              </a:solidFill>
            </a:ln>
          </p:spPr>
        </p:pic>
        <p:sp>
          <p:nvSpPr>
            <p:cNvPr id="4" name="TextBox 3"/>
            <p:cNvSpPr txBox="1"/>
            <p:nvPr/>
          </p:nvSpPr>
          <p:spPr>
            <a:xfrm>
              <a:off x="306919" y="3653534"/>
              <a:ext cx="889000" cy="461665"/>
            </a:xfrm>
            <a:prstGeom prst="rect">
              <a:avLst/>
            </a:prstGeom>
            <a:noFill/>
          </p:spPr>
          <p:txBody>
            <a:bodyPr wrap="square" rtlCol="0">
              <a:spAutoFit/>
            </a:bodyPr>
            <a:lstStyle/>
            <a:p>
              <a:pPr algn="ctr"/>
              <a:r>
                <a:rPr lang="en-US" sz="1200" dirty="0" err="1" smtClean="0"/>
                <a:t>Paracentric</a:t>
              </a:r>
              <a:r>
                <a:rPr lang="en-US" sz="1200" dirty="0" smtClean="0"/>
                <a:t> inversion</a:t>
              </a:r>
              <a:endParaRPr lang="en-US" sz="1200" dirty="0"/>
            </a:p>
          </p:txBody>
        </p:sp>
        <p:sp>
          <p:nvSpPr>
            <p:cNvPr id="5" name="TextBox 4"/>
            <p:cNvSpPr txBox="1"/>
            <p:nvPr/>
          </p:nvSpPr>
          <p:spPr>
            <a:xfrm>
              <a:off x="2628902" y="3653534"/>
              <a:ext cx="889000" cy="461665"/>
            </a:xfrm>
            <a:prstGeom prst="rect">
              <a:avLst/>
            </a:prstGeom>
            <a:noFill/>
          </p:spPr>
          <p:txBody>
            <a:bodyPr wrap="square" rtlCol="0">
              <a:spAutoFit/>
            </a:bodyPr>
            <a:lstStyle/>
            <a:p>
              <a:pPr algn="ctr"/>
              <a:r>
                <a:rPr lang="en-US" sz="1200" dirty="0" err="1" smtClean="0"/>
                <a:t>Pericentric</a:t>
              </a:r>
              <a:r>
                <a:rPr lang="en-US" sz="1200" dirty="0" smtClean="0"/>
                <a:t> inversion</a:t>
              </a:r>
              <a:endParaRPr lang="en-US" sz="1200" dirty="0"/>
            </a:p>
          </p:txBody>
        </p:sp>
        <p:sp>
          <p:nvSpPr>
            <p:cNvPr id="6" name="TextBox 5"/>
            <p:cNvSpPr txBox="1"/>
            <p:nvPr/>
          </p:nvSpPr>
          <p:spPr>
            <a:xfrm>
              <a:off x="1322916" y="1280584"/>
              <a:ext cx="1140231" cy="369332"/>
            </a:xfrm>
            <a:prstGeom prst="rect">
              <a:avLst/>
            </a:prstGeom>
            <a:noFill/>
          </p:spPr>
          <p:txBody>
            <a:bodyPr wrap="none" rtlCol="0">
              <a:spAutoFit/>
            </a:bodyPr>
            <a:lstStyle/>
            <a:p>
              <a:r>
                <a:rPr lang="en-US" dirty="0" smtClean="0">
                  <a:solidFill>
                    <a:srgbClr val="0000FF"/>
                  </a:solidFill>
                </a:rPr>
                <a:t>Inversions</a:t>
              </a:r>
              <a:endParaRPr lang="en-US" dirty="0">
                <a:solidFill>
                  <a:srgbClr val="0000FF"/>
                </a:solidFill>
              </a:endParaRPr>
            </a:p>
          </p:txBody>
        </p:sp>
      </p:grpSp>
      <p:grpSp>
        <p:nvGrpSpPr>
          <p:cNvPr id="9" name="Group 8"/>
          <p:cNvGrpSpPr/>
          <p:nvPr/>
        </p:nvGrpSpPr>
        <p:grpSpPr>
          <a:xfrm>
            <a:off x="5206999" y="3771705"/>
            <a:ext cx="3217334" cy="2756183"/>
            <a:chOff x="2846916" y="3695416"/>
            <a:chExt cx="3217334" cy="2756183"/>
          </a:xfrm>
        </p:grpSpPr>
        <p:pic>
          <p:nvPicPr>
            <p:cNvPr id="7" name="Picture 6"/>
            <p:cNvPicPr>
              <a:picLocks noChangeAspect="1"/>
            </p:cNvPicPr>
            <p:nvPr/>
          </p:nvPicPr>
          <p:blipFill>
            <a:blip r:embed="rId3"/>
            <a:stretch>
              <a:fillRect/>
            </a:stretch>
          </p:blipFill>
          <p:spPr>
            <a:xfrm>
              <a:off x="2846916" y="3695416"/>
              <a:ext cx="3217334" cy="2756183"/>
            </a:xfrm>
            <a:prstGeom prst="rect">
              <a:avLst/>
            </a:prstGeom>
            <a:ln>
              <a:solidFill>
                <a:srgbClr val="0000FF"/>
              </a:solidFill>
            </a:ln>
          </p:spPr>
        </p:pic>
        <p:sp>
          <p:nvSpPr>
            <p:cNvPr id="8" name="TextBox 7"/>
            <p:cNvSpPr txBox="1"/>
            <p:nvPr/>
          </p:nvSpPr>
          <p:spPr>
            <a:xfrm>
              <a:off x="3888316" y="3773884"/>
              <a:ext cx="1544526" cy="369332"/>
            </a:xfrm>
            <a:prstGeom prst="rect">
              <a:avLst/>
            </a:prstGeom>
            <a:noFill/>
          </p:spPr>
          <p:txBody>
            <a:bodyPr wrap="none" rtlCol="0">
              <a:spAutoFit/>
            </a:bodyPr>
            <a:lstStyle/>
            <a:p>
              <a:r>
                <a:rPr lang="en-US" dirty="0" smtClean="0">
                  <a:solidFill>
                    <a:srgbClr val="0000FF"/>
                  </a:solidFill>
                </a:rPr>
                <a:t>Translocations</a:t>
              </a:r>
              <a:endParaRPr lang="en-US" dirty="0">
                <a:solidFill>
                  <a:srgbClr val="0000FF"/>
                </a:solidFill>
              </a:endParaRPr>
            </a:p>
          </p:txBody>
        </p:sp>
      </p:grpSp>
      <p:pic>
        <p:nvPicPr>
          <p:cNvPr id="11" name="Picture 2"/>
          <p:cNvPicPr>
            <a:picLocks noChangeAspect="1" noChangeArrowheads="1"/>
          </p:cNvPicPr>
          <p:nvPr/>
        </p:nvPicPr>
        <p:blipFill>
          <a:blip r:embed="rId4" cstate="print"/>
          <a:srcRect/>
          <a:stretch>
            <a:fillRect/>
          </a:stretch>
        </p:blipFill>
        <p:spPr bwMode="auto">
          <a:xfrm>
            <a:off x="2541994" y="1113456"/>
            <a:ext cx="3535356" cy="2354547"/>
          </a:xfrm>
          <a:prstGeom prst="rect">
            <a:avLst/>
          </a:prstGeom>
          <a:noFill/>
          <a:ln w="9525">
            <a:noFill/>
            <a:miter lim="800000"/>
            <a:headEnd/>
            <a:tailEnd/>
          </a:ln>
        </p:spPr>
      </p:pic>
    </p:spTree>
    <p:extLst>
      <p:ext uri="{BB962C8B-B14F-4D97-AF65-F5344CB8AC3E}">
        <p14:creationId xmlns:p14="http://schemas.microsoft.com/office/powerpoint/2010/main" val="423288268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25" descr="nature08358-f1"/>
          <p:cNvPicPr>
            <a:picLocks noChangeAspect="1" noChangeArrowheads="1"/>
          </p:cNvPicPr>
          <p:nvPr/>
        </p:nvPicPr>
        <p:blipFill>
          <a:blip r:embed="rId2" cstate="print"/>
          <a:srcRect/>
          <a:stretch>
            <a:fillRect/>
          </a:stretch>
        </p:blipFill>
        <p:spPr bwMode="auto">
          <a:xfrm>
            <a:off x="48507" y="2197077"/>
            <a:ext cx="9095493" cy="2645834"/>
          </a:xfrm>
          <a:prstGeom prst="rect">
            <a:avLst/>
          </a:prstGeom>
          <a:noFill/>
        </p:spPr>
      </p:pic>
      <p:sp>
        <p:nvSpPr>
          <p:cNvPr id="4" name="Text Box 4"/>
          <p:cNvSpPr txBox="1">
            <a:spLocks noChangeArrowheads="1"/>
          </p:cNvSpPr>
          <p:nvPr/>
        </p:nvSpPr>
        <p:spPr bwMode="auto">
          <a:xfrm>
            <a:off x="6239891" y="6381328"/>
            <a:ext cx="2669527" cy="276999"/>
          </a:xfrm>
          <a:prstGeom prst="rect">
            <a:avLst/>
          </a:prstGeom>
          <a:noFill/>
          <a:ln w="9525">
            <a:noFill/>
            <a:miter lim="800000"/>
            <a:headEnd/>
            <a:tailEnd/>
          </a:ln>
        </p:spPr>
        <p:txBody>
          <a:bodyPr wrap="square" lIns="0" tIns="0" rIns="0" bIns="0">
            <a:spAutoFit/>
          </a:bodyPr>
          <a:lstStyle/>
          <a:p>
            <a:pPr defTabSz="828675">
              <a:tabLst>
                <a:tab pos="657225" algn="l"/>
                <a:tab pos="1312863" algn="l"/>
                <a:tab pos="1970088" algn="l"/>
                <a:tab pos="2627313" algn="l"/>
                <a:tab pos="3282950" algn="l"/>
                <a:tab pos="3940175" algn="l"/>
                <a:tab pos="4595813" algn="l"/>
                <a:tab pos="5253038" algn="l"/>
                <a:tab pos="5910263" algn="l"/>
              </a:tabLst>
            </a:pPr>
            <a:r>
              <a:rPr lang="en-GB" dirty="0"/>
              <a:t>BJ Haas </a:t>
            </a:r>
            <a:r>
              <a:rPr lang="en-GB" i="1" dirty="0"/>
              <a:t>et al. Nature</a:t>
            </a:r>
            <a:r>
              <a:rPr lang="en-GB" dirty="0"/>
              <a:t> </a:t>
            </a:r>
            <a:r>
              <a:rPr lang="en-GB" dirty="0" smtClean="0"/>
              <a:t>(</a:t>
            </a:r>
            <a:r>
              <a:rPr lang="en-GB" dirty="0"/>
              <a:t>2009</a:t>
            </a:r>
            <a:r>
              <a:rPr lang="en-GB" dirty="0" smtClean="0"/>
              <a:t>)</a:t>
            </a:r>
            <a:endParaRPr lang="en-GB" dirty="0">
              <a:ea typeface="宋体" pitchFamily="2" charset="-122"/>
            </a:endParaRPr>
          </a:p>
        </p:txBody>
      </p:sp>
      <p:pic>
        <p:nvPicPr>
          <p:cNvPr id="5" name="Picture 2"/>
          <p:cNvPicPr>
            <a:picLocks noChangeAspect="1" noChangeArrowheads="1"/>
          </p:cNvPicPr>
          <p:nvPr/>
        </p:nvPicPr>
        <p:blipFill>
          <a:blip r:embed="rId3" cstate="print"/>
          <a:srcRect/>
          <a:stretch>
            <a:fillRect/>
          </a:stretch>
        </p:blipFill>
        <p:spPr bwMode="auto">
          <a:xfrm>
            <a:off x="24254" y="5640917"/>
            <a:ext cx="1622777" cy="1217083"/>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1647031" y="5743575"/>
            <a:ext cx="1600200" cy="1114425"/>
          </a:xfrm>
          <a:prstGeom prst="rect">
            <a:avLst/>
          </a:prstGeom>
          <a:noFill/>
          <a:ln w="9525">
            <a:noFill/>
            <a:miter lim="800000"/>
            <a:headEnd/>
            <a:tailEnd/>
          </a:ln>
        </p:spPr>
      </p:pic>
      <p:sp>
        <p:nvSpPr>
          <p:cNvPr id="7" name="TextBox 6"/>
          <p:cNvSpPr txBox="1"/>
          <p:nvPr/>
        </p:nvSpPr>
        <p:spPr>
          <a:xfrm>
            <a:off x="232833" y="846708"/>
            <a:ext cx="4198585" cy="900246"/>
          </a:xfrm>
          <a:prstGeom prst="rect">
            <a:avLst/>
          </a:prstGeom>
          <a:noFill/>
        </p:spPr>
        <p:txBody>
          <a:bodyPr wrap="none" rtlCol="0">
            <a:spAutoFit/>
          </a:bodyPr>
          <a:lstStyle/>
          <a:p>
            <a:pPr>
              <a:lnSpc>
                <a:spcPct val="150000"/>
              </a:lnSpc>
            </a:pPr>
            <a:r>
              <a:rPr lang="en-US" dirty="0" err="1" smtClean="0"/>
              <a:t>Oomycete</a:t>
            </a:r>
            <a:r>
              <a:rPr lang="en-US" dirty="0" smtClean="0"/>
              <a:t> plant pathogens  </a:t>
            </a:r>
          </a:p>
          <a:p>
            <a:pPr>
              <a:lnSpc>
                <a:spcPct val="150000"/>
              </a:lnSpc>
            </a:pPr>
            <a:r>
              <a:rPr lang="en-US" dirty="0"/>
              <a:t>G</a:t>
            </a:r>
            <a:r>
              <a:rPr lang="en-US" dirty="0" smtClean="0"/>
              <a:t>enome alignment of </a:t>
            </a:r>
            <a:r>
              <a:rPr lang="en-US" dirty="0" err="1" smtClean="0"/>
              <a:t>Phyophthora</a:t>
            </a:r>
            <a:r>
              <a:rPr lang="en-US" dirty="0" smtClean="0"/>
              <a:t> species</a:t>
            </a:r>
            <a:endParaRPr lang="en-US" dirty="0"/>
          </a:p>
        </p:txBody>
      </p:sp>
      <p:grpSp>
        <p:nvGrpSpPr>
          <p:cNvPr id="8" name="Group 7"/>
          <p:cNvGrpSpPr/>
          <p:nvPr/>
        </p:nvGrpSpPr>
        <p:grpSpPr>
          <a:xfrm>
            <a:off x="3684602" y="5129099"/>
            <a:ext cx="4195681" cy="511818"/>
            <a:chOff x="611560" y="6146509"/>
            <a:chExt cx="4195681" cy="511818"/>
          </a:xfrm>
        </p:grpSpPr>
        <p:sp>
          <p:nvSpPr>
            <p:cNvPr id="9" name="TextBox 8"/>
            <p:cNvSpPr txBox="1"/>
            <p:nvPr/>
          </p:nvSpPr>
          <p:spPr>
            <a:xfrm>
              <a:off x="611560" y="6273156"/>
              <a:ext cx="3339376" cy="369332"/>
            </a:xfrm>
            <a:prstGeom prst="rect">
              <a:avLst/>
            </a:prstGeom>
            <a:solidFill>
              <a:schemeClr val="tx1"/>
            </a:solidFill>
          </p:spPr>
          <p:txBody>
            <a:bodyPr wrap="none" rtlCol="0">
              <a:spAutoFit/>
            </a:bodyPr>
            <a:lstStyle/>
            <a:p>
              <a:r>
                <a:rPr lang="en-US" dirty="0" smtClean="0">
                  <a:solidFill>
                    <a:schemeClr val="bg1"/>
                  </a:solidFill>
                </a:rPr>
                <a:t>Black boxes=repetitive sequences</a:t>
              </a:r>
              <a:endParaRPr lang="en-US" dirty="0">
                <a:solidFill>
                  <a:schemeClr val="bg1"/>
                </a:solidFill>
              </a:endParaRPr>
            </a:p>
          </p:txBody>
        </p:sp>
        <p:sp>
          <p:nvSpPr>
            <p:cNvPr id="10" name="Bent-Up Arrow 9"/>
            <p:cNvSpPr/>
            <p:nvPr/>
          </p:nvSpPr>
          <p:spPr>
            <a:xfrm rot="5400000" flipV="1">
              <a:off x="4293580" y="6144666"/>
              <a:ext cx="511818" cy="515504"/>
            </a:xfrm>
            <a:prstGeom prst="bentUpArrow">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320600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832150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4255746032"/>
              </p:ext>
            </p:extLst>
          </p:nvPr>
        </p:nvGraphicFramePr>
        <p:xfrm>
          <a:off x="623570" y="1117600"/>
          <a:ext cx="7896860" cy="542544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866640" y="1635760"/>
            <a:ext cx="2619227" cy="923330"/>
          </a:xfrm>
          <a:prstGeom prst="rect">
            <a:avLst/>
          </a:prstGeom>
          <a:noFill/>
        </p:spPr>
        <p:txBody>
          <a:bodyPr wrap="none" rtlCol="0">
            <a:spAutoFit/>
          </a:bodyPr>
          <a:lstStyle/>
          <a:p>
            <a:r>
              <a:rPr lang="en-US" dirty="0" smtClean="0">
                <a:solidFill>
                  <a:srgbClr val="008000"/>
                </a:solidFill>
              </a:rPr>
              <a:t>- Between species 1 and 2</a:t>
            </a:r>
          </a:p>
          <a:p>
            <a:r>
              <a:rPr lang="en-US" dirty="0" smtClean="0">
                <a:solidFill>
                  <a:srgbClr val="800000"/>
                </a:solidFill>
              </a:rPr>
              <a:t>- Within species 1</a:t>
            </a:r>
          </a:p>
          <a:p>
            <a:r>
              <a:rPr lang="en-US" dirty="0" smtClean="0">
                <a:solidFill>
                  <a:schemeClr val="accent1">
                    <a:lumMod val="75000"/>
                  </a:schemeClr>
                </a:solidFill>
              </a:rPr>
              <a:t>- Within species 2</a:t>
            </a:r>
            <a:endParaRPr lang="en-US" dirty="0">
              <a:solidFill>
                <a:schemeClr val="accent1">
                  <a:lumMod val="75000"/>
                </a:schemeClr>
              </a:solidFill>
            </a:endParaRPr>
          </a:p>
        </p:txBody>
      </p:sp>
      <p:sp>
        <p:nvSpPr>
          <p:cNvPr id="4" name="TextBox 3"/>
          <p:cNvSpPr txBox="1"/>
          <p:nvPr/>
        </p:nvSpPr>
        <p:spPr>
          <a:xfrm>
            <a:off x="209944" y="223520"/>
            <a:ext cx="8724113" cy="646331"/>
          </a:xfrm>
          <a:prstGeom prst="rect">
            <a:avLst/>
          </a:prstGeom>
          <a:noFill/>
        </p:spPr>
        <p:txBody>
          <a:bodyPr wrap="none" rtlCol="0">
            <a:spAutoFit/>
          </a:bodyPr>
          <a:lstStyle/>
          <a:p>
            <a:r>
              <a:rPr lang="en-US" sz="3600" dirty="0" smtClean="0"/>
              <a:t>Genetic variation within and between species</a:t>
            </a:r>
          </a:p>
        </p:txBody>
      </p:sp>
      <p:sp>
        <p:nvSpPr>
          <p:cNvPr id="5" name="TextBox 4"/>
          <p:cNvSpPr txBox="1"/>
          <p:nvPr/>
        </p:nvSpPr>
        <p:spPr>
          <a:xfrm>
            <a:off x="1879600" y="1127760"/>
            <a:ext cx="5788764" cy="369332"/>
          </a:xfrm>
          <a:prstGeom prst="rect">
            <a:avLst/>
          </a:prstGeom>
          <a:noFill/>
        </p:spPr>
        <p:txBody>
          <a:bodyPr wrap="none" rtlCol="0">
            <a:spAutoFit/>
          </a:bodyPr>
          <a:lstStyle/>
          <a:p>
            <a:r>
              <a:rPr lang="en-US" dirty="0" smtClean="0"/>
              <a:t>Neutral rate of nucleotide substitutions and polymorphisms</a:t>
            </a:r>
            <a:endParaRPr lang="en-US" dirty="0"/>
          </a:p>
        </p:txBody>
      </p:sp>
      <p:sp>
        <p:nvSpPr>
          <p:cNvPr id="6" name="TextBox 5"/>
          <p:cNvSpPr txBox="1"/>
          <p:nvPr/>
        </p:nvSpPr>
        <p:spPr>
          <a:xfrm rot="16200000">
            <a:off x="-842855" y="3585548"/>
            <a:ext cx="2932852" cy="307777"/>
          </a:xfrm>
          <a:prstGeom prst="rect">
            <a:avLst/>
          </a:prstGeom>
          <a:noFill/>
        </p:spPr>
        <p:txBody>
          <a:bodyPr wrap="none" rtlCol="0">
            <a:spAutoFit/>
          </a:bodyPr>
          <a:lstStyle/>
          <a:p>
            <a:r>
              <a:rPr lang="en-US" sz="1400" dirty="0" smtClean="0"/>
              <a:t>Nucleotide variation in 25kb windows</a:t>
            </a:r>
            <a:endParaRPr lang="en-US" sz="1400" dirty="0"/>
          </a:p>
        </p:txBody>
      </p:sp>
    </p:spTree>
    <p:extLst>
      <p:ext uri="{BB962C8B-B14F-4D97-AF65-F5344CB8AC3E}">
        <p14:creationId xmlns:p14="http://schemas.microsoft.com/office/powerpoint/2010/main" val="186782261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87680" y="396240"/>
            <a:ext cx="8280400" cy="6537532"/>
            <a:chOff x="1115616" y="1412776"/>
            <a:chExt cx="7098950" cy="5357719"/>
          </a:xfrm>
        </p:grpSpPr>
        <p:pic>
          <p:nvPicPr>
            <p:cNvPr id="5122" name="Picture 2"/>
            <p:cNvPicPr>
              <a:picLocks noChangeAspect="1" noChangeArrowheads="1"/>
            </p:cNvPicPr>
            <p:nvPr/>
          </p:nvPicPr>
          <p:blipFill>
            <a:blip r:embed="rId3" cstate="print"/>
            <a:srcRect/>
            <a:stretch>
              <a:fillRect/>
            </a:stretch>
          </p:blipFill>
          <p:spPr bwMode="auto">
            <a:xfrm>
              <a:off x="1115616" y="1412776"/>
              <a:ext cx="7098950" cy="4727901"/>
            </a:xfrm>
            <a:prstGeom prst="rect">
              <a:avLst/>
            </a:prstGeom>
            <a:noFill/>
            <a:ln w="9525">
              <a:noFill/>
              <a:miter lim="800000"/>
              <a:headEnd/>
              <a:tailEnd/>
            </a:ln>
          </p:spPr>
        </p:pic>
        <p:sp>
          <p:nvSpPr>
            <p:cNvPr id="4" name="TextBox 3"/>
            <p:cNvSpPr txBox="1"/>
            <p:nvPr/>
          </p:nvSpPr>
          <p:spPr>
            <a:xfrm>
              <a:off x="3322930" y="6291252"/>
              <a:ext cx="2549060" cy="479243"/>
            </a:xfrm>
            <a:prstGeom prst="rect">
              <a:avLst/>
            </a:prstGeom>
            <a:noFill/>
          </p:spPr>
          <p:txBody>
            <a:bodyPr wrap="none" rtlCol="0">
              <a:spAutoFit/>
            </a:bodyPr>
            <a:lstStyle/>
            <a:p>
              <a:pPr algn="ctr"/>
              <a:r>
                <a:rPr lang="da-DK" sz="3200" dirty="0" smtClean="0"/>
                <a:t>80 millions years</a:t>
              </a:r>
              <a:endParaRPr lang="da-DK" sz="3200" dirty="0"/>
            </a:p>
          </p:txBody>
        </p:sp>
        <p:sp>
          <p:nvSpPr>
            <p:cNvPr id="6" name="Parallelogram 5"/>
            <p:cNvSpPr/>
            <p:nvPr/>
          </p:nvSpPr>
          <p:spPr>
            <a:xfrm rot="1308264">
              <a:off x="4486827" y="4701132"/>
              <a:ext cx="486886" cy="1186069"/>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Parallelogram 6"/>
            <p:cNvSpPr/>
            <p:nvPr/>
          </p:nvSpPr>
          <p:spPr>
            <a:xfrm rot="19288993">
              <a:off x="3864107" y="4729503"/>
              <a:ext cx="529729" cy="1289132"/>
            </a:xfrm>
            <a:prstGeom prst="parallelogram">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rapezoid 7"/>
            <p:cNvSpPr/>
            <p:nvPr/>
          </p:nvSpPr>
          <p:spPr>
            <a:xfrm>
              <a:off x="4180055" y="5571172"/>
              <a:ext cx="576064" cy="720080"/>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0" name="TextBox 9"/>
          <p:cNvSpPr txBox="1"/>
          <p:nvPr/>
        </p:nvSpPr>
        <p:spPr>
          <a:xfrm>
            <a:off x="-56449" y="0"/>
            <a:ext cx="9256898" cy="484748"/>
          </a:xfrm>
          <a:prstGeom prst="rect">
            <a:avLst/>
          </a:prstGeom>
          <a:noFill/>
        </p:spPr>
        <p:txBody>
          <a:bodyPr wrap="none" rtlCol="0">
            <a:spAutoFit/>
          </a:bodyPr>
          <a:lstStyle/>
          <a:p>
            <a:pPr>
              <a:lnSpc>
                <a:spcPct val="150000"/>
              </a:lnSpc>
            </a:pPr>
            <a:r>
              <a:rPr lang="en-US" i="1" dirty="0" smtClean="0"/>
              <a:t>Differences in the nucleotide sequence at large scale: </a:t>
            </a:r>
            <a:r>
              <a:rPr lang="en-US" dirty="0" smtClean="0"/>
              <a:t>structural differences across chromosomes </a:t>
            </a:r>
          </a:p>
        </p:txBody>
      </p:sp>
      <p:sp>
        <p:nvSpPr>
          <p:cNvPr id="3" name="TextBox 2"/>
          <p:cNvSpPr txBox="1"/>
          <p:nvPr/>
        </p:nvSpPr>
        <p:spPr>
          <a:xfrm>
            <a:off x="1351280" y="930726"/>
            <a:ext cx="6593840" cy="369332"/>
          </a:xfrm>
          <a:prstGeom prst="rect">
            <a:avLst/>
          </a:prstGeom>
          <a:solidFill>
            <a:schemeClr val="bg1"/>
          </a:solidFill>
        </p:spPr>
        <p:txBody>
          <a:bodyPr wrap="square" rtlCol="0">
            <a:spAutoFit/>
          </a:bodyPr>
          <a:lstStyle/>
          <a:p>
            <a:pPr algn="ctr"/>
            <a:r>
              <a:rPr lang="en-US" b="1" dirty="0" smtClean="0"/>
              <a:t>Human and mouse genetic similarities</a:t>
            </a:r>
            <a:endParaRPr lang="en-US" dirty="0"/>
          </a:p>
        </p:txBody>
      </p:sp>
      <p:sp>
        <p:nvSpPr>
          <p:cNvPr id="11" name="TextBox 10"/>
          <p:cNvSpPr txBox="1"/>
          <p:nvPr/>
        </p:nvSpPr>
        <p:spPr>
          <a:xfrm>
            <a:off x="985516" y="1363612"/>
            <a:ext cx="3748538" cy="369332"/>
          </a:xfrm>
          <a:prstGeom prst="rect">
            <a:avLst/>
          </a:prstGeom>
          <a:solidFill>
            <a:schemeClr val="bg1"/>
          </a:solidFill>
        </p:spPr>
        <p:txBody>
          <a:bodyPr wrap="square" rtlCol="0">
            <a:spAutoFit/>
          </a:bodyPr>
          <a:lstStyle/>
          <a:p>
            <a:pPr algn="ctr"/>
            <a:r>
              <a:rPr lang="en-US" dirty="0" smtClean="0"/>
              <a:t>Mouse chromosomes</a:t>
            </a:r>
            <a:endParaRPr lang="en-US" dirty="0"/>
          </a:p>
        </p:txBody>
      </p:sp>
      <p:sp>
        <p:nvSpPr>
          <p:cNvPr id="12" name="TextBox 11"/>
          <p:cNvSpPr txBox="1"/>
          <p:nvPr/>
        </p:nvSpPr>
        <p:spPr>
          <a:xfrm>
            <a:off x="4887462" y="1363612"/>
            <a:ext cx="3748538" cy="369332"/>
          </a:xfrm>
          <a:prstGeom prst="rect">
            <a:avLst/>
          </a:prstGeom>
          <a:solidFill>
            <a:schemeClr val="bg1"/>
          </a:solidFill>
        </p:spPr>
        <p:txBody>
          <a:bodyPr wrap="square" rtlCol="0">
            <a:spAutoFit/>
          </a:bodyPr>
          <a:lstStyle/>
          <a:p>
            <a:pPr algn="ctr"/>
            <a:r>
              <a:rPr lang="en-US" dirty="0" smtClean="0"/>
              <a:t>Human chromosomes</a:t>
            </a:r>
            <a:endParaRPr lang="en-US" dirty="0"/>
          </a:p>
        </p:txBody>
      </p:sp>
    </p:spTree>
    <p:extLst>
      <p:ext uri="{BB962C8B-B14F-4D97-AF65-F5344CB8AC3E}">
        <p14:creationId xmlns:p14="http://schemas.microsoft.com/office/powerpoint/2010/main" val="21339679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624" y="1778000"/>
            <a:ext cx="8064753" cy="646331"/>
          </a:xfrm>
          <a:prstGeom prst="rect">
            <a:avLst/>
          </a:prstGeom>
          <a:noFill/>
        </p:spPr>
        <p:txBody>
          <a:bodyPr wrap="none" rtlCol="0">
            <a:spAutoFit/>
          </a:bodyPr>
          <a:lstStyle/>
          <a:p>
            <a:r>
              <a:rPr lang="en-US" sz="3600" dirty="0" smtClean="0"/>
              <a:t>From where does genetic variation come?</a:t>
            </a:r>
          </a:p>
        </p:txBody>
      </p:sp>
    </p:spTree>
    <p:extLst>
      <p:ext uri="{BB962C8B-B14F-4D97-AF65-F5344CB8AC3E}">
        <p14:creationId xmlns:p14="http://schemas.microsoft.com/office/powerpoint/2010/main" val="11304590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11253" y="1056640"/>
            <a:ext cx="2121494" cy="646331"/>
          </a:xfrm>
          <a:prstGeom prst="rect">
            <a:avLst/>
          </a:prstGeom>
          <a:noFill/>
        </p:spPr>
        <p:txBody>
          <a:bodyPr wrap="none" rtlCol="0">
            <a:spAutoFit/>
          </a:bodyPr>
          <a:lstStyle/>
          <a:p>
            <a:r>
              <a:rPr lang="en-US" sz="3600" dirty="0" smtClean="0"/>
              <a:t>Mutations</a:t>
            </a:r>
          </a:p>
        </p:txBody>
      </p:sp>
      <p:pic>
        <p:nvPicPr>
          <p:cNvPr id="4" name="Picture 3"/>
          <p:cNvPicPr>
            <a:picLocks noChangeAspect="1"/>
          </p:cNvPicPr>
          <p:nvPr/>
        </p:nvPicPr>
        <p:blipFill rotWithShape="1">
          <a:blip r:embed="rId2"/>
          <a:srcRect l="52540" t="2468" r="1180" b="7064"/>
          <a:stretch/>
        </p:blipFill>
        <p:spPr>
          <a:xfrm>
            <a:off x="1852972" y="1702971"/>
            <a:ext cx="6011637" cy="5070784"/>
          </a:xfrm>
          <a:prstGeom prst="rect">
            <a:avLst/>
          </a:prstGeom>
        </p:spPr>
      </p:pic>
      <p:sp>
        <p:nvSpPr>
          <p:cNvPr id="5" name="TextBox 4"/>
          <p:cNvSpPr txBox="1"/>
          <p:nvPr/>
        </p:nvSpPr>
        <p:spPr>
          <a:xfrm>
            <a:off x="1852972" y="0"/>
            <a:ext cx="5438057" cy="461665"/>
          </a:xfrm>
          <a:prstGeom prst="rect">
            <a:avLst/>
          </a:prstGeom>
          <a:noFill/>
        </p:spPr>
        <p:txBody>
          <a:bodyPr wrap="none" rtlCol="0">
            <a:spAutoFit/>
          </a:bodyPr>
          <a:lstStyle/>
          <a:p>
            <a:r>
              <a:rPr lang="en-US" sz="2400" dirty="0" smtClean="0"/>
              <a:t>From where does genetic variation come?</a:t>
            </a:r>
          </a:p>
        </p:txBody>
      </p:sp>
      <p:sp>
        <p:nvSpPr>
          <p:cNvPr id="2" name="TextBox 1"/>
          <p:cNvSpPr txBox="1"/>
          <p:nvPr/>
        </p:nvSpPr>
        <p:spPr>
          <a:xfrm rot="16200000">
            <a:off x="109631" y="3731906"/>
            <a:ext cx="3463433" cy="276999"/>
          </a:xfrm>
          <a:prstGeom prst="rect">
            <a:avLst/>
          </a:prstGeom>
          <a:noFill/>
        </p:spPr>
        <p:txBody>
          <a:bodyPr wrap="none" rtlCol="0">
            <a:spAutoFit/>
          </a:bodyPr>
          <a:lstStyle/>
          <a:p>
            <a:r>
              <a:rPr lang="en-US" sz="1200" dirty="0" smtClean="0"/>
              <a:t>Base substitution mutation rate (10-9 </a:t>
            </a:r>
            <a:r>
              <a:rPr lang="en-US" sz="1200" dirty="0" err="1" smtClean="0"/>
              <a:t>bp</a:t>
            </a:r>
            <a:r>
              <a:rPr lang="en-US" sz="1200" dirty="0" smtClean="0"/>
              <a:t>/generation</a:t>
            </a:r>
            <a:endParaRPr lang="en-US" sz="1200" dirty="0"/>
          </a:p>
        </p:txBody>
      </p:sp>
    </p:spTree>
    <p:extLst>
      <p:ext uri="{BB962C8B-B14F-4D97-AF65-F5344CB8AC3E}">
        <p14:creationId xmlns:p14="http://schemas.microsoft.com/office/powerpoint/2010/main" val="118979939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8042" y="1056640"/>
            <a:ext cx="3027917" cy="646331"/>
          </a:xfrm>
          <a:prstGeom prst="rect">
            <a:avLst/>
          </a:prstGeom>
          <a:noFill/>
        </p:spPr>
        <p:txBody>
          <a:bodyPr wrap="none" rtlCol="0">
            <a:spAutoFit/>
          </a:bodyPr>
          <a:lstStyle/>
          <a:p>
            <a:r>
              <a:rPr lang="en-US" sz="3600" dirty="0" smtClean="0"/>
              <a:t>Recombination</a:t>
            </a:r>
          </a:p>
        </p:txBody>
      </p:sp>
      <p:sp>
        <p:nvSpPr>
          <p:cNvPr id="4" name="TextBox 3"/>
          <p:cNvSpPr txBox="1"/>
          <p:nvPr/>
        </p:nvSpPr>
        <p:spPr>
          <a:xfrm>
            <a:off x="213360" y="6230239"/>
            <a:ext cx="4595053" cy="369332"/>
          </a:xfrm>
          <a:prstGeom prst="rect">
            <a:avLst/>
          </a:prstGeom>
          <a:noFill/>
        </p:spPr>
        <p:txBody>
          <a:bodyPr wrap="none" rtlCol="0">
            <a:spAutoFit/>
          </a:bodyPr>
          <a:lstStyle/>
          <a:p>
            <a:r>
              <a:rPr lang="en-US" dirty="0" smtClean="0"/>
              <a:t>Shuffling gene variants (alleles) </a:t>
            </a:r>
            <a:r>
              <a:rPr lang="en-US" dirty="0" smtClean="0"/>
              <a:t>in a population </a:t>
            </a:r>
            <a:endParaRPr lang="en-US" dirty="0"/>
          </a:p>
        </p:txBody>
      </p:sp>
      <p:sp>
        <p:nvSpPr>
          <p:cNvPr id="6" name="TextBox 5"/>
          <p:cNvSpPr txBox="1"/>
          <p:nvPr/>
        </p:nvSpPr>
        <p:spPr>
          <a:xfrm>
            <a:off x="1852972" y="0"/>
            <a:ext cx="5438057" cy="461665"/>
          </a:xfrm>
          <a:prstGeom prst="rect">
            <a:avLst/>
          </a:prstGeom>
          <a:noFill/>
        </p:spPr>
        <p:txBody>
          <a:bodyPr wrap="none" rtlCol="0">
            <a:spAutoFit/>
          </a:bodyPr>
          <a:lstStyle/>
          <a:p>
            <a:r>
              <a:rPr lang="en-US" sz="2400" dirty="0" smtClean="0"/>
              <a:t>From where does genetic variation come?</a:t>
            </a:r>
          </a:p>
        </p:txBody>
      </p:sp>
      <p:pic>
        <p:nvPicPr>
          <p:cNvPr id="5" name="Picture 4" descr="recombina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0" y="1986692"/>
            <a:ext cx="4064000" cy="4064000"/>
          </a:xfrm>
          <a:prstGeom prst="rect">
            <a:avLst/>
          </a:prstGeom>
        </p:spPr>
      </p:pic>
    </p:spTree>
    <p:extLst>
      <p:ext uri="{BB962C8B-B14F-4D97-AF65-F5344CB8AC3E}">
        <p14:creationId xmlns:p14="http://schemas.microsoft.com/office/powerpoint/2010/main" val="333504804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2924</TotalTime>
  <Words>2052</Words>
  <Application>Microsoft Macintosh PowerPoint</Application>
  <PresentationFormat>On-screen Show (4:3)</PresentationFormat>
  <Paragraphs>379</Paragraphs>
  <Slides>46</Slides>
  <Notes>8</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Max Planck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 Holtgrewe Stukenbrock</dc:creator>
  <cp:lastModifiedBy>Eva Holtgrewe Stukenbrock</cp:lastModifiedBy>
  <cp:revision>55</cp:revision>
  <dcterms:created xsi:type="dcterms:W3CDTF">2013-02-12T07:27:38Z</dcterms:created>
  <dcterms:modified xsi:type="dcterms:W3CDTF">2013-02-18T12:17:50Z</dcterms:modified>
</cp:coreProperties>
</file>