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iagrams/layout5.xml" ContentType="application/vnd.openxmlformats-officedocument.drawingml.diagramLayout+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48"/>
  </p:notesMasterIdLst>
  <p:sldIdLst>
    <p:sldId id="256" r:id="rId2"/>
    <p:sldId id="299" r:id="rId3"/>
    <p:sldId id="257" r:id="rId4"/>
    <p:sldId id="315" r:id="rId5"/>
    <p:sldId id="307" r:id="rId6"/>
    <p:sldId id="311" r:id="rId7"/>
    <p:sldId id="313" r:id="rId8"/>
    <p:sldId id="316" r:id="rId9"/>
    <p:sldId id="260" r:id="rId10"/>
    <p:sldId id="300" r:id="rId11"/>
    <p:sldId id="266" r:id="rId12"/>
    <p:sldId id="264" r:id="rId13"/>
    <p:sldId id="265" r:id="rId14"/>
    <p:sldId id="303" r:id="rId15"/>
    <p:sldId id="271" r:id="rId16"/>
    <p:sldId id="272" r:id="rId17"/>
    <p:sldId id="293" r:id="rId18"/>
    <p:sldId id="286" r:id="rId19"/>
    <p:sldId id="294" r:id="rId20"/>
    <p:sldId id="295" r:id="rId21"/>
    <p:sldId id="273" r:id="rId22"/>
    <p:sldId id="314" r:id="rId23"/>
    <p:sldId id="275" r:id="rId24"/>
    <p:sldId id="305" r:id="rId25"/>
    <p:sldId id="287" r:id="rId26"/>
    <p:sldId id="276" r:id="rId27"/>
    <p:sldId id="310" r:id="rId28"/>
    <p:sldId id="288" r:id="rId29"/>
    <p:sldId id="289" r:id="rId30"/>
    <p:sldId id="290" r:id="rId31"/>
    <p:sldId id="279" r:id="rId32"/>
    <p:sldId id="280" r:id="rId33"/>
    <p:sldId id="309" r:id="rId34"/>
    <p:sldId id="282" r:id="rId35"/>
    <p:sldId id="317" r:id="rId36"/>
    <p:sldId id="306" r:id="rId37"/>
    <p:sldId id="319" r:id="rId38"/>
    <p:sldId id="318" r:id="rId39"/>
    <p:sldId id="284" r:id="rId40"/>
    <p:sldId id="296" r:id="rId41"/>
    <p:sldId id="262" r:id="rId42"/>
    <p:sldId id="263" r:id="rId43"/>
    <p:sldId id="267" r:id="rId44"/>
    <p:sldId id="268" r:id="rId45"/>
    <p:sldId id="269" r:id="rId46"/>
    <p:sldId id="274" r:id="rId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a"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CCFF"/>
    <a:srgbClr val="FFFF99"/>
    <a:srgbClr val="FF99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1925" autoAdjust="0"/>
    <p:restoredTop sz="86397" autoAdjust="0"/>
  </p:normalViewPr>
  <p:slideViewPr>
    <p:cSldViewPr>
      <p:cViewPr>
        <p:scale>
          <a:sx n="80" d="100"/>
          <a:sy n="80" d="100"/>
        </p:scale>
        <p:origin x="-1008" y="72"/>
      </p:cViewPr>
      <p:guideLst>
        <p:guide orient="horz" pos="2160"/>
        <p:guide pos="2880"/>
      </p:guideLst>
    </p:cSldViewPr>
  </p:slideViewPr>
  <p:outlineViewPr>
    <p:cViewPr>
      <p:scale>
        <a:sx n="33" d="100"/>
        <a:sy n="33" d="100"/>
      </p:scale>
      <p:origin x="258" y="66990"/>
    </p:cViewPr>
  </p:outlineViewPr>
  <p:notesTextViewPr>
    <p:cViewPr>
      <p:scale>
        <a:sx n="1" d="1"/>
        <a:sy n="1" d="1"/>
      </p:scale>
      <p:origin x="0" y="0"/>
    </p:cViewPr>
  </p:notesTextViewPr>
  <p:sorterViewPr>
    <p:cViewPr>
      <p:scale>
        <a:sx n="70" d="100"/>
        <a:sy n="70" d="100"/>
      </p:scale>
      <p:origin x="0" y="2934"/>
    </p:cViewPr>
  </p:sorterViewPr>
  <p:notesViewPr>
    <p:cSldViewPr>
      <p:cViewPr>
        <p:scale>
          <a:sx n="125" d="100"/>
          <a:sy n="125" d="100"/>
        </p:scale>
        <p:origin x="-1092" y="124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8E2E99-E142-449B-A38E-081B6F0853E9}"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D4395B5B-4B70-4DB1-BB7B-594EB3FAF0DF}">
      <dgm:prSet phldrT="[Texte]" custT="1"/>
      <dgm:spPr/>
      <dgm:t>
        <a:bodyPr/>
        <a:lstStyle/>
        <a:p>
          <a:r>
            <a:rPr lang="fr-FR" sz="2700" dirty="0" smtClean="0"/>
            <a:t>Cas D : GèneActuel/Duplication</a:t>
          </a:r>
          <a:endParaRPr lang="fr-FR" sz="2700" dirty="0"/>
        </a:p>
      </dgm:t>
    </dgm:pt>
    <dgm:pt modelId="{B0A02DEA-247F-4C3A-89E3-B694D1B77B39}" type="parTrans" cxnId="{C042054E-4BA9-4847-8A59-54E1A19DA438}">
      <dgm:prSet/>
      <dgm:spPr/>
      <dgm:t>
        <a:bodyPr/>
        <a:lstStyle/>
        <a:p>
          <a:endParaRPr lang="fr-FR"/>
        </a:p>
      </dgm:t>
    </dgm:pt>
    <dgm:pt modelId="{E1618753-AF14-472D-8B9A-69234E39CBDB}" type="sibTrans" cxnId="{C042054E-4BA9-4847-8A59-54E1A19DA438}">
      <dgm:prSet/>
      <dgm:spPr/>
      <dgm:t>
        <a:bodyPr/>
        <a:lstStyle/>
        <a:p>
          <a:endParaRPr lang="fr-FR"/>
        </a:p>
      </dgm:t>
    </dgm:pt>
    <dgm:pt modelId="{A853B0BD-B030-4208-9DC5-CAD903739190}">
      <dgm:prSet phldrT="[Texte]"/>
      <dgm:spPr/>
      <dgm:t>
        <a:bodyPr/>
        <a:lstStyle/>
        <a:p>
          <a:r>
            <a:rPr lang="fr-FR" dirty="0" smtClean="0"/>
            <a:t>C</a:t>
          </a:r>
          <a:r>
            <a:rPr lang="fr-FR" baseline="-25000" dirty="0" smtClean="0"/>
            <a:t>1</a:t>
          </a:r>
          <a:r>
            <a:rPr lang="fr-FR" dirty="0" smtClean="0"/>
            <a:t>GAD(n</a:t>
          </a:r>
          <a:r>
            <a:rPr lang="fr-FR" baseline="-25000" dirty="0" smtClean="0"/>
            <a:t>1</a:t>
          </a:r>
          <a:r>
            <a:rPr lang="fr-FR" dirty="0" smtClean="0"/>
            <a:t>, n</a:t>
          </a:r>
          <a:r>
            <a:rPr lang="fr-FR" baseline="-25000" dirty="0" smtClean="0"/>
            <a:t>2</a:t>
          </a:r>
          <a:r>
            <a:rPr lang="fr-FR" dirty="0" smtClean="0"/>
            <a:t>) = min(c</a:t>
          </a:r>
          <a:r>
            <a:rPr lang="fr-FR" baseline="-25000" dirty="0" smtClean="0"/>
            <a:t>1</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(n</a:t>
          </a:r>
          <a:r>
            <a:rPr lang="fr-FR" baseline="-25000" dirty="0" smtClean="0"/>
            <a:t>1</a:t>
          </a:r>
          <a:r>
            <a:rPr lang="fr-FR" dirty="0" smtClean="0"/>
            <a:t>, fd(n</a:t>
          </a:r>
          <a:r>
            <a:rPr lang="fr-FR" baseline="-25000" dirty="0" smtClean="0"/>
            <a:t>2</a:t>
          </a:r>
          <a:r>
            <a:rPr lang="fr-FR" dirty="0" smtClean="0"/>
            <a:t>)),</a:t>
          </a:r>
          <a:br>
            <a:rPr lang="fr-FR" dirty="0" smtClean="0"/>
          </a:br>
          <a:r>
            <a:rPr lang="fr-FR" dirty="0" smtClean="0"/>
            <a:t>		      c</a:t>
          </a:r>
          <a:r>
            <a:rPr lang="fr-FR" baseline="-25000" dirty="0" smtClean="0"/>
            <a:t>0</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(n</a:t>
          </a:r>
          <a:r>
            <a:rPr lang="fr-FR" baseline="-25000" dirty="0" smtClean="0"/>
            <a:t>1</a:t>
          </a:r>
          <a:r>
            <a:rPr lang="fr-FR" dirty="0" smtClean="0"/>
            <a:t>, fd(n</a:t>
          </a:r>
          <a:r>
            <a:rPr lang="fr-FR" baseline="-25000" dirty="0" smtClean="0"/>
            <a:t>2</a:t>
          </a:r>
          <a:r>
            <a:rPr lang="fr-FR" dirty="0" smtClean="0"/>
            <a:t>)),</a:t>
          </a:r>
          <a:br>
            <a:rPr lang="fr-FR" dirty="0" smtClean="0"/>
          </a:br>
          <a:r>
            <a:rPr lang="fr-FR" dirty="0" smtClean="0"/>
            <a:t>		      c</a:t>
          </a:r>
          <a:r>
            <a:rPr lang="fr-FR" baseline="-25000" dirty="0" smtClean="0"/>
            <a:t>1</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(n</a:t>
          </a:r>
          <a:r>
            <a:rPr lang="fr-FR" baseline="-25000" dirty="0" smtClean="0"/>
            <a:t>1</a:t>
          </a:r>
          <a:r>
            <a:rPr lang="fr-FR" dirty="0" smtClean="0"/>
            <a:t>, fd(n</a:t>
          </a:r>
          <a:r>
            <a:rPr lang="fr-FR" baseline="-25000" dirty="0" smtClean="0"/>
            <a:t>2</a:t>
          </a:r>
          <a:r>
            <a:rPr lang="fr-FR" dirty="0" smtClean="0"/>
            <a:t>)) + Cr,</a:t>
          </a:r>
          <a:br>
            <a:rPr lang="fr-FR" dirty="0" smtClean="0"/>
          </a:br>
          <a:r>
            <a:rPr lang="fr-FR" dirty="0" smtClean="0"/>
            <a:t>		      c</a:t>
          </a:r>
          <a:r>
            <a:rPr lang="fr-FR" baseline="-25000" dirty="0" smtClean="0"/>
            <a:t>0</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(n</a:t>
          </a:r>
          <a:r>
            <a:rPr lang="fr-FR" baseline="-25000" dirty="0" smtClean="0"/>
            <a:t>1</a:t>
          </a:r>
          <a:r>
            <a:rPr lang="fr-FR" dirty="0" smtClean="0"/>
            <a:t>, fd(n</a:t>
          </a:r>
          <a:r>
            <a:rPr lang="fr-FR" baseline="-25000" dirty="0" smtClean="0"/>
            <a:t>2</a:t>
          </a:r>
          <a:r>
            <a:rPr lang="fr-FR" dirty="0" smtClean="0"/>
            <a:t>)) + Ca)</a:t>
          </a:r>
          <a:br>
            <a:rPr lang="fr-FR" dirty="0" smtClean="0"/>
          </a:br>
          <a:endParaRPr lang="fr-FR" dirty="0"/>
        </a:p>
      </dgm:t>
    </dgm:pt>
    <dgm:pt modelId="{225F0506-2869-4B71-A4C2-DA6D0D90810F}" type="parTrans" cxnId="{011D8F7E-1104-48E3-ACA6-1416443FE44B}">
      <dgm:prSet/>
      <dgm:spPr/>
      <dgm:t>
        <a:bodyPr/>
        <a:lstStyle/>
        <a:p>
          <a:endParaRPr lang="fr-FR"/>
        </a:p>
      </dgm:t>
    </dgm:pt>
    <dgm:pt modelId="{2368784D-8693-4D7F-9B58-957C5627996B}" type="sibTrans" cxnId="{011D8F7E-1104-48E3-ACA6-1416443FE44B}">
      <dgm:prSet/>
      <dgm:spPr/>
      <dgm:t>
        <a:bodyPr/>
        <a:lstStyle/>
        <a:p>
          <a:endParaRPr lang="fr-FR"/>
        </a:p>
      </dgm:t>
    </dgm:pt>
    <dgm:pt modelId="{78D1F292-37E1-4BF0-BE44-8AB96F377F83}">
      <dgm:prSet/>
      <dgm:spPr/>
      <dgm:t>
        <a:bodyPr/>
        <a:lstStyle/>
        <a:p>
          <a:r>
            <a:rPr lang="fr-FR" dirty="0" smtClean="0"/>
            <a:t>C</a:t>
          </a:r>
          <a:r>
            <a:rPr lang="fr-FR" baseline="-25000" dirty="0" smtClean="0"/>
            <a:t>0</a:t>
          </a:r>
          <a:r>
            <a:rPr lang="fr-FR" dirty="0" smtClean="0"/>
            <a:t>GAD(n</a:t>
          </a:r>
          <a:r>
            <a:rPr lang="fr-FR" baseline="-25000" dirty="0" smtClean="0"/>
            <a:t>1</a:t>
          </a:r>
          <a:r>
            <a:rPr lang="fr-FR" dirty="0" smtClean="0"/>
            <a:t>, n</a:t>
          </a:r>
          <a:r>
            <a:rPr lang="fr-FR" baseline="-25000" dirty="0" smtClean="0"/>
            <a:t>2</a:t>
          </a:r>
          <a:r>
            <a:rPr lang="fr-FR" dirty="0" smtClean="0"/>
            <a:t>) = min(c</a:t>
          </a:r>
          <a:r>
            <a:rPr lang="fr-FR" baseline="-25000" dirty="0" smtClean="0"/>
            <a:t>0</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(n</a:t>
          </a:r>
          <a:r>
            <a:rPr lang="fr-FR" baseline="-25000" dirty="0" smtClean="0"/>
            <a:t>1</a:t>
          </a:r>
          <a:r>
            <a:rPr lang="fr-FR" dirty="0" smtClean="0"/>
            <a:t>, fd(n</a:t>
          </a:r>
          <a:r>
            <a:rPr lang="fr-FR" baseline="-25000" dirty="0" smtClean="0"/>
            <a:t>2</a:t>
          </a:r>
          <a:r>
            <a:rPr lang="fr-FR" dirty="0" smtClean="0"/>
            <a:t>)),</a:t>
          </a:r>
          <a:br>
            <a:rPr lang="fr-FR" dirty="0" smtClean="0"/>
          </a:br>
          <a:r>
            <a:rPr lang="fr-FR" dirty="0" smtClean="0"/>
            <a:t>		      c</a:t>
          </a:r>
          <a:r>
            <a:rPr lang="fr-FR" baseline="-25000" dirty="0" smtClean="0"/>
            <a:t>1</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(n</a:t>
          </a:r>
          <a:r>
            <a:rPr lang="fr-FR" baseline="-25000" dirty="0" smtClean="0"/>
            <a:t>1</a:t>
          </a:r>
          <a:r>
            <a:rPr lang="fr-FR" dirty="0" smtClean="0"/>
            <a:t>, fd(n</a:t>
          </a:r>
          <a:r>
            <a:rPr lang="fr-FR" baseline="-25000" dirty="0" smtClean="0"/>
            <a:t>2</a:t>
          </a:r>
          <a:r>
            <a:rPr lang="fr-FR" dirty="0" smtClean="0"/>
            <a:t>)) + Cr,</a:t>
          </a:r>
          <a:br>
            <a:rPr lang="fr-FR" dirty="0" smtClean="0"/>
          </a:br>
          <a:r>
            <a:rPr lang="fr-FR" dirty="0" smtClean="0"/>
            <a:t>		      c</a:t>
          </a:r>
          <a:r>
            <a:rPr lang="fr-FR" baseline="-25000" dirty="0" smtClean="0"/>
            <a:t>0</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(n</a:t>
          </a:r>
          <a:r>
            <a:rPr lang="fr-FR" baseline="-25000" dirty="0" smtClean="0"/>
            <a:t>1</a:t>
          </a:r>
          <a:r>
            <a:rPr lang="fr-FR" dirty="0" smtClean="0"/>
            <a:t>, fd(n</a:t>
          </a:r>
          <a:r>
            <a:rPr lang="fr-FR" baseline="-25000" dirty="0" smtClean="0"/>
            <a:t>2</a:t>
          </a:r>
          <a:r>
            <a:rPr lang="fr-FR" dirty="0" smtClean="0"/>
            <a:t>)) + Cr,</a:t>
          </a:r>
          <a:br>
            <a:rPr lang="fr-FR" dirty="0" smtClean="0"/>
          </a:br>
          <a:r>
            <a:rPr lang="fr-FR" dirty="0" smtClean="0"/>
            <a:t>		      c</a:t>
          </a:r>
          <a:r>
            <a:rPr lang="fr-FR" baseline="-25000" dirty="0" smtClean="0"/>
            <a:t>1</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(n</a:t>
          </a:r>
          <a:r>
            <a:rPr lang="fr-FR" baseline="-25000" dirty="0" smtClean="0"/>
            <a:t>1</a:t>
          </a:r>
          <a:r>
            <a:rPr lang="fr-FR" dirty="0" smtClean="0"/>
            <a:t>, fd(n</a:t>
          </a:r>
          <a:r>
            <a:rPr lang="fr-FR" baseline="-25000" dirty="0" smtClean="0"/>
            <a:t>2</a:t>
          </a:r>
          <a:r>
            <a:rPr lang="fr-FR" dirty="0" smtClean="0"/>
            <a:t>)) + 2*Cr)</a:t>
          </a:r>
        </a:p>
      </dgm:t>
    </dgm:pt>
    <dgm:pt modelId="{2BFE8D3E-A62A-47F8-8D7F-81C57731657A}" type="parTrans" cxnId="{8AEFE00C-D034-4ED9-B048-C9EF48E116BD}">
      <dgm:prSet/>
      <dgm:spPr/>
      <dgm:t>
        <a:bodyPr/>
        <a:lstStyle/>
        <a:p>
          <a:endParaRPr lang="fr-FR"/>
        </a:p>
      </dgm:t>
    </dgm:pt>
    <dgm:pt modelId="{1899575C-7584-447F-8989-179323E8C713}" type="sibTrans" cxnId="{8AEFE00C-D034-4ED9-B048-C9EF48E116BD}">
      <dgm:prSet/>
      <dgm:spPr/>
      <dgm:t>
        <a:bodyPr/>
        <a:lstStyle/>
        <a:p>
          <a:endParaRPr lang="fr-FR"/>
        </a:p>
      </dgm:t>
    </dgm:pt>
    <dgm:pt modelId="{F375885C-F923-403D-A0BA-015C8177FF5C}" type="pres">
      <dgm:prSet presAssocID="{678E2E99-E142-449B-A38E-081B6F0853E9}" presName="linear" presStyleCnt="0">
        <dgm:presLayoutVars>
          <dgm:animLvl val="lvl"/>
          <dgm:resizeHandles val="exact"/>
        </dgm:presLayoutVars>
      </dgm:prSet>
      <dgm:spPr/>
      <dgm:t>
        <a:bodyPr/>
        <a:lstStyle/>
        <a:p>
          <a:endParaRPr lang="fr-FR"/>
        </a:p>
      </dgm:t>
    </dgm:pt>
    <dgm:pt modelId="{BFB63F4E-CED8-465E-A5CB-AD32DDA611C2}" type="pres">
      <dgm:prSet presAssocID="{D4395B5B-4B70-4DB1-BB7B-594EB3FAF0DF}" presName="parentText" presStyleLbl="node1" presStyleIdx="0" presStyleCnt="1" custScaleY="99609" custLinFactNeighborX="-2" custLinFactNeighborY="-2586">
        <dgm:presLayoutVars>
          <dgm:chMax val="0"/>
          <dgm:bulletEnabled val="1"/>
        </dgm:presLayoutVars>
      </dgm:prSet>
      <dgm:spPr/>
      <dgm:t>
        <a:bodyPr/>
        <a:lstStyle/>
        <a:p>
          <a:endParaRPr lang="fr-FR"/>
        </a:p>
      </dgm:t>
    </dgm:pt>
    <dgm:pt modelId="{BF1C1DD8-F643-4524-884C-3F501E788840}" type="pres">
      <dgm:prSet presAssocID="{D4395B5B-4B70-4DB1-BB7B-594EB3FAF0DF}" presName="childText" presStyleLbl="revTx" presStyleIdx="0" presStyleCnt="1">
        <dgm:presLayoutVars>
          <dgm:bulletEnabled val="1"/>
        </dgm:presLayoutVars>
      </dgm:prSet>
      <dgm:spPr/>
      <dgm:t>
        <a:bodyPr/>
        <a:lstStyle/>
        <a:p>
          <a:endParaRPr lang="fr-FR"/>
        </a:p>
      </dgm:t>
    </dgm:pt>
  </dgm:ptLst>
  <dgm:cxnLst>
    <dgm:cxn modelId="{1CD41200-8D2F-41E4-9147-7967ACA01E76}" type="presOf" srcId="{678E2E99-E142-449B-A38E-081B6F0853E9}" destId="{F375885C-F923-403D-A0BA-015C8177FF5C}" srcOrd="0" destOrd="0" presId="urn:microsoft.com/office/officeart/2005/8/layout/vList2"/>
    <dgm:cxn modelId="{C042054E-4BA9-4847-8A59-54E1A19DA438}" srcId="{678E2E99-E142-449B-A38E-081B6F0853E9}" destId="{D4395B5B-4B70-4DB1-BB7B-594EB3FAF0DF}" srcOrd="0" destOrd="0" parTransId="{B0A02DEA-247F-4C3A-89E3-B694D1B77B39}" sibTransId="{E1618753-AF14-472D-8B9A-69234E39CBDB}"/>
    <dgm:cxn modelId="{8AEFE00C-D034-4ED9-B048-C9EF48E116BD}" srcId="{D4395B5B-4B70-4DB1-BB7B-594EB3FAF0DF}" destId="{78D1F292-37E1-4BF0-BE44-8AB96F377F83}" srcOrd="1" destOrd="0" parTransId="{2BFE8D3E-A62A-47F8-8D7F-81C57731657A}" sibTransId="{1899575C-7584-447F-8989-179323E8C713}"/>
    <dgm:cxn modelId="{053B82D9-5409-4A98-9592-E0E0877C64D9}" type="presOf" srcId="{D4395B5B-4B70-4DB1-BB7B-594EB3FAF0DF}" destId="{BFB63F4E-CED8-465E-A5CB-AD32DDA611C2}" srcOrd="0" destOrd="0" presId="urn:microsoft.com/office/officeart/2005/8/layout/vList2"/>
    <dgm:cxn modelId="{CD72C53A-5057-4B9D-8A9C-B80001746FF2}" type="presOf" srcId="{78D1F292-37E1-4BF0-BE44-8AB96F377F83}" destId="{BF1C1DD8-F643-4524-884C-3F501E788840}" srcOrd="0" destOrd="1" presId="urn:microsoft.com/office/officeart/2005/8/layout/vList2"/>
    <dgm:cxn modelId="{011D8F7E-1104-48E3-ACA6-1416443FE44B}" srcId="{D4395B5B-4B70-4DB1-BB7B-594EB3FAF0DF}" destId="{A853B0BD-B030-4208-9DC5-CAD903739190}" srcOrd="0" destOrd="0" parTransId="{225F0506-2869-4B71-A4C2-DA6D0D90810F}" sibTransId="{2368784D-8693-4D7F-9B58-957C5627996B}"/>
    <dgm:cxn modelId="{0B5E95AE-1BCF-4FFA-A4AD-F1C9F3C90F21}" type="presOf" srcId="{A853B0BD-B030-4208-9DC5-CAD903739190}" destId="{BF1C1DD8-F643-4524-884C-3F501E788840}" srcOrd="0" destOrd="0" presId="urn:microsoft.com/office/officeart/2005/8/layout/vList2"/>
    <dgm:cxn modelId="{01F232B6-9A94-48A6-98E9-47A7D2E15750}" type="presParOf" srcId="{F375885C-F923-403D-A0BA-015C8177FF5C}" destId="{BFB63F4E-CED8-465E-A5CB-AD32DDA611C2}" srcOrd="0" destOrd="0" presId="urn:microsoft.com/office/officeart/2005/8/layout/vList2"/>
    <dgm:cxn modelId="{BFB90AEC-061F-4514-B288-89597A396BF4}" type="presParOf" srcId="{F375885C-F923-403D-A0BA-015C8177FF5C}" destId="{BF1C1DD8-F643-4524-884C-3F501E78884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8E2E99-E142-449B-A38E-081B6F0853E9}"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D4395B5B-4B70-4DB1-BB7B-594EB3FAF0DF}">
      <dgm:prSet phldrT="[Texte]" custT="1"/>
      <dgm:spPr/>
      <dgm:t>
        <a:bodyPr/>
        <a:lstStyle/>
        <a:p>
          <a:r>
            <a:rPr lang="fr-FR" sz="2700" dirty="0" smtClean="0"/>
            <a:t>Cas D : GèneActuel/Duplication</a:t>
          </a:r>
          <a:endParaRPr lang="fr-FR" sz="2700" dirty="0"/>
        </a:p>
      </dgm:t>
    </dgm:pt>
    <dgm:pt modelId="{B0A02DEA-247F-4C3A-89E3-B694D1B77B39}" type="parTrans" cxnId="{C042054E-4BA9-4847-8A59-54E1A19DA438}">
      <dgm:prSet/>
      <dgm:spPr/>
      <dgm:t>
        <a:bodyPr/>
        <a:lstStyle/>
        <a:p>
          <a:endParaRPr lang="fr-FR"/>
        </a:p>
      </dgm:t>
    </dgm:pt>
    <dgm:pt modelId="{E1618753-AF14-472D-8B9A-69234E39CBDB}" type="sibTrans" cxnId="{C042054E-4BA9-4847-8A59-54E1A19DA438}">
      <dgm:prSet/>
      <dgm:spPr/>
      <dgm:t>
        <a:bodyPr/>
        <a:lstStyle/>
        <a:p>
          <a:endParaRPr lang="fr-FR"/>
        </a:p>
      </dgm:t>
    </dgm:pt>
    <dgm:pt modelId="{A853B0BD-B030-4208-9DC5-CAD903739190}">
      <dgm:prSet phldrT="[Texte]" custT="1"/>
      <dgm:spPr/>
      <dgm:t>
        <a:bodyPr/>
        <a:lstStyle/>
        <a:p>
          <a:r>
            <a:rPr lang="fr-FR" sz="2300" dirty="0" smtClean="0"/>
            <a:t>C</a:t>
          </a:r>
          <a:r>
            <a:rPr lang="fr-FR" sz="2300" baseline="-25000" dirty="0" smtClean="0"/>
            <a:t>1</a:t>
          </a:r>
          <a:r>
            <a:rPr lang="fr-FR" sz="2300" dirty="0" smtClean="0"/>
            <a:t>GAD(A</a:t>
          </a:r>
          <a:r>
            <a:rPr lang="fr-FR" sz="2300" baseline="-25000" dirty="0" smtClean="0"/>
            <a:t>1</a:t>
          </a:r>
          <a:r>
            <a:rPr lang="fr-FR" sz="2300" dirty="0" smtClean="0"/>
            <a:t>, A</a:t>
          </a:r>
          <a:r>
            <a:rPr lang="fr-FR" sz="2300" baseline="-25000" dirty="0" smtClean="0"/>
            <a:t>2</a:t>
          </a:r>
          <a:r>
            <a:rPr lang="fr-FR" sz="2300" dirty="0" smtClean="0"/>
            <a:t>) = min(c</a:t>
          </a:r>
          <a:r>
            <a:rPr lang="fr-FR" sz="2300" baseline="-25000" dirty="0" smtClean="0"/>
            <a:t>1</a:t>
          </a:r>
          <a:r>
            <a:rPr lang="fr-FR" sz="2300" dirty="0" smtClean="0"/>
            <a:t>(A</a:t>
          </a:r>
          <a:r>
            <a:rPr lang="fr-FR" sz="2300" baseline="-25000" dirty="0" smtClean="0"/>
            <a:t>1</a:t>
          </a:r>
          <a:r>
            <a:rPr lang="fr-FR" sz="2300" dirty="0" smtClean="0"/>
            <a:t>, A</a:t>
          </a:r>
          <a:r>
            <a:rPr lang="fr-FR" sz="2300" baseline="-25000" dirty="0" smtClean="0"/>
            <a:t>3</a:t>
          </a:r>
          <a:r>
            <a:rPr lang="fr-FR" sz="2300" dirty="0" smtClean="0"/>
            <a:t>) + c</a:t>
          </a:r>
          <a:r>
            <a:rPr lang="fr-FR" sz="2300" baseline="-25000" dirty="0" smtClean="0"/>
            <a:t>0</a:t>
          </a:r>
          <a:r>
            <a:rPr lang="fr-FR" sz="2300" dirty="0" smtClean="0"/>
            <a:t>(A</a:t>
          </a:r>
          <a:r>
            <a:rPr lang="fr-FR" sz="2300" baseline="-25000" dirty="0" smtClean="0"/>
            <a:t>1</a:t>
          </a:r>
          <a:r>
            <a:rPr lang="fr-FR" sz="2300" dirty="0" smtClean="0"/>
            <a:t>, A</a:t>
          </a:r>
          <a:r>
            <a:rPr lang="fr-FR" sz="2300" baseline="-25000" dirty="0" smtClean="0"/>
            <a:t>4</a:t>
          </a:r>
          <a:r>
            <a:rPr lang="fr-FR" sz="2300" dirty="0" smtClean="0"/>
            <a:t>)),</a:t>
          </a:r>
          <a:br>
            <a:rPr lang="fr-FR" sz="2300" dirty="0" smtClean="0"/>
          </a:br>
          <a:r>
            <a:rPr lang="fr-FR" sz="2300" dirty="0" smtClean="0"/>
            <a:t>		      c</a:t>
          </a:r>
          <a:r>
            <a:rPr lang="fr-FR" sz="2300" baseline="-25000" dirty="0" smtClean="0"/>
            <a:t>0</a:t>
          </a:r>
          <a:r>
            <a:rPr lang="fr-FR" sz="2300" dirty="0" smtClean="0"/>
            <a:t>(A</a:t>
          </a:r>
          <a:r>
            <a:rPr lang="fr-FR" sz="2300" baseline="-25000" dirty="0" smtClean="0"/>
            <a:t>1</a:t>
          </a:r>
          <a:r>
            <a:rPr lang="fr-FR" sz="2300" dirty="0" smtClean="0"/>
            <a:t>, A</a:t>
          </a:r>
          <a:r>
            <a:rPr lang="fr-FR" sz="2300" baseline="-25000" dirty="0" smtClean="0"/>
            <a:t>3</a:t>
          </a:r>
          <a:r>
            <a:rPr lang="fr-FR" sz="2300" dirty="0" smtClean="0"/>
            <a:t>) + c</a:t>
          </a:r>
          <a:r>
            <a:rPr lang="fr-FR" sz="2300" baseline="-25000" dirty="0" smtClean="0"/>
            <a:t>1</a:t>
          </a:r>
          <a:r>
            <a:rPr lang="fr-FR" sz="2300" dirty="0" smtClean="0"/>
            <a:t>(A</a:t>
          </a:r>
          <a:r>
            <a:rPr lang="fr-FR" sz="2300" baseline="-25000" dirty="0" smtClean="0"/>
            <a:t>1</a:t>
          </a:r>
          <a:r>
            <a:rPr lang="fr-FR" sz="2300" dirty="0" smtClean="0"/>
            <a:t>, A</a:t>
          </a:r>
          <a:r>
            <a:rPr lang="fr-FR" sz="2300" baseline="-25000" dirty="0" smtClean="0"/>
            <a:t>4</a:t>
          </a:r>
          <a:r>
            <a:rPr lang="fr-FR" sz="2300" dirty="0" smtClean="0"/>
            <a:t>)),</a:t>
          </a:r>
          <a:br>
            <a:rPr lang="fr-FR" sz="2300" dirty="0" smtClean="0"/>
          </a:br>
          <a:r>
            <a:rPr lang="fr-FR" sz="2300" dirty="0" smtClean="0"/>
            <a:t>		      c</a:t>
          </a:r>
          <a:r>
            <a:rPr lang="fr-FR" sz="2300" baseline="-25000" dirty="0" smtClean="0"/>
            <a:t>1</a:t>
          </a:r>
          <a:r>
            <a:rPr lang="fr-FR" sz="2300" dirty="0" smtClean="0"/>
            <a:t>(A</a:t>
          </a:r>
          <a:r>
            <a:rPr lang="fr-FR" sz="2300" baseline="-25000" dirty="0" smtClean="0"/>
            <a:t>1</a:t>
          </a:r>
          <a:r>
            <a:rPr lang="fr-FR" sz="2300" dirty="0" smtClean="0"/>
            <a:t>, A</a:t>
          </a:r>
          <a:r>
            <a:rPr lang="fr-FR" sz="2300" baseline="-25000" dirty="0" smtClean="0"/>
            <a:t>3</a:t>
          </a:r>
          <a:r>
            <a:rPr lang="fr-FR" sz="2300" dirty="0" smtClean="0"/>
            <a:t>+ c</a:t>
          </a:r>
          <a:r>
            <a:rPr lang="fr-FR" sz="2300" baseline="-25000" dirty="0" smtClean="0"/>
            <a:t>1</a:t>
          </a:r>
          <a:r>
            <a:rPr lang="fr-FR" sz="2300" dirty="0" smtClean="0"/>
            <a:t>(A</a:t>
          </a:r>
          <a:r>
            <a:rPr lang="fr-FR" sz="2300" baseline="-25000" dirty="0" smtClean="0"/>
            <a:t>1</a:t>
          </a:r>
          <a:r>
            <a:rPr lang="fr-FR" sz="2300" dirty="0" smtClean="0"/>
            <a:t>, A</a:t>
          </a:r>
          <a:r>
            <a:rPr lang="fr-FR" sz="2300" baseline="-25000" dirty="0" smtClean="0"/>
            <a:t>4</a:t>
          </a:r>
          <a:r>
            <a:rPr lang="fr-FR" sz="2300" dirty="0" smtClean="0"/>
            <a:t>)) + Cr,</a:t>
          </a:r>
          <a:br>
            <a:rPr lang="fr-FR" sz="2300" dirty="0" smtClean="0"/>
          </a:br>
          <a:r>
            <a:rPr lang="fr-FR" sz="2300" dirty="0" smtClean="0"/>
            <a:t>		      c</a:t>
          </a:r>
          <a:r>
            <a:rPr lang="fr-FR" sz="2300" baseline="-25000" dirty="0" smtClean="0"/>
            <a:t>0</a:t>
          </a:r>
          <a:r>
            <a:rPr lang="fr-FR" sz="2300" dirty="0" smtClean="0"/>
            <a:t>(A</a:t>
          </a:r>
          <a:r>
            <a:rPr lang="fr-FR" sz="2300" baseline="-25000" dirty="0" smtClean="0"/>
            <a:t>1</a:t>
          </a:r>
          <a:r>
            <a:rPr lang="fr-FR" sz="2300" dirty="0" smtClean="0"/>
            <a:t>, A</a:t>
          </a:r>
          <a:r>
            <a:rPr lang="fr-FR" sz="2300" baseline="-25000" dirty="0" smtClean="0"/>
            <a:t>3</a:t>
          </a:r>
          <a:r>
            <a:rPr lang="fr-FR" sz="2300" dirty="0" smtClean="0"/>
            <a:t>) + c</a:t>
          </a:r>
          <a:r>
            <a:rPr lang="fr-FR" sz="2300" baseline="-25000" dirty="0" smtClean="0"/>
            <a:t>0</a:t>
          </a:r>
          <a:r>
            <a:rPr lang="fr-FR" sz="2300" dirty="0" smtClean="0"/>
            <a:t>(A</a:t>
          </a:r>
          <a:r>
            <a:rPr lang="fr-FR" sz="2300" baseline="-25000" dirty="0" smtClean="0"/>
            <a:t>1</a:t>
          </a:r>
          <a:r>
            <a:rPr lang="fr-FR" sz="2300" dirty="0" smtClean="0"/>
            <a:t>, A</a:t>
          </a:r>
          <a:r>
            <a:rPr lang="fr-FR" sz="2300" baseline="-25000" dirty="0" smtClean="0"/>
            <a:t>4</a:t>
          </a:r>
          <a:r>
            <a:rPr lang="fr-FR" sz="2300" dirty="0" smtClean="0"/>
            <a:t>)) + Ca)</a:t>
          </a:r>
          <a:r>
            <a:rPr lang="fr-FR" sz="2700" dirty="0" smtClean="0"/>
            <a:t/>
          </a:r>
          <a:br>
            <a:rPr lang="fr-FR" sz="2700" dirty="0" smtClean="0"/>
          </a:br>
          <a:endParaRPr lang="fr-FR" sz="2700" dirty="0"/>
        </a:p>
      </dgm:t>
    </dgm:pt>
    <dgm:pt modelId="{225F0506-2869-4B71-A4C2-DA6D0D90810F}" type="parTrans" cxnId="{011D8F7E-1104-48E3-ACA6-1416443FE44B}">
      <dgm:prSet/>
      <dgm:spPr/>
      <dgm:t>
        <a:bodyPr/>
        <a:lstStyle/>
        <a:p>
          <a:endParaRPr lang="fr-FR"/>
        </a:p>
      </dgm:t>
    </dgm:pt>
    <dgm:pt modelId="{2368784D-8693-4D7F-9B58-957C5627996B}" type="sibTrans" cxnId="{011D8F7E-1104-48E3-ACA6-1416443FE44B}">
      <dgm:prSet/>
      <dgm:spPr/>
      <dgm:t>
        <a:bodyPr/>
        <a:lstStyle/>
        <a:p>
          <a:endParaRPr lang="fr-FR"/>
        </a:p>
      </dgm:t>
    </dgm:pt>
    <dgm:pt modelId="{F375885C-F923-403D-A0BA-015C8177FF5C}" type="pres">
      <dgm:prSet presAssocID="{678E2E99-E142-449B-A38E-081B6F0853E9}" presName="linear" presStyleCnt="0">
        <dgm:presLayoutVars>
          <dgm:animLvl val="lvl"/>
          <dgm:resizeHandles val="exact"/>
        </dgm:presLayoutVars>
      </dgm:prSet>
      <dgm:spPr/>
      <dgm:t>
        <a:bodyPr/>
        <a:lstStyle/>
        <a:p>
          <a:endParaRPr lang="fr-FR"/>
        </a:p>
      </dgm:t>
    </dgm:pt>
    <dgm:pt modelId="{BFB63F4E-CED8-465E-A5CB-AD32DDA611C2}" type="pres">
      <dgm:prSet presAssocID="{D4395B5B-4B70-4DB1-BB7B-594EB3FAF0DF}" presName="parentText" presStyleLbl="node1" presStyleIdx="0" presStyleCnt="1" custScaleY="52772" custLinFactNeighborX="-2" custLinFactNeighborY="-42603">
        <dgm:presLayoutVars>
          <dgm:chMax val="0"/>
          <dgm:bulletEnabled val="1"/>
        </dgm:presLayoutVars>
      </dgm:prSet>
      <dgm:spPr/>
      <dgm:t>
        <a:bodyPr/>
        <a:lstStyle/>
        <a:p>
          <a:endParaRPr lang="fr-FR"/>
        </a:p>
      </dgm:t>
    </dgm:pt>
    <dgm:pt modelId="{BF1C1DD8-F643-4524-884C-3F501E788840}" type="pres">
      <dgm:prSet presAssocID="{D4395B5B-4B70-4DB1-BB7B-594EB3FAF0DF}" presName="childText" presStyleLbl="revTx" presStyleIdx="0" presStyleCnt="1" custLinFactNeighborX="-2" custLinFactNeighborY="-57569">
        <dgm:presLayoutVars>
          <dgm:bulletEnabled val="1"/>
        </dgm:presLayoutVars>
      </dgm:prSet>
      <dgm:spPr/>
      <dgm:t>
        <a:bodyPr/>
        <a:lstStyle/>
        <a:p>
          <a:endParaRPr lang="fr-FR"/>
        </a:p>
      </dgm:t>
    </dgm:pt>
  </dgm:ptLst>
  <dgm:cxnLst>
    <dgm:cxn modelId="{011D8F7E-1104-48E3-ACA6-1416443FE44B}" srcId="{D4395B5B-4B70-4DB1-BB7B-594EB3FAF0DF}" destId="{A853B0BD-B030-4208-9DC5-CAD903739190}" srcOrd="0" destOrd="0" parTransId="{225F0506-2869-4B71-A4C2-DA6D0D90810F}" sibTransId="{2368784D-8693-4D7F-9B58-957C5627996B}"/>
    <dgm:cxn modelId="{C042054E-4BA9-4847-8A59-54E1A19DA438}" srcId="{678E2E99-E142-449B-A38E-081B6F0853E9}" destId="{D4395B5B-4B70-4DB1-BB7B-594EB3FAF0DF}" srcOrd="0" destOrd="0" parTransId="{B0A02DEA-247F-4C3A-89E3-B694D1B77B39}" sibTransId="{E1618753-AF14-472D-8B9A-69234E39CBDB}"/>
    <dgm:cxn modelId="{03BFE965-3B57-4CE4-B3C4-E1494C45B518}" type="presOf" srcId="{A853B0BD-B030-4208-9DC5-CAD903739190}" destId="{BF1C1DD8-F643-4524-884C-3F501E788840}" srcOrd="0" destOrd="0" presId="urn:microsoft.com/office/officeart/2005/8/layout/vList2"/>
    <dgm:cxn modelId="{BEDE76E5-FE1D-4864-BA5C-04ACE1347916}" type="presOf" srcId="{678E2E99-E142-449B-A38E-081B6F0853E9}" destId="{F375885C-F923-403D-A0BA-015C8177FF5C}" srcOrd="0" destOrd="0" presId="urn:microsoft.com/office/officeart/2005/8/layout/vList2"/>
    <dgm:cxn modelId="{B8A44D7C-1C28-4387-83A2-055667D8D2CC}" type="presOf" srcId="{D4395B5B-4B70-4DB1-BB7B-594EB3FAF0DF}" destId="{BFB63F4E-CED8-465E-A5CB-AD32DDA611C2}" srcOrd="0" destOrd="0" presId="urn:microsoft.com/office/officeart/2005/8/layout/vList2"/>
    <dgm:cxn modelId="{96E0B14E-F861-4713-AAF1-2CB3696B56CD}" type="presParOf" srcId="{F375885C-F923-403D-A0BA-015C8177FF5C}" destId="{BFB63F4E-CED8-465E-A5CB-AD32DDA611C2}" srcOrd="0" destOrd="0" presId="urn:microsoft.com/office/officeart/2005/8/layout/vList2"/>
    <dgm:cxn modelId="{7DD07CD5-B64A-4676-A769-EADC9D6D0753}" type="presParOf" srcId="{F375885C-F923-403D-A0BA-015C8177FF5C}" destId="{BF1C1DD8-F643-4524-884C-3F501E78884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8E2E99-E142-449B-A38E-081B6F0853E9}"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D4395B5B-4B70-4DB1-BB7B-594EB3FAF0DF}">
      <dgm:prSet phldrT="[Texte]"/>
      <dgm:spPr/>
      <dgm:t>
        <a:bodyPr/>
        <a:lstStyle/>
        <a:p>
          <a:r>
            <a:rPr lang="fr-FR" dirty="0" smtClean="0"/>
            <a:t>Cas E : Spéciation/Spéciation</a:t>
          </a:r>
          <a:endParaRPr lang="fr-FR" dirty="0"/>
        </a:p>
      </dgm:t>
    </dgm:pt>
    <dgm:pt modelId="{B0A02DEA-247F-4C3A-89E3-B694D1B77B39}" type="parTrans" cxnId="{C042054E-4BA9-4847-8A59-54E1A19DA438}">
      <dgm:prSet/>
      <dgm:spPr/>
      <dgm:t>
        <a:bodyPr/>
        <a:lstStyle/>
        <a:p>
          <a:endParaRPr lang="fr-FR"/>
        </a:p>
      </dgm:t>
    </dgm:pt>
    <dgm:pt modelId="{E1618753-AF14-472D-8B9A-69234E39CBDB}" type="sibTrans" cxnId="{C042054E-4BA9-4847-8A59-54E1A19DA438}">
      <dgm:prSet/>
      <dgm:spPr/>
      <dgm:t>
        <a:bodyPr/>
        <a:lstStyle/>
        <a:p>
          <a:endParaRPr lang="fr-FR"/>
        </a:p>
      </dgm:t>
    </dgm:pt>
    <dgm:pt modelId="{A853B0BD-B030-4208-9DC5-CAD903739190}">
      <dgm:prSet phldrT="[Texte]"/>
      <dgm:spPr/>
      <dgm:t>
        <a:bodyPr/>
        <a:lstStyle/>
        <a:p>
          <a:r>
            <a:rPr lang="fr-FR" dirty="0" smtClean="0"/>
            <a:t>C</a:t>
          </a:r>
          <a:r>
            <a:rPr lang="fr-FR" baseline="-25000" dirty="0" smtClean="0"/>
            <a:t>1</a:t>
          </a:r>
          <a:r>
            <a:rPr lang="fr-FR" dirty="0" smtClean="0"/>
            <a:t>SS(n</a:t>
          </a:r>
          <a:r>
            <a:rPr lang="fr-FR" baseline="-25000" dirty="0" smtClean="0"/>
            <a:t>1</a:t>
          </a:r>
          <a:r>
            <a:rPr lang="fr-FR" dirty="0" smtClean="0"/>
            <a:t>, n</a:t>
          </a:r>
          <a:r>
            <a:rPr lang="fr-FR" baseline="-25000" dirty="0" smtClean="0"/>
            <a:t>2</a:t>
          </a:r>
          <a:r>
            <a:rPr lang="fr-FR" dirty="0" smtClean="0"/>
            <a:t>) = min(c</a:t>
          </a:r>
          <a:r>
            <a:rPr lang="fr-FR" baseline="-25000" dirty="0" smtClean="0"/>
            <a:t>1</a:t>
          </a:r>
          <a:r>
            <a:rPr lang="fr-FR" dirty="0" smtClean="0"/>
            <a:t>(fg(n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(fd(n</a:t>
          </a:r>
          <a:r>
            <a:rPr lang="fr-FR" baseline="-25000" dirty="0" smtClean="0"/>
            <a:t>1</a:t>
          </a:r>
          <a:r>
            <a:rPr lang="fr-FR" dirty="0" smtClean="0"/>
            <a:t>), fd(n</a:t>
          </a:r>
          <a:r>
            <a:rPr lang="fr-FR" baseline="-25000" dirty="0" smtClean="0"/>
            <a:t>2</a:t>
          </a:r>
          <a:r>
            <a:rPr lang="fr-FR" dirty="0" smtClean="0"/>
            <a:t>)),</a:t>
          </a:r>
          <a:br>
            <a:rPr lang="fr-FR" dirty="0" smtClean="0"/>
          </a:br>
          <a:r>
            <a:rPr lang="fr-FR" dirty="0" smtClean="0"/>
            <a:t>		    c</a:t>
          </a:r>
          <a:r>
            <a:rPr lang="fr-FR" baseline="-25000" dirty="0" smtClean="0"/>
            <a:t>1</a:t>
          </a:r>
          <a:r>
            <a:rPr lang="fr-FR" dirty="0" smtClean="0"/>
            <a:t>(fg(n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(fd(n</a:t>
          </a:r>
          <a:r>
            <a:rPr lang="fr-FR" baseline="-25000" dirty="0" smtClean="0"/>
            <a:t>1</a:t>
          </a:r>
          <a:r>
            <a:rPr lang="fr-FR" dirty="0" smtClean="0"/>
            <a:t>), fd(n</a:t>
          </a:r>
          <a:r>
            <a:rPr lang="fr-FR" baseline="-25000" dirty="0" smtClean="0"/>
            <a:t>2</a:t>
          </a:r>
          <a:r>
            <a:rPr lang="fr-FR" dirty="0" smtClean="0"/>
            <a:t>)) + Ca,</a:t>
          </a:r>
          <a:br>
            <a:rPr lang="fr-FR" dirty="0" smtClean="0"/>
          </a:br>
          <a:r>
            <a:rPr lang="fr-FR" dirty="0" smtClean="0"/>
            <a:t>		    c</a:t>
          </a:r>
          <a:r>
            <a:rPr lang="fr-FR" baseline="-25000" dirty="0" smtClean="0"/>
            <a:t>0</a:t>
          </a:r>
          <a:r>
            <a:rPr lang="fr-FR" dirty="0" smtClean="0"/>
            <a:t>(fg(n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(fd(n</a:t>
          </a:r>
          <a:r>
            <a:rPr lang="fr-FR" baseline="-25000" dirty="0" smtClean="0"/>
            <a:t>1</a:t>
          </a:r>
          <a:r>
            <a:rPr lang="fr-FR" dirty="0" smtClean="0"/>
            <a:t>), fd(n</a:t>
          </a:r>
          <a:r>
            <a:rPr lang="fr-FR" baseline="-25000" dirty="0" smtClean="0"/>
            <a:t>2</a:t>
          </a:r>
          <a:r>
            <a:rPr lang="fr-FR" dirty="0" smtClean="0"/>
            <a:t>)) + Ca,</a:t>
          </a:r>
          <a:br>
            <a:rPr lang="fr-FR" dirty="0" smtClean="0"/>
          </a:br>
          <a:r>
            <a:rPr lang="fr-FR" dirty="0" smtClean="0"/>
            <a:t>		    c</a:t>
          </a:r>
          <a:r>
            <a:rPr lang="fr-FR" baseline="-25000" dirty="0" smtClean="0"/>
            <a:t>0</a:t>
          </a:r>
          <a:r>
            <a:rPr lang="fr-FR" dirty="0" smtClean="0"/>
            <a:t>(fg(n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(fd(n</a:t>
          </a:r>
          <a:r>
            <a:rPr lang="fr-FR" baseline="-25000" dirty="0" smtClean="0"/>
            <a:t>1</a:t>
          </a:r>
          <a:r>
            <a:rPr lang="fr-FR" dirty="0" smtClean="0"/>
            <a:t>), fd(n</a:t>
          </a:r>
          <a:r>
            <a:rPr lang="fr-FR" baseline="-25000" dirty="0" smtClean="0"/>
            <a:t>2</a:t>
          </a:r>
          <a:r>
            <a:rPr lang="fr-FR" dirty="0" smtClean="0"/>
            <a:t>)) + 2*Ca)</a:t>
          </a:r>
          <a:br>
            <a:rPr lang="fr-FR" dirty="0" smtClean="0"/>
          </a:br>
          <a:endParaRPr lang="fr-FR" dirty="0"/>
        </a:p>
      </dgm:t>
    </dgm:pt>
    <dgm:pt modelId="{225F0506-2869-4B71-A4C2-DA6D0D90810F}" type="parTrans" cxnId="{011D8F7E-1104-48E3-ACA6-1416443FE44B}">
      <dgm:prSet/>
      <dgm:spPr/>
      <dgm:t>
        <a:bodyPr/>
        <a:lstStyle/>
        <a:p>
          <a:endParaRPr lang="fr-FR"/>
        </a:p>
      </dgm:t>
    </dgm:pt>
    <dgm:pt modelId="{2368784D-8693-4D7F-9B58-957C5627996B}" type="sibTrans" cxnId="{011D8F7E-1104-48E3-ACA6-1416443FE44B}">
      <dgm:prSet/>
      <dgm:spPr/>
      <dgm:t>
        <a:bodyPr/>
        <a:lstStyle/>
        <a:p>
          <a:endParaRPr lang="fr-FR"/>
        </a:p>
      </dgm:t>
    </dgm:pt>
    <dgm:pt modelId="{78D1F292-37E1-4BF0-BE44-8AB96F377F83}">
      <dgm:prSet/>
      <dgm:spPr/>
      <dgm:t>
        <a:bodyPr/>
        <a:lstStyle/>
        <a:p>
          <a:r>
            <a:rPr lang="fr-FR" dirty="0" smtClean="0"/>
            <a:t>C</a:t>
          </a:r>
          <a:r>
            <a:rPr lang="fr-FR" baseline="-25000" dirty="0" smtClean="0"/>
            <a:t>0</a:t>
          </a:r>
          <a:r>
            <a:rPr lang="fr-FR" dirty="0" smtClean="0"/>
            <a:t>SS(n</a:t>
          </a:r>
          <a:r>
            <a:rPr lang="fr-FR" baseline="-25000" dirty="0" smtClean="0"/>
            <a:t>1</a:t>
          </a:r>
          <a:r>
            <a:rPr lang="fr-FR" dirty="0" smtClean="0"/>
            <a:t>, n</a:t>
          </a:r>
          <a:r>
            <a:rPr lang="fr-FR" baseline="-25000" dirty="0" smtClean="0"/>
            <a:t>2</a:t>
          </a:r>
          <a:r>
            <a:rPr lang="fr-FR" dirty="0" smtClean="0"/>
            <a:t>) = min(c</a:t>
          </a:r>
          <a:r>
            <a:rPr lang="fr-FR" baseline="-25000" dirty="0" smtClean="0"/>
            <a:t>0</a:t>
          </a:r>
          <a:r>
            <a:rPr lang="fr-FR" dirty="0" smtClean="0"/>
            <a:t>(fg(n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(fd(n</a:t>
          </a:r>
          <a:r>
            <a:rPr lang="fr-FR" baseline="-25000" dirty="0" smtClean="0"/>
            <a:t>1</a:t>
          </a:r>
          <a:r>
            <a:rPr lang="fr-FR" dirty="0" smtClean="0"/>
            <a:t>), fd(n</a:t>
          </a:r>
          <a:r>
            <a:rPr lang="fr-FR" baseline="-25000" dirty="0" smtClean="0"/>
            <a:t>2</a:t>
          </a:r>
          <a:r>
            <a:rPr lang="fr-FR" dirty="0" smtClean="0"/>
            <a:t>)),</a:t>
          </a:r>
          <a:br>
            <a:rPr lang="fr-FR" dirty="0" smtClean="0"/>
          </a:br>
          <a:r>
            <a:rPr lang="fr-FR" dirty="0" smtClean="0"/>
            <a:t>		    c</a:t>
          </a:r>
          <a:r>
            <a:rPr lang="fr-FR" baseline="-25000" dirty="0" smtClean="0"/>
            <a:t>1</a:t>
          </a:r>
          <a:r>
            <a:rPr lang="fr-FR" dirty="0" smtClean="0"/>
            <a:t>(fg(n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(fd(n</a:t>
          </a:r>
          <a:r>
            <a:rPr lang="fr-FR" baseline="-25000" dirty="0" smtClean="0"/>
            <a:t>1</a:t>
          </a:r>
          <a:r>
            <a:rPr lang="fr-FR" dirty="0" smtClean="0"/>
            <a:t>), fd(n</a:t>
          </a:r>
          <a:r>
            <a:rPr lang="fr-FR" baseline="-25000" dirty="0" smtClean="0"/>
            <a:t>2</a:t>
          </a:r>
          <a:r>
            <a:rPr lang="fr-FR" dirty="0" smtClean="0"/>
            <a:t>)) + Cr,</a:t>
          </a:r>
          <a:br>
            <a:rPr lang="fr-FR" dirty="0" smtClean="0"/>
          </a:br>
          <a:r>
            <a:rPr lang="fr-FR" dirty="0" smtClean="0"/>
            <a:t>		    c</a:t>
          </a:r>
          <a:r>
            <a:rPr lang="fr-FR" baseline="-25000" dirty="0" smtClean="0"/>
            <a:t>0</a:t>
          </a:r>
          <a:r>
            <a:rPr lang="fr-FR" dirty="0" smtClean="0"/>
            <a:t>(fg(n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(fd(n</a:t>
          </a:r>
          <a:r>
            <a:rPr lang="fr-FR" baseline="-25000" dirty="0" smtClean="0"/>
            <a:t>1</a:t>
          </a:r>
          <a:r>
            <a:rPr lang="fr-FR" dirty="0" smtClean="0"/>
            <a:t>), fd(n</a:t>
          </a:r>
          <a:r>
            <a:rPr lang="fr-FR" baseline="-25000" dirty="0" smtClean="0"/>
            <a:t>2</a:t>
          </a:r>
          <a:r>
            <a:rPr lang="fr-FR" dirty="0" smtClean="0"/>
            <a:t>)) + Cr,</a:t>
          </a:r>
          <a:br>
            <a:rPr lang="fr-FR" dirty="0" smtClean="0"/>
          </a:br>
          <a:r>
            <a:rPr lang="fr-FR" dirty="0" smtClean="0"/>
            <a:t>		    c</a:t>
          </a:r>
          <a:r>
            <a:rPr lang="fr-FR" baseline="-25000" dirty="0" smtClean="0"/>
            <a:t>1</a:t>
          </a:r>
          <a:r>
            <a:rPr lang="fr-FR" dirty="0" smtClean="0"/>
            <a:t>(fg(n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(fd(n</a:t>
          </a:r>
          <a:r>
            <a:rPr lang="fr-FR" baseline="-25000" dirty="0" smtClean="0"/>
            <a:t>1</a:t>
          </a:r>
          <a:r>
            <a:rPr lang="fr-FR" dirty="0" smtClean="0"/>
            <a:t>), fd(n</a:t>
          </a:r>
          <a:r>
            <a:rPr lang="fr-FR" baseline="-25000" dirty="0" smtClean="0"/>
            <a:t>2</a:t>
          </a:r>
          <a:r>
            <a:rPr lang="fr-FR" dirty="0" smtClean="0"/>
            <a:t>)) + 2*Cr)</a:t>
          </a:r>
        </a:p>
      </dgm:t>
    </dgm:pt>
    <dgm:pt modelId="{2BFE8D3E-A62A-47F8-8D7F-81C57731657A}" type="parTrans" cxnId="{8AEFE00C-D034-4ED9-B048-C9EF48E116BD}">
      <dgm:prSet/>
      <dgm:spPr/>
      <dgm:t>
        <a:bodyPr/>
        <a:lstStyle/>
        <a:p>
          <a:endParaRPr lang="fr-FR"/>
        </a:p>
      </dgm:t>
    </dgm:pt>
    <dgm:pt modelId="{1899575C-7584-447F-8989-179323E8C713}" type="sibTrans" cxnId="{8AEFE00C-D034-4ED9-B048-C9EF48E116BD}">
      <dgm:prSet/>
      <dgm:spPr/>
      <dgm:t>
        <a:bodyPr/>
        <a:lstStyle/>
        <a:p>
          <a:endParaRPr lang="fr-FR"/>
        </a:p>
      </dgm:t>
    </dgm:pt>
    <dgm:pt modelId="{F375885C-F923-403D-A0BA-015C8177FF5C}" type="pres">
      <dgm:prSet presAssocID="{678E2E99-E142-449B-A38E-081B6F0853E9}" presName="linear" presStyleCnt="0">
        <dgm:presLayoutVars>
          <dgm:animLvl val="lvl"/>
          <dgm:resizeHandles val="exact"/>
        </dgm:presLayoutVars>
      </dgm:prSet>
      <dgm:spPr/>
      <dgm:t>
        <a:bodyPr/>
        <a:lstStyle/>
        <a:p>
          <a:endParaRPr lang="fr-FR"/>
        </a:p>
      </dgm:t>
    </dgm:pt>
    <dgm:pt modelId="{BFB63F4E-CED8-465E-A5CB-AD32DDA611C2}" type="pres">
      <dgm:prSet presAssocID="{D4395B5B-4B70-4DB1-BB7B-594EB3FAF0DF}" presName="parentText" presStyleLbl="node1" presStyleIdx="0" presStyleCnt="1" custLinFactNeighborX="-2" custLinFactNeighborY="-8460">
        <dgm:presLayoutVars>
          <dgm:chMax val="0"/>
          <dgm:bulletEnabled val="1"/>
        </dgm:presLayoutVars>
      </dgm:prSet>
      <dgm:spPr/>
      <dgm:t>
        <a:bodyPr/>
        <a:lstStyle/>
        <a:p>
          <a:endParaRPr lang="fr-FR"/>
        </a:p>
      </dgm:t>
    </dgm:pt>
    <dgm:pt modelId="{BF1C1DD8-F643-4524-884C-3F501E788840}" type="pres">
      <dgm:prSet presAssocID="{D4395B5B-4B70-4DB1-BB7B-594EB3FAF0DF}" presName="childText" presStyleLbl="revTx" presStyleIdx="0" presStyleCnt="1">
        <dgm:presLayoutVars>
          <dgm:bulletEnabled val="1"/>
        </dgm:presLayoutVars>
      </dgm:prSet>
      <dgm:spPr/>
      <dgm:t>
        <a:bodyPr/>
        <a:lstStyle/>
        <a:p>
          <a:endParaRPr lang="fr-FR"/>
        </a:p>
      </dgm:t>
    </dgm:pt>
  </dgm:ptLst>
  <dgm:cxnLst>
    <dgm:cxn modelId="{CADA3995-D519-4C2E-BD47-3234347026EF}" type="presOf" srcId="{78D1F292-37E1-4BF0-BE44-8AB96F377F83}" destId="{BF1C1DD8-F643-4524-884C-3F501E788840}" srcOrd="0" destOrd="1" presId="urn:microsoft.com/office/officeart/2005/8/layout/vList2"/>
    <dgm:cxn modelId="{011D8F7E-1104-48E3-ACA6-1416443FE44B}" srcId="{D4395B5B-4B70-4DB1-BB7B-594EB3FAF0DF}" destId="{A853B0BD-B030-4208-9DC5-CAD903739190}" srcOrd="0" destOrd="0" parTransId="{225F0506-2869-4B71-A4C2-DA6D0D90810F}" sibTransId="{2368784D-8693-4D7F-9B58-957C5627996B}"/>
    <dgm:cxn modelId="{C042054E-4BA9-4847-8A59-54E1A19DA438}" srcId="{678E2E99-E142-449B-A38E-081B6F0853E9}" destId="{D4395B5B-4B70-4DB1-BB7B-594EB3FAF0DF}" srcOrd="0" destOrd="0" parTransId="{B0A02DEA-247F-4C3A-89E3-B694D1B77B39}" sibTransId="{E1618753-AF14-472D-8B9A-69234E39CBDB}"/>
    <dgm:cxn modelId="{63CF0CF7-86D8-4617-9809-7FAA236D88B0}" type="presOf" srcId="{D4395B5B-4B70-4DB1-BB7B-594EB3FAF0DF}" destId="{BFB63F4E-CED8-465E-A5CB-AD32DDA611C2}" srcOrd="0" destOrd="0" presId="urn:microsoft.com/office/officeart/2005/8/layout/vList2"/>
    <dgm:cxn modelId="{F09BD819-E84D-4A5F-8EE7-B33543DA2E70}" type="presOf" srcId="{678E2E99-E142-449B-A38E-081B6F0853E9}" destId="{F375885C-F923-403D-A0BA-015C8177FF5C}" srcOrd="0" destOrd="0" presId="urn:microsoft.com/office/officeart/2005/8/layout/vList2"/>
    <dgm:cxn modelId="{8AEFE00C-D034-4ED9-B048-C9EF48E116BD}" srcId="{D4395B5B-4B70-4DB1-BB7B-594EB3FAF0DF}" destId="{78D1F292-37E1-4BF0-BE44-8AB96F377F83}" srcOrd="1" destOrd="0" parTransId="{2BFE8D3E-A62A-47F8-8D7F-81C57731657A}" sibTransId="{1899575C-7584-447F-8989-179323E8C713}"/>
    <dgm:cxn modelId="{FD794F84-B35D-4D98-8AAF-7D01858E376C}" type="presOf" srcId="{A853B0BD-B030-4208-9DC5-CAD903739190}" destId="{BF1C1DD8-F643-4524-884C-3F501E788840}" srcOrd="0" destOrd="0" presId="urn:microsoft.com/office/officeart/2005/8/layout/vList2"/>
    <dgm:cxn modelId="{EB9531B5-3D09-475D-A24D-866639C219EB}" type="presParOf" srcId="{F375885C-F923-403D-A0BA-015C8177FF5C}" destId="{BFB63F4E-CED8-465E-A5CB-AD32DDA611C2}" srcOrd="0" destOrd="0" presId="urn:microsoft.com/office/officeart/2005/8/layout/vList2"/>
    <dgm:cxn modelId="{A1816DCE-8972-4181-8475-B4737011730B}" type="presParOf" srcId="{F375885C-F923-403D-A0BA-015C8177FF5C}" destId="{BF1C1DD8-F643-4524-884C-3F501E78884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8E2E99-E142-449B-A38E-081B6F0853E9}"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D4395B5B-4B70-4DB1-BB7B-594EB3FAF0DF}">
      <dgm:prSet phldrT="[Texte]" custT="1"/>
      <dgm:spPr/>
      <dgm:t>
        <a:bodyPr/>
        <a:lstStyle/>
        <a:p>
          <a:r>
            <a:rPr lang="fr-FR" sz="2700" dirty="0" smtClean="0"/>
            <a:t>Cas F : Spéciation/Duplication</a:t>
          </a:r>
          <a:endParaRPr lang="fr-FR" sz="2700" dirty="0"/>
        </a:p>
      </dgm:t>
    </dgm:pt>
    <dgm:pt modelId="{B0A02DEA-247F-4C3A-89E3-B694D1B77B39}" type="parTrans" cxnId="{C042054E-4BA9-4847-8A59-54E1A19DA438}">
      <dgm:prSet/>
      <dgm:spPr/>
      <dgm:t>
        <a:bodyPr/>
        <a:lstStyle/>
        <a:p>
          <a:endParaRPr lang="fr-FR"/>
        </a:p>
      </dgm:t>
    </dgm:pt>
    <dgm:pt modelId="{E1618753-AF14-472D-8B9A-69234E39CBDB}" type="sibTrans" cxnId="{C042054E-4BA9-4847-8A59-54E1A19DA438}">
      <dgm:prSet/>
      <dgm:spPr/>
      <dgm:t>
        <a:bodyPr/>
        <a:lstStyle/>
        <a:p>
          <a:endParaRPr lang="fr-FR"/>
        </a:p>
      </dgm:t>
    </dgm:pt>
    <dgm:pt modelId="{A853B0BD-B030-4208-9DC5-CAD903739190}">
      <dgm:prSet phldrT="[Texte]"/>
      <dgm:spPr/>
      <dgm:t>
        <a:bodyPr/>
        <a:lstStyle/>
        <a:p>
          <a:r>
            <a:rPr lang="fr-FR" dirty="0" smtClean="0"/>
            <a:t>C</a:t>
          </a:r>
          <a:r>
            <a:rPr lang="fr-FR" baseline="-25000" dirty="0" smtClean="0"/>
            <a:t>1</a:t>
          </a:r>
          <a:r>
            <a:rPr lang="fr-FR" dirty="0" smtClean="0"/>
            <a:t>SD(n</a:t>
          </a:r>
          <a:r>
            <a:rPr lang="fr-FR" baseline="-25000" dirty="0" smtClean="0"/>
            <a:t>1</a:t>
          </a:r>
          <a:r>
            <a:rPr lang="fr-FR" dirty="0" smtClean="0"/>
            <a:t>, n</a:t>
          </a:r>
          <a:r>
            <a:rPr lang="fr-FR" baseline="-25000" dirty="0" smtClean="0"/>
            <a:t>2</a:t>
          </a:r>
          <a:r>
            <a:rPr lang="fr-FR" dirty="0" smtClean="0"/>
            <a:t>) = min(c</a:t>
          </a:r>
          <a:r>
            <a:rPr lang="fr-FR" baseline="-25000" dirty="0" smtClean="0"/>
            <a:t>1</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(n</a:t>
          </a:r>
          <a:r>
            <a:rPr lang="fr-FR" baseline="-25000" dirty="0" smtClean="0"/>
            <a:t>1</a:t>
          </a:r>
          <a:r>
            <a:rPr lang="fr-FR" dirty="0" smtClean="0"/>
            <a:t>, fd(n</a:t>
          </a:r>
          <a:r>
            <a:rPr lang="fr-FR" baseline="-25000" dirty="0" smtClean="0"/>
            <a:t>2</a:t>
          </a:r>
          <a:r>
            <a:rPr lang="fr-FR" dirty="0" smtClean="0"/>
            <a:t>)),</a:t>
          </a:r>
          <a:br>
            <a:rPr lang="fr-FR" dirty="0" smtClean="0"/>
          </a:br>
          <a:r>
            <a:rPr lang="fr-FR" dirty="0" smtClean="0"/>
            <a:t>			c</a:t>
          </a:r>
          <a:r>
            <a:rPr lang="fr-FR" baseline="-25000" dirty="0" smtClean="0"/>
            <a:t>0</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(n</a:t>
          </a:r>
          <a:r>
            <a:rPr lang="fr-FR" baseline="-25000" dirty="0" smtClean="0"/>
            <a:t>1</a:t>
          </a:r>
          <a:r>
            <a:rPr lang="fr-FR" dirty="0" smtClean="0"/>
            <a:t>, fd(n</a:t>
          </a:r>
          <a:r>
            <a:rPr lang="fr-FR" baseline="-25000" dirty="0" smtClean="0"/>
            <a:t>2</a:t>
          </a:r>
          <a:r>
            <a:rPr lang="fr-FR" dirty="0" smtClean="0"/>
            <a:t>)),</a:t>
          </a:r>
          <a:br>
            <a:rPr lang="fr-FR" dirty="0" smtClean="0"/>
          </a:br>
          <a:r>
            <a:rPr lang="fr-FR" dirty="0" smtClean="0"/>
            <a:t>			c</a:t>
          </a:r>
          <a:r>
            <a:rPr lang="fr-FR" baseline="-25000" dirty="0" smtClean="0"/>
            <a:t>1</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(n</a:t>
          </a:r>
          <a:r>
            <a:rPr lang="fr-FR" baseline="-25000" dirty="0" smtClean="0"/>
            <a:t>1</a:t>
          </a:r>
          <a:r>
            <a:rPr lang="fr-FR" dirty="0" smtClean="0"/>
            <a:t>, fd(n</a:t>
          </a:r>
          <a:r>
            <a:rPr lang="fr-FR" baseline="-25000" dirty="0" smtClean="0"/>
            <a:t>2</a:t>
          </a:r>
          <a:r>
            <a:rPr lang="fr-FR" dirty="0" smtClean="0"/>
            <a:t>)) + Cr,</a:t>
          </a:r>
          <a:br>
            <a:rPr lang="fr-FR" dirty="0" smtClean="0"/>
          </a:br>
          <a:r>
            <a:rPr lang="fr-FR" dirty="0" smtClean="0"/>
            <a:t>			c</a:t>
          </a:r>
          <a:r>
            <a:rPr lang="fr-FR" baseline="-25000" dirty="0" smtClean="0"/>
            <a:t>0</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(n</a:t>
          </a:r>
          <a:r>
            <a:rPr lang="fr-FR" baseline="-25000" dirty="0" smtClean="0"/>
            <a:t>1</a:t>
          </a:r>
          <a:r>
            <a:rPr lang="fr-FR" dirty="0" smtClean="0"/>
            <a:t>, fd(n</a:t>
          </a:r>
          <a:r>
            <a:rPr lang="fr-FR" baseline="-25000" dirty="0" smtClean="0"/>
            <a:t>2</a:t>
          </a:r>
          <a:r>
            <a:rPr lang="fr-FR" dirty="0" smtClean="0"/>
            <a:t>)) + Ca)</a:t>
          </a:r>
          <a:br>
            <a:rPr lang="fr-FR" dirty="0" smtClean="0"/>
          </a:br>
          <a:endParaRPr lang="fr-FR" dirty="0"/>
        </a:p>
      </dgm:t>
    </dgm:pt>
    <dgm:pt modelId="{225F0506-2869-4B71-A4C2-DA6D0D90810F}" type="parTrans" cxnId="{011D8F7E-1104-48E3-ACA6-1416443FE44B}">
      <dgm:prSet/>
      <dgm:spPr/>
      <dgm:t>
        <a:bodyPr/>
        <a:lstStyle/>
        <a:p>
          <a:endParaRPr lang="fr-FR"/>
        </a:p>
      </dgm:t>
    </dgm:pt>
    <dgm:pt modelId="{2368784D-8693-4D7F-9B58-957C5627996B}" type="sibTrans" cxnId="{011D8F7E-1104-48E3-ACA6-1416443FE44B}">
      <dgm:prSet/>
      <dgm:spPr/>
      <dgm:t>
        <a:bodyPr/>
        <a:lstStyle/>
        <a:p>
          <a:endParaRPr lang="fr-FR"/>
        </a:p>
      </dgm:t>
    </dgm:pt>
    <dgm:pt modelId="{78D1F292-37E1-4BF0-BE44-8AB96F377F83}">
      <dgm:prSet/>
      <dgm:spPr/>
      <dgm:t>
        <a:bodyPr/>
        <a:lstStyle/>
        <a:p>
          <a:r>
            <a:rPr lang="fr-FR" dirty="0" smtClean="0"/>
            <a:t>C</a:t>
          </a:r>
          <a:r>
            <a:rPr lang="fr-FR" baseline="-25000" dirty="0" smtClean="0"/>
            <a:t>0</a:t>
          </a:r>
          <a:r>
            <a:rPr lang="fr-FR" dirty="0" smtClean="0"/>
            <a:t>SD(n</a:t>
          </a:r>
          <a:r>
            <a:rPr lang="fr-FR" baseline="-25000" dirty="0" smtClean="0"/>
            <a:t>1</a:t>
          </a:r>
          <a:r>
            <a:rPr lang="fr-FR" dirty="0" smtClean="0"/>
            <a:t>, n</a:t>
          </a:r>
          <a:r>
            <a:rPr lang="fr-FR" baseline="-25000" dirty="0" smtClean="0"/>
            <a:t>2</a:t>
          </a:r>
          <a:r>
            <a:rPr lang="fr-FR" dirty="0" smtClean="0"/>
            <a:t>) = min(c</a:t>
          </a:r>
          <a:r>
            <a:rPr lang="fr-FR" baseline="-25000" dirty="0" smtClean="0"/>
            <a:t>0</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(n</a:t>
          </a:r>
          <a:r>
            <a:rPr lang="fr-FR" baseline="-25000" dirty="0" smtClean="0"/>
            <a:t>1</a:t>
          </a:r>
          <a:r>
            <a:rPr lang="fr-FR" dirty="0" smtClean="0"/>
            <a:t>, fd(n</a:t>
          </a:r>
          <a:r>
            <a:rPr lang="fr-FR" baseline="-25000" dirty="0" smtClean="0"/>
            <a:t>2</a:t>
          </a:r>
          <a:r>
            <a:rPr lang="fr-FR" dirty="0" smtClean="0"/>
            <a:t>)),</a:t>
          </a:r>
          <a:br>
            <a:rPr lang="fr-FR" dirty="0" smtClean="0"/>
          </a:br>
          <a:r>
            <a:rPr lang="fr-FR" dirty="0" smtClean="0"/>
            <a:t>			c</a:t>
          </a:r>
          <a:r>
            <a:rPr lang="fr-FR" baseline="-25000" dirty="0" smtClean="0"/>
            <a:t>1</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0</a:t>
          </a:r>
          <a:r>
            <a:rPr lang="fr-FR" dirty="0" smtClean="0"/>
            <a:t>(n</a:t>
          </a:r>
          <a:r>
            <a:rPr lang="fr-FR" baseline="-25000" dirty="0" smtClean="0"/>
            <a:t>1</a:t>
          </a:r>
          <a:r>
            <a:rPr lang="fr-FR" dirty="0" smtClean="0"/>
            <a:t>, fd(n</a:t>
          </a:r>
          <a:r>
            <a:rPr lang="fr-FR" baseline="-25000" dirty="0" smtClean="0"/>
            <a:t>2</a:t>
          </a:r>
          <a:r>
            <a:rPr lang="fr-FR" dirty="0" smtClean="0"/>
            <a:t>)) + Cr,</a:t>
          </a:r>
          <a:br>
            <a:rPr lang="fr-FR" dirty="0" smtClean="0"/>
          </a:br>
          <a:r>
            <a:rPr lang="fr-FR" dirty="0" smtClean="0"/>
            <a:t>			c</a:t>
          </a:r>
          <a:r>
            <a:rPr lang="fr-FR" baseline="-25000" dirty="0" smtClean="0"/>
            <a:t>0</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(n</a:t>
          </a:r>
          <a:r>
            <a:rPr lang="fr-FR" baseline="-25000" dirty="0" smtClean="0"/>
            <a:t>1</a:t>
          </a:r>
          <a:r>
            <a:rPr lang="fr-FR" dirty="0" smtClean="0"/>
            <a:t>, fd(n</a:t>
          </a:r>
          <a:r>
            <a:rPr lang="fr-FR" baseline="-25000" dirty="0" smtClean="0"/>
            <a:t>2</a:t>
          </a:r>
          <a:r>
            <a:rPr lang="fr-FR" dirty="0" smtClean="0"/>
            <a:t>)) + Cr,</a:t>
          </a:r>
          <a:br>
            <a:rPr lang="fr-FR" dirty="0" smtClean="0"/>
          </a:br>
          <a:r>
            <a:rPr lang="fr-FR" dirty="0" smtClean="0"/>
            <a:t>			c</a:t>
          </a:r>
          <a:r>
            <a:rPr lang="fr-FR" baseline="-25000" dirty="0" smtClean="0"/>
            <a:t>1</a:t>
          </a:r>
          <a:r>
            <a:rPr lang="fr-FR" dirty="0" smtClean="0"/>
            <a:t>(n</a:t>
          </a:r>
          <a:r>
            <a:rPr lang="fr-FR" baseline="-25000" dirty="0" smtClean="0"/>
            <a:t>1</a:t>
          </a:r>
          <a:r>
            <a:rPr lang="fr-FR" dirty="0" smtClean="0"/>
            <a:t>, fg(n</a:t>
          </a:r>
          <a:r>
            <a:rPr lang="fr-FR" baseline="-25000" dirty="0" smtClean="0"/>
            <a:t>2</a:t>
          </a:r>
          <a:r>
            <a:rPr lang="fr-FR" dirty="0" smtClean="0"/>
            <a:t>)) + c</a:t>
          </a:r>
          <a:r>
            <a:rPr lang="fr-FR" baseline="-25000" dirty="0" smtClean="0"/>
            <a:t>1</a:t>
          </a:r>
          <a:r>
            <a:rPr lang="fr-FR" dirty="0" smtClean="0"/>
            <a:t>(n</a:t>
          </a:r>
          <a:r>
            <a:rPr lang="fr-FR" baseline="-25000" dirty="0" smtClean="0"/>
            <a:t>1</a:t>
          </a:r>
          <a:r>
            <a:rPr lang="fr-FR" dirty="0" smtClean="0"/>
            <a:t>, fd(n</a:t>
          </a:r>
          <a:r>
            <a:rPr lang="fr-FR" baseline="-25000" dirty="0" smtClean="0"/>
            <a:t>2</a:t>
          </a:r>
          <a:r>
            <a:rPr lang="fr-FR" dirty="0" smtClean="0"/>
            <a:t>)) + 2*Cr)</a:t>
          </a:r>
        </a:p>
      </dgm:t>
    </dgm:pt>
    <dgm:pt modelId="{2BFE8D3E-A62A-47F8-8D7F-81C57731657A}" type="parTrans" cxnId="{8AEFE00C-D034-4ED9-B048-C9EF48E116BD}">
      <dgm:prSet/>
      <dgm:spPr/>
      <dgm:t>
        <a:bodyPr/>
        <a:lstStyle/>
        <a:p>
          <a:endParaRPr lang="fr-FR"/>
        </a:p>
      </dgm:t>
    </dgm:pt>
    <dgm:pt modelId="{1899575C-7584-447F-8989-179323E8C713}" type="sibTrans" cxnId="{8AEFE00C-D034-4ED9-B048-C9EF48E116BD}">
      <dgm:prSet/>
      <dgm:spPr/>
      <dgm:t>
        <a:bodyPr/>
        <a:lstStyle/>
        <a:p>
          <a:endParaRPr lang="fr-FR"/>
        </a:p>
      </dgm:t>
    </dgm:pt>
    <dgm:pt modelId="{F375885C-F923-403D-A0BA-015C8177FF5C}" type="pres">
      <dgm:prSet presAssocID="{678E2E99-E142-449B-A38E-081B6F0853E9}" presName="linear" presStyleCnt="0">
        <dgm:presLayoutVars>
          <dgm:animLvl val="lvl"/>
          <dgm:resizeHandles val="exact"/>
        </dgm:presLayoutVars>
      </dgm:prSet>
      <dgm:spPr/>
      <dgm:t>
        <a:bodyPr/>
        <a:lstStyle/>
        <a:p>
          <a:endParaRPr lang="fr-FR"/>
        </a:p>
      </dgm:t>
    </dgm:pt>
    <dgm:pt modelId="{BFB63F4E-CED8-465E-A5CB-AD32DDA611C2}" type="pres">
      <dgm:prSet presAssocID="{D4395B5B-4B70-4DB1-BB7B-594EB3FAF0DF}" presName="parentText" presStyleLbl="node1" presStyleIdx="0" presStyleCnt="1" custLinFactNeighborX="-2" custLinFactNeighborY="-5138">
        <dgm:presLayoutVars>
          <dgm:chMax val="0"/>
          <dgm:bulletEnabled val="1"/>
        </dgm:presLayoutVars>
      </dgm:prSet>
      <dgm:spPr/>
      <dgm:t>
        <a:bodyPr/>
        <a:lstStyle/>
        <a:p>
          <a:endParaRPr lang="fr-FR"/>
        </a:p>
      </dgm:t>
    </dgm:pt>
    <dgm:pt modelId="{BF1C1DD8-F643-4524-884C-3F501E788840}" type="pres">
      <dgm:prSet presAssocID="{D4395B5B-4B70-4DB1-BB7B-594EB3FAF0DF}" presName="childText" presStyleLbl="revTx" presStyleIdx="0" presStyleCnt="1">
        <dgm:presLayoutVars>
          <dgm:bulletEnabled val="1"/>
        </dgm:presLayoutVars>
      </dgm:prSet>
      <dgm:spPr/>
      <dgm:t>
        <a:bodyPr/>
        <a:lstStyle/>
        <a:p>
          <a:endParaRPr lang="fr-FR"/>
        </a:p>
      </dgm:t>
    </dgm:pt>
  </dgm:ptLst>
  <dgm:cxnLst>
    <dgm:cxn modelId="{E67E2F6A-5670-409E-B5F6-9A4D90C1B454}" type="presOf" srcId="{78D1F292-37E1-4BF0-BE44-8AB96F377F83}" destId="{BF1C1DD8-F643-4524-884C-3F501E788840}" srcOrd="0" destOrd="1" presId="urn:microsoft.com/office/officeart/2005/8/layout/vList2"/>
    <dgm:cxn modelId="{C042054E-4BA9-4847-8A59-54E1A19DA438}" srcId="{678E2E99-E142-449B-A38E-081B6F0853E9}" destId="{D4395B5B-4B70-4DB1-BB7B-594EB3FAF0DF}" srcOrd="0" destOrd="0" parTransId="{B0A02DEA-247F-4C3A-89E3-B694D1B77B39}" sibTransId="{E1618753-AF14-472D-8B9A-69234E39CBDB}"/>
    <dgm:cxn modelId="{8AEFE00C-D034-4ED9-B048-C9EF48E116BD}" srcId="{D4395B5B-4B70-4DB1-BB7B-594EB3FAF0DF}" destId="{78D1F292-37E1-4BF0-BE44-8AB96F377F83}" srcOrd="1" destOrd="0" parTransId="{2BFE8D3E-A62A-47F8-8D7F-81C57731657A}" sibTransId="{1899575C-7584-447F-8989-179323E8C713}"/>
    <dgm:cxn modelId="{9F169B47-DCA7-4D7C-81D8-043F5262E08A}" type="presOf" srcId="{D4395B5B-4B70-4DB1-BB7B-594EB3FAF0DF}" destId="{BFB63F4E-CED8-465E-A5CB-AD32DDA611C2}" srcOrd="0" destOrd="0" presId="urn:microsoft.com/office/officeart/2005/8/layout/vList2"/>
    <dgm:cxn modelId="{011D8F7E-1104-48E3-ACA6-1416443FE44B}" srcId="{D4395B5B-4B70-4DB1-BB7B-594EB3FAF0DF}" destId="{A853B0BD-B030-4208-9DC5-CAD903739190}" srcOrd="0" destOrd="0" parTransId="{225F0506-2869-4B71-A4C2-DA6D0D90810F}" sibTransId="{2368784D-8693-4D7F-9B58-957C5627996B}"/>
    <dgm:cxn modelId="{80843D70-54B0-451A-BD2D-9C744FA42260}" type="presOf" srcId="{678E2E99-E142-449B-A38E-081B6F0853E9}" destId="{F375885C-F923-403D-A0BA-015C8177FF5C}" srcOrd="0" destOrd="0" presId="urn:microsoft.com/office/officeart/2005/8/layout/vList2"/>
    <dgm:cxn modelId="{60933D6E-86BD-4B5C-9146-D676FCB413D9}" type="presOf" srcId="{A853B0BD-B030-4208-9DC5-CAD903739190}" destId="{BF1C1DD8-F643-4524-884C-3F501E788840}" srcOrd="0" destOrd="0" presId="urn:microsoft.com/office/officeart/2005/8/layout/vList2"/>
    <dgm:cxn modelId="{3C4C468D-A439-408B-94D1-729C426C5F5D}" type="presParOf" srcId="{F375885C-F923-403D-A0BA-015C8177FF5C}" destId="{BFB63F4E-CED8-465E-A5CB-AD32DDA611C2}" srcOrd="0" destOrd="0" presId="urn:microsoft.com/office/officeart/2005/8/layout/vList2"/>
    <dgm:cxn modelId="{191D17DA-6D28-4729-8A0F-549CE96CEDC4}" type="presParOf" srcId="{F375885C-F923-403D-A0BA-015C8177FF5C}" destId="{BF1C1DD8-F643-4524-884C-3F501E78884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8E2E99-E142-449B-A38E-081B6F0853E9}"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fr-FR"/>
        </a:p>
      </dgm:t>
    </dgm:pt>
    <dgm:pt modelId="{D4395B5B-4B70-4DB1-BB7B-594EB3FAF0DF}">
      <dgm:prSet phldrT="[Texte]" custT="1"/>
      <dgm:spPr/>
      <dgm:t>
        <a:bodyPr/>
        <a:lstStyle/>
        <a:p>
          <a:r>
            <a:rPr lang="fr-FR" sz="2700" dirty="0" smtClean="0"/>
            <a:t>Cas G : Duplication/Duplication</a:t>
          </a:r>
          <a:endParaRPr lang="fr-FR" sz="2700" dirty="0"/>
        </a:p>
      </dgm:t>
    </dgm:pt>
    <dgm:pt modelId="{B0A02DEA-247F-4C3A-89E3-B694D1B77B39}" type="parTrans" cxnId="{C042054E-4BA9-4847-8A59-54E1A19DA438}">
      <dgm:prSet/>
      <dgm:spPr/>
      <dgm:t>
        <a:bodyPr/>
        <a:lstStyle/>
        <a:p>
          <a:endParaRPr lang="fr-FR"/>
        </a:p>
      </dgm:t>
    </dgm:pt>
    <dgm:pt modelId="{E1618753-AF14-472D-8B9A-69234E39CBDB}" type="sibTrans" cxnId="{C042054E-4BA9-4847-8A59-54E1A19DA438}">
      <dgm:prSet/>
      <dgm:spPr/>
      <dgm:t>
        <a:bodyPr/>
        <a:lstStyle/>
        <a:p>
          <a:endParaRPr lang="fr-FR"/>
        </a:p>
      </dgm:t>
    </dgm:pt>
    <dgm:pt modelId="{A853B0BD-B030-4208-9DC5-CAD903739190}">
      <dgm:prSet phldrT="[Texte]"/>
      <dgm:spPr/>
      <dgm:t>
        <a:bodyPr/>
        <a:lstStyle/>
        <a:p>
          <a:endParaRPr lang="fr-FR" dirty="0"/>
        </a:p>
      </dgm:t>
    </dgm:pt>
    <dgm:pt modelId="{225F0506-2869-4B71-A4C2-DA6D0D90810F}" type="parTrans" cxnId="{011D8F7E-1104-48E3-ACA6-1416443FE44B}">
      <dgm:prSet/>
      <dgm:spPr/>
      <dgm:t>
        <a:bodyPr/>
        <a:lstStyle/>
        <a:p>
          <a:endParaRPr lang="fr-FR"/>
        </a:p>
      </dgm:t>
    </dgm:pt>
    <dgm:pt modelId="{2368784D-8693-4D7F-9B58-957C5627996B}" type="sibTrans" cxnId="{011D8F7E-1104-48E3-ACA6-1416443FE44B}">
      <dgm:prSet/>
      <dgm:spPr/>
      <dgm:t>
        <a:bodyPr/>
        <a:lstStyle/>
        <a:p>
          <a:endParaRPr lang="fr-FR"/>
        </a:p>
      </dgm:t>
    </dgm:pt>
    <dgm:pt modelId="{F375885C-F923-403D-A0BA-015C8177FF5C}" type="pres">
      <dgm:prSet presAssocID="{678E2E99-E142-449B-A38E-081B6F0853E9}" presName="linear" presStyleCnt="0">
        <dgm:presLayoutVars>
          <dgm:animLvl val="lvl"/>
          <dgm:resizeHandles val="exact"/>
        </dgm:presLayoutVars>
      </dgm:prSet>
      <dgm:spPr/>
      <dgm:t>
        <a:bodyPr/>
        <a:lstStyle/>
        <a:p>
          <a:endParaRPr lang="fr-FR"/>
        </a:p>
      </dgm:t>
    </dgm:pt>
    <dgm:pt modelId="{BFB63F4E-CED8-465E-A5CB-AD32DDA611C2}" type="pres">
      <dgm:prSet presAssocID="{D4395B5B-4B70-4DB1-BB7B-594EB3FAF0DF}" presName="parentText" presStyleLbl="node1" presStyleIdx="0" presStyleCnt="1" custScaleY="54520" custLinFactY="-917" custLinFactNeighborX="-2" custLinFactNeighborY="-100000">
        <dgm:presLayoutVars>
          <dgm:chMax val="0"/>
          <dgm:bulletEnabled val="1"/>
        </dgm:presLayoutVars>
      </dgm:prSet>
      <dgm:spPr/>
      <dgm:t>
        <a:bodyPr/>
        <a:lstStyle/>
        <a:p>
          <a:endParaRPr lang="fr-FR"/>
        </a:p>
      </dgm:t>
    </dgm:pt>
    <dgm:pt modelId="{BF1C1DD8-F643-4524-884C-3F501E788840}" type="pres">
      <dgm:prSet presAssocID="{D4395B5B-4B70-4DB1-BB7B-594EB3FAF0DF}" presName="childText" presStyleLbl="revTx" presStyleIdx="0" presStyleCnt="1">
        <dgm:presLayoutVars>
          <dgm:bulletEnabled val="1"/>
        </dgm:presLayoutVars>
      </dgm:prSet>
      <dgm:spPr/>
      <dgm:t>
        <a:bodyPr/>
        <a:lstStyle/>
        <a:p>
          <a:endParaRPr lang="fr-FR"/>
        </a:p>
      </dgm:t>
    </dgm:pt>
  </dgm:ptLst>
  <dgm:cxnLst>
    <dgm:cxn modelId="{011D8F7E-1104-48E3-ACA6-1416443FE44B}" srcId="{D4395B5B-4B70-4DB1-BB7B-594EB3FAF0DF}" destId="{A853B0BD-B030-4208-9DC5-CAD903739190}" srcOrd="0" destOrd="0" parTransId="{225F0506-2869-4B71-A4C2-DA6D0D90810F}" sibTransId="{2368784D-8693-4D7F-9B58-957C5627996B}"/>
    <dgm:cxn modelId="{C042054E-4BA9-4847-8A59-54E1A19DA438}" srcId="{678E2E99-E142-449B-A38E-081B6F0853E9}" destId="{D4395B5B-4B70-4DB1-BB7B-594EB3FAF0DF}" srcOrd="0" destOrd="0" parTransId="{B0A02DEA-247F-4C3A-89E3-B694D1B77B39}" sibTransId="{E1618753-AF14-472D-8B9A-69234E39CBDB}"/>
    <dgm:cxn modelId="{EABE41B9-89F1-4EA8-BA97-A77D08995706}" type="presOf" srcId="{D4395B5B-4B70-4DB1-BB7B-594EB3FAF0DF}" destId="{BFB63F4E-CED8-465E-A5CB-AD32DDA611C2}" srcOrd="0" destOrd="0" presId="urn:microsoft.com/office/officeart/2005/8/layout/vList2"/>
    <dgm:cxn modelId="{58510A7F-6134-42DC-BC25-B2F661D277C2}" type="presOf" srcId="{A853B0BD-B030-4208-9DC5-CAD903739190}" destId="{BF1C1DD8-F643-4524-884C-3F501E788840}" srcOrd="0" destOrd="0" presId="urn:microsoft.com/office/officeart/2005/8/layout/vList2"/>
    <dgm:cxn modelId="{6B361EAD-5CAF-40E1-BE7E-355F8AD73BA4}" type="presOf" srcId="{678E2E99-E142-449B-A38E-081B6F0853E9}" destId="{F375885C-F923-403D-A0BA-015C8177FF5C}" srcOrd="0" destOrd="0" presId="urn:microsoft.com/office/officeart/2005/8/layout/vList2"/>
    <dgm:cxn modelId="{8DCEBFBB-BA9B-4E6B-AA4B-4C3A7A561240}" type="presParOf" srcId="{F375885C-F923-403D-A0BA-015C8177FF5C}" destId="{BFB63F4E-CED8-465E-A5CB-AD32DDA611C2}" srcOrd="0" destOrd="0" presId="urn:microsoft.com/office/officeart/2005/8/layout/vList2"/>
    <dgm:cxn modelId="{1BFEF18B-CCE0-472F-B54B-1DDA975B2780}" type="presParOf" srcId="{F375885C-F923-403D-A0BA-015C8177FF5C}" destId="{BF1C1DD8-F643-4524-884C-3F501E78884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B63F4E-CED8-465E-A5CB-AD32DDA611C2}">
      <dsp:nvSpPr>
        <dsp:cNvPr id="0" name=""/>
        <dsp:cNvSpPr/>
      </dsp:nvSpPr>
      <dsp:spPr>
        <a:xfrm>
          <a:off x="0" y="1980"/>
          <a:ext cx="8135938" cy="646811"/>
        </a:xfrm>
        <a:prstGeom prst="round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fr-FR" sz="2700" kern="1200" dirty="0" smtClean="0"/>
            <a:t>Cas D : GèneActuel/Duplication</a:t>
          </a:r>
          <a:endParaRPr lang="fr-FR" sz="2700" kern="1200" dirty="0"/>
        </a:p>
      </dsp:txBody>
      <dsp:txXfrm>
        <a:off x="0" y="1980"/>
        <a:ext cx="8135938" cy="646811"/>
      </dsp:txXfrm>
    </dsp:sp>
    <dsp:sp modelId="{BF1C1DD8-F643-4524-884C-3F501E788840}">
      <dsp:nvSpPr>
        <dsp:cNvPr id="0" name=""/>
        <dsp:cNvSpPr/>
      </dsp:nvSpPr>
      <dsp:spPr>
        <a:xfrm>
          <a:off x="0" y="729086"/>
          <a:ext cx="8135938" cy="31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16"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fr-FR" sz="2300" kern="1200" dirty="0" smtClean="0"/>
            <a:t>C</a:t>
          </a:r>
          <a:r>
            <a:rPr lang="fr-FR" sz="2300" kern="1200" baseline="-25000" dirty="0" smtClean="0"/>
            <a:t>1</a:t>
          </a:r>
          <a:r>
            <a:rPr lang="fr-FR" sz="2300" kern="1200" dirty="0" smtClean="0"/>
            <a:t>GAD(n</a:t>
          </a:r>
          <a:r>
            <a:rPr lang="fr-FR" sz="2300" kern="1200" baseline="-25000" dirty="0" smtClean="0"/>
            <a:t>1</a:t>
          </a:r>
          <a:r>
            <a:rPr lang="fr-FR" sz="2300" kern="1200" dirty="0" smtClean="0"/>
            <a:t>, n</a:t>
          </a:r>
          <a:r>
            <a:rPr lang="fr-FR" sz="2300" kern="1200" baseline="-25000" dirty="0" smtClean="0"/>
            <a:t>2</a:t>
          </a:r>
          <a:r>
            <a:rPr lang="fr-FR" sz="2300" kern="1200" dirty="0" smtClean="0"/>
            <a:t>) = min(c</a:t>
          </a:r>
          <a:r>
            <a:rPr lang="fr-FR" sz="2300" kern="1200" baseline="-25000" dirty="0" smtClean="0"/>
            <a:t>1</a:t>
          </a:r>
          <a:r>
            <a:rPr lang="fr-FR" sz="2300" kern="1200" dirty="0" smtClean="0"/>
            <a:t>(n</a:t>
          </a:r>
          <a:r>
            <a:rPr lang="fr-FR" sz="2300" kern="1200" baseline="-25000" dirty="0" smtClean="0"/>
            <a:t>1</a:t>
          </a:r>
          <a:r>
            <a:rPr lang="fr-FR" sz="2300" kern="1200" dirty="0" smtClean="0"/>
            <a:t>, fg(n</a:t>
          </a:r>
          <a:r>
            <a:rPr lang="fr-FR" sz="2300" kern="1200" baseline="-25000" dirty="0" smtClean="0"/>
            <a:t>2</a:t>
          </a:r>
          <a:r>
            <a:rPr lang="fr-FR" sz="2300" kern="1200" dirty="0" smtClean="0"/>
            <a:t>)) + c</a:t>
          </a:r>
          <a:r>
            <a:rPr lang="fr-FR" sz="2300" kern="1200" baseline="-25000" dirty="0" smtClean="0"/>
            <a:t>0</a:t>
          </a:r>
          <a:r>
            <a:rPr lang="fr-FR" sz="2300" kern="1200" dirty="0" smtClean="0"/>
            <a:t>(n</a:t>
          </a:r>
          <a:r>
            <a:rPr lang="fr-FR" sz="2300" kern="1200" baseline="-25000" dirty="0" smtClean="0"/>
            <a:t>1</a:t>
          </a:r>
          <a:r>
            <a:rPr lang="fr-FR" sz="2300" kern="1200" dirty="0" smtClean="0"/>
            <a:t>, fd(n</a:t>
          </a:r>
          <a:r>
            <a:rPr lang="fr-FR" sz="2300" kern="1200" baseline="-25000" dirty="0" smtClean="0"/>
            <a:t>2</a:t>
          </a:r>
          <a:r>
            <a:rPr lang="fr-FR" sz="2300" kern="1200" dirty="0" smtClean="0"/>
            <a:t>)),</a:t>
          </a:r>
          <a:br>
            <a:rPr lang="fr-FR" sz="2300" kern="1200" dirty="0" smtClean="0"/>
          </a:br>
          <a:r>
            <a:rPr lang="fr-FR" sz="2300" kern="1200" dirty="0" smtClean="0"/>
            <a:t>		      c</a:t>
          </a:r>
          <a:r>
            <a:rPr lang="fr-FR" sz="2300" kern="1200" baseline="-25000" dirty="0" smtClean="0"/>
            <a:t>0</a:t>
          </a:r>
          <a:r>
            <a:rPr lang="fr-FR" sz="2300" kern="1200" dirty="0" smtClean="0"/>
            <a:t>(n</a:t>
          </a:r>
          <a:r>
            <a:rPr lang="fr-FR" sz="2300" kern="1200" baseline="-25000" dirty="0" smtClean="0"/>
            <a:t>1</a:t>
          </a:r>
          <a:r>
            <a:rPr lang="fr-FR" sz="2300" kern="1200" dirty="0" smtClean="0"/>
            <a:t>, fg(n</a:t>
          </a:r>
          <a:r>
            <a:rPr lang="fr-FR" sz="2300" kern="1200" baseline="-25000" dirty="0" smtClean="0"/>
            <a:t>2</a:t>
          </a:r>
          <a:r>
            <a:rPr lang="fr-FR" sz="2300" kern="1200" dirty="0" smtClean="0"/>
            <a:t>)) + c</a:t>
          </a:r>
          <a:r>
            <a:rPr lang="fr-FR" sz="2300" kern="1200" baseline="-25000" dirty="0" smtClean="0"/>
            <a:t>1</a:t>
          </a:r>
          <a:r>
            <a:rPr lang="fr-FR" sz="2300" kern="1200" dirty="0" smtClean="0"/>
            <a:t>(n</a:t>
          </a:r>
          <a:r>
            <a:rPr lang="fr-FR" sz="2300" kern="1200" baseline="-25000" dirty="0" smtClean="0"/>
            <a:t>1</a:t>
          </a:r>
          <a:r>
            <a:rPr lang="fr-FR" sz="2300" kern="1200" dirty="0" smtClean="0"/>
            <a:t>, fd(n</a:t>
          </a:r>
          <a:r>
            <a:rPr lang="fr-FR" sz="2300" kern="1200" baseline="-25000" dirty="0" smtClean="0"/>
            <a:t>2</a:t>
          </a:r>
          <a:r>
            <a:rPr lang="fr-FR" sz="2300" kern="1200" dirty="0" smtClean="0"/>
            <a:t>)),</a:t>
          </a:r>
          <a:br>
            <a:rPr lang="fr-FR" sz="2300" kern="1200" dirty="0" smtClean="0"/>
          </a:br>
          <a:r>
            <a:rPr lang="fr-FR" sz="2300" kern="1200" dirty="0" smtClean="0"/>
            <a:t>		      c</a:t>
          </a:r>
          <a:r>
            <a:rPr lang="fr-FR" sz="2300" kern="1200" baseline="-25000" dirty="0" smtClean="0"/>
            <a:t>1</a:t>
          </a:r>
          <a:r>
            <a:rPr lang="fr-FR" sz="2300" kern="1200" dirty="0" smtClean="0"/>
            <a:t>(n</a:t>
          </a:r>
          <a:r>
            <a:rPr lang="fr-FR" sz="2300" kern="1200" baseline="-25000" dirty="0" smtClean="0"/>
            <a:t>1</a:t>
          </a:r>
          <a:r>
            <a:rPr lang="fr-FR" sz="2300" kern="1200" dirty="0" smtClean="0"/>
            <a:t>, fg(n</a:t>
          </a:r>
          <a:r>
            <a:rPr lang="fr-FR" sz="2300" kern="1200" baseline="-25000" dirty="0" smtClean="0"/>
            <a:t>2</a:t>
          </a:r>
          <a:r>
            <a:rPr lang="fr-FR" sz="2300" kern="1200" dirty="0" smtClean="0"/>
            <a:t>)) + c</a:t>
          </a:r>
          <a:r>
            <a:rPr lang="fr-FR" sz="2300" kern="1200" baseline="-25000" dirty="0" smtClean="0"/>
            <a:t>1</a:t>
          </a:r>
          <a:r>
            <a:rPr lang="fr-FR" sz="2300" kern="1200" dirty="0" smtClean="0"/>
            <a:t>(n</a:t>
          </a:r>
          <a:r>
            <a:rPr lang="fr-FR" sz="2300" kern="1200" baseline="-25000" dirty="0" smtClean="0"/>
            <a:t>1</a:t>
          </a:r>
          <a:r>
            <a:rPr lang="fr-FR" sz="2300" kern="1200" dirty="0" smtClean="0"/>
            <a:t>, fd(n</a:t>
          </a:r>
          <a:r>
            <a:rPr lang="fr-FR" sz="2300" kern="1200" baseline="-25000" dirty="0" smtClean="0"/>
            <a:t>2</a:t>
          </a:r>
          <a:r>
            <a:rPr lang="fr-FR" sz="2300" kern="1200" dirty="0" smtClean="0"/>
            <a:t>)) + Cr,</a:t>
          </a:r>
          <a:br>
            <a:rPr lang="fr-FR" sz="2300" kern="1200" dirty="0" smtClean="0"/>
          </a:br>
          <a:r>
            <a:rPr lang="fr-FR" sz="2300" kern="1200" dirty="0" smtClean="0"/>
            <a:t>		      c</a:t>
          </a:r>
          <a:r>
            <a:rPr lang="fr-FR" sz="2300" kern="1200" baseline="-25000" dirty="0" smtClean="0"/>
            <a:t>0</a:t>
          </a:r>
          <a:r>
            <a:rPr lang="fr-FR" sz="2300" kern="1200" dirty="0" smtClean="0"/>
            <a:t>(n</a:t>
          </a:r>
          <a:r>
            <a:rPr lang="fr-FR" sz="2300" kern="1200" baseline="-25000" dirty="0" smtClean="0"/>
            <a:t>1</a:t>
          </a:r>
          <a:r>
            <a:rPr lang="fr-FR" sz="2300" kern="1200" dirty="0" smtClean="0"/>
            <a:t>, fg(n</a:t>
          </a:r>
          <a:r>
            <a:rPr lang="fr-FR" sz="2300" kern="1200" baseline="-25000" dirty="0" smtClean="0"/>
            <a:t>2</a:t>
          </a:r>
          <a:r>
            <a:rPr lang="fr-FR" sz="2300" kern="1200" dirty="0" smtClean="0"/>
            <a:t>)) + c</a:t>
          </a:r>
          <a:r>
            <a:rPr lang="fr-FR" sz="2300" kern="1200" baseline="-25000" dirty="0" smtClean="0"/>
            <a:t>0</a:t>
          </a:r>
          <a:r>
            <a:rPr lang="fr-FR" sz="2300" kern="1200" dirty="0" smtClean="0"/>
            <a:t>(n</a:t>
          </a:r>
          <a:r>
            <a:rPr lang="fr-FR" sz="2300" kern="1200" baseline="-25000" dirty="0" smtClean="0"/>
            <a:t>1</a:t>
          </a:r>
          <a:r>
            <a:rPr lang="fr-FR" sz="2300" kern="1200" dirty="0" smtClean="0"/>
            <a:t>, fd(n</a:t>
          </a:r>
          <a:r>
            <a:rPr lang="fr-FR" sz="2300" kern="1200" baseline="-25000" dirty="0" smtClean="0"/>
            <a:t>2</a:t>
          </a:r>
          <a:r>
            <a:rPr lang="fr-FR" sz="2300" kern="1200" dirty="0" smtClean="0"/>
            <a:t>)) + Ca)</a:t>
          </a:r>
          <a:br>
            <a:rPr lang="fr-FR" sz="2300" kern="1200" dirty="0" smtClean="0"/>
          </a:br>
          <a:endParaRPr lang="fr-FR" sz="2300" kern="1200" dirty="0"/>
        </a:p>
        <a:p>
          <a:pPr marL="228600" lvl="1" indent="-228600" algn="l" defTabSz="1022350">
            <a:lnSpc>
              <a:spcPct val="90000"/>
            </a:lnSpc>
            <a:spcBef>
              <a:spcPct val="0"/>
            </a:spcBef>
            <a:spcAft>
              <a:spcPct val="20000"/>
            </a:spcAft>
            <a:buChar char="••"/>
          </a:pPr>
          <a:r>
            <a:rPr lang="fr-FR" sz="2300" kern="1200" dirty="0" smtClean="0"/>
            <a:t>C</a:t>
          </a:r>
          <a:r>
            <a:rPr lang="fr-FR" sz="2300" kern="1200" baseline="-25000" dirty="0" smtClean="0"/>
            <a:t>0</a:t>
          </a:r>
          <a:r>
            <a:rPr lang="fr-FR" sz="2300" kern="1200" dirty="0" smtClean="0"/>
            <a:t>GAD(n</a:t>
          </a:r>
          <a:r>
            <a:rPr lang="fr-FR" sz="2300" kern="1200" baseline="-25000" dirty="0" smtClean="0"/>
            <a:t>1</a:t>
          </a:r>
          <a:r>
            <a:rPr lang="fr-FR" sz="2300" kern="1200" dirty="0" smtClean="0"/>
            <a:t>, n</a:t>
          </a:r>
          <a:r>
            <a:rPr lang="fr-FR" sz="2300" kern="1200" baseline="-25000" dirty="0" smtClean="0"/>
            <a:t>2</a:t>
          </a:r>
          <a:r>
            <a:rPr lang="fr-FR" sz="2300" kern="1200" dirty="0" smtClean="0"/>
            <a:t>) = min(c</a:t>
          </a:r>
          <a:r>
            <a:rPr lang="fr-FR" sz="2300" kern="1200" baseline="-25000" dirty="0" smtClean="0"/>
            <a:t>0</a:t>
          </a:r>
          <a:r>
            <a:rPr lang="fr-FR" sz="2300" kern="1200" dirty="0" smtClean="0"/>
            <a:t>(n</a:t>
          </a:r>
          <a:r>
            <a:rPr lang="fr-FR" sz="2300" kern="1200" baseline="-25000" dirty="0" smtClean="0"/>
            <a:t>1</a:t>
          </a:r>
          <a:r>
            <a:rPr lang="fr-FR" sz="2300" kern="1200" dirty="0" smtClean="0"/>
            <a:t>, fg(n</a:t>
          </a:r>
          <a:r>
            <a:rPr lang="fr-FR" sz="2300" kern="1200" baseline="-25000" dirty="0" smtClean="0"/>
            <a:t>2</a:t>
          </a:r>
          <a:r>
            <a:rPr lang="fr-FR" sz="2300" kern="1200" dirty="0" smtClean="0"/>
            <a:t>)) + c</a:t>
          </a:r>
          <a:r>
            <a:rPr lang="fr-FR" sz="2300" kern="1200" baseline="-25000" dirty="0" smtClean="0"/>
            <a:t>0</a:t>
          </a:r>
          <a:r>
            <a:rPr lang="fr-FR" sz="2300" kern="1200" dirty="0" smtClean="0"/>
            <a:t>(n</a:t>
          </a:r>
          <a:r>
            <a:rPr lang="fr-FR" sz="2300" kern="1200" baseline="-25000" dirty="0" smtClean="0"/>
            <a:t>1</a:t>
          </a:r>
          <a:r>
            <a:rPr lang="fr-FR" sz="2300" kern="1200" dirty="0" smtClean="0"/>
            <a:t>, fd(n</a:t>
          </a:r>
          <a:r>
            <a:rPr lang="fr-FR" sz="2300" kern="1200" baseline="-25000" dirty="0" smtClean="0"/>
            <a:t>2</a:t>
          </a:r>
          <a:r>
            <a:rPr lang="fr-FR" sz="2300" kern="1200" dirty="0" smtClean="0"/>
            <a:t>)),</a:t>
          </a:r>
          <a:br>
            <a:rPr lang="fr-FR" sz="2300" kern="1200" dirty="0" smtClean="0"/>
          </a:br>
          <a:r>
            <a:rPr lang="fr-FR" sz="2300" kern="1200" dirty="0" smtClean="0"/>
            <a:t>		      c</a:t>
          </a:r>
          <a:r>
            <a:rPr lang="fr-FR" sz="2300" kern="1200" baseline="-25000" dirty="0" smtClean="0"/>
            <a:t>1</a:t>
          </a:r>
          <a:r>
            <a:rPr lang="fr-FR" sz="2300" kern="1200" dirty="0" smtClean="0"/>
            <a:t>(n</a:t>
          </a:r>
          <a:r>
            <a:rPr lang="fr-FR" sz="2300" kern="1200" baseline="-25000" dirty="0" smtClean="0"/>
            <a:t>1</a:t>
          </a:r>
          <a:r>
            <a:rPr lang="fr-FR" sz="2300" kern="1200" dirty="0" smtClean="0"/>
            <a:t>, fg(n</a:t>
          </a:r>
          <a:r>
            <a:rPr lang="fr-FR" sz="2300" kern="1200" baseline="-25000" dirty="0" smtClean="0"/>
            <a:t>2</a:t>
          </a:r>
          <a:r>
            <a:rPr lang="fr-FR" sz="2300" kern="1200" dirty="0" smtClean="0"/>
            <a:t>)) + c</a:t>
          </a:r>
          <a:r>
            <a:rPr lang="fr-FR" sz="2300" kern="1200" baseline="-25000" dirty="0" smtClean="0"/>
            <a:t>0</a:t>
          </a:r>
          <a:r>
            <a:rPr lang="fr-FR" sz="2300" kern="1200" dirty="0" smtClean="0"/>
            <a:t>(n</a:t>
          </a:r>
          <a:r>
            <a:rPr lang="fr-FR" sz="2300" kern="1200" baseline="-25000" dirty="0" smtClean="0"/>
            <a:t>1</a:t>
          </a:r>
          <a:r>
            <a:rPr lang="fr-FR" sz="2300" kern="1200" dirty="0" smtClean="0"/>
            <a:t>, fd(n</a:t>
          </a:r>
          <a:r>
            <a:rPr lang="fr-FR" sz="2300" kern="1200" baseline="-25000" dirty="0" smtClean="0"/>
            <a:t>2</a:t>
          </a:r>
          <a:r>
            <a:rPr lang="fr-FR" sz="2300" kern="1200" dirty="0" smtClean="0"/>
            <a:t>)) + Cr,</a:t>
          </a:r>
          <a:br>
            <a:rPr lang="fr-FR" sz="2300" kern="1200" dirty="0" smtClean="0"/>
          </a:br>
          <a:r>
            <a:rPr lang="fr-FR" sz="2300" kern="1200" dirty="0" smtClean="0"/>
            <a:t>		      c</a:t>
          </a:r>
          <a:r>
            <a:rPr lang="fr-FR" sz="2300" kern="1200" baseline="-25000" dirty="0" smtClean="0"/>
            <a:t>0</a:t>
          </a:r>
          <a:r>
            <a:rPr lang="fr-FR" sz="2300" kern="1200" dirty="0" smtClean="0"/>
            <a:t>(n</a:t>
          </a:r>
          <a:r>
            <a:rPr lang="fr-FR" sz="2300" kern="1200" baseline="-25000" dirty="0" smtClean="0"/>
            <a:t>1</a:t>
          </a:r>
          <a:r>
            <a:rPr lang="fr-FR" sz="2300" kern="1200" dirty="0" smtClean="0"/>
            <a:t>, fg(n</a:t>
          </a:r>
          <a:r>
            <a:rPr lang="fr-FR" sz="2300" kern="1200" baseline="-25000" dirty="0" smtClean="0"/>
            <a:t>2</a:t>
          </a:r>
          <a:r>
            <a:rPr lang="fr-FR" sz="2300" kern="1200" dirty="0" smtClean="0"/>
            <a:t>)) + c</a:t>
          </a:r>
          <a:r>
            <a:rPr lang="fr-FR" sz="2300" kern="1200" baseline="-25000" dirty="0" smtClean="0"/>
            <a:t>1</a:t>
          </a:r>
          <a:r>
            <a:rPr lang="fr-FR" sz="2300" kern="1200" dirty="0" smtClean="0"/>
            <a:t>(n</a:t>
          </a:r>
          <a:r>
            <a:rPr lang="fr-FR" sz="2300" kern="1200" baseline="-25000" dirty="0" smtClean="0"/>
            <a:t>1</a:t>
          </a:r>
          <a:r>
            <a:rPr lang="fr-FR" sz="2300" kern="1200" dirty="0" smtClean="0"/>
            <a:t>, fd(n</a:t>
          </a:r>
          <a:r>
            <a:rPr lang="fr-FR" sz="2300" kern="1200" baseline="-25000" dirty="0" smtClean="0"/>
            <a:t>2</a:t>
          </a:r>
          <a:r>
            <a:rPr lang="fr-FR" sz="2300" kern="1200" dirty="0" smtClean="0"/>
            <a:t>)) + Cr,</a:t>
          </a:r>
          <a:br>
            <a:rPr lang="fr-FR" sz="2300" kern="1200" dirty="0" smtClean="0"/>
          </a:br>
          <a:r>
            <a:rPr lang="fr-FR" sz="2300" kern="1200" dirty="0" smtClean="0"/>
            <a:t>		      c</a:t>
          </a:r>
          <a:r>
            <a:rPr lang="fr-FR" sz="2300" kern="1200" baseline="-25000" dirty="0" smtClean="0"/>
            <a:t>1</a:t>
          </a:r>
          <a:r>
            <a:rPr lang="fr-FR" sz="2300" kern="1200" dirty="0" smtClean="0"/>
            <a:t>(n</a:t>
          </a:r>
          <a:r>
            <a:rPr lang="fr-FR" sz="2300" kern="1200" baseline="-25000" dirty="0" smtClean="0"/>
            <a:t>1</a:t>
          </a:r>
          <a:r>
            <a:rPr lang="fr-FR" sz="2300" kern="1200" dirty="0" smtClean="0"/>
            <a:t>, fg(n</a:t>
          </a:r>
          <a:r>
            <a:rPr lang="fr-FR" sz="2300" kern="1200" baseline="-25000" dirty="0" smtClean="0"/>
            <a:t>2</a:t>
          </a:r>
          <a:r>
            <a:rPr lang="fr-FR" sz="2300" kern="1200" dirty="0" smtClean="0"/>
            <a:t>)) + c</a:t>
          </a:r>
          <a:r>
            <a:rPr lang="fr-FR" sz="2300" kern="1200" baseline="-25000" dirty="0" smtClean="0"/>
            <a:t>1</a:t>
          </a:r>
          <a:r>
            <a:rPr lang="fr-FR" sz="2300" kern="1200" dirty="0" smtClean="0"/>
            <a:t>(n</a:t>
          </a:r>
          <a:r>
            <a:rPr lang="fr-FR" sz="2300" kern="1200" baseline="-25000" dirty="0" smtClean="0"/>
            <a:t>1</a:t>
          </a:r>
          <a:r>
            <a:rPr lang="fr-FR" sz="2300" kern="1200" dirty="0" smtClean="0"/>
            <a:t>, fd(n</a:t>
          </a:r>
          <a:r>
            <a:rPr lang="fr-FR" sz="2300" kern="1200" baseline="-25000" dirty="0" smtClean="0"/>
            <a:t>2</a:t>
          </a:r>
          <a:r>
            <a:rPr lang="fr-FR" sz="2300" kern="1200" dirty="0" smtClean="0"/>
            <a:t>)) + 2*Cr)</a:t>
          </a:r>
        </a:p>
      </dsp:txBody>
      <dsp:txXfrm>
        <a:off x="0" y="729086"/>
        <a:ext cx="8135938" cy="31050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B63F4E-CED8-465E-A5CB-AD32DDA611C2}">
      <dsp:nvSpPr>
        <dsp:cNvPr id="0" name=""/>
        <dsp:cNvSpPr/>
      </dsp:nvSpPr>
      <dsp:spPr>
        <a:xfrm>
          <a:off x="0" y="7317"/>
          <a:ext cx="8135938" cy="662196"/>
        </a:xfrm>
        <a:prstGeom prst="round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fr-FR" sz="2700" kern="1200" dirty="0" smtClean="0"/>
            <a:t>Cas D : GèneActuel/Duplication</a:t>
          </a:r>
          <a:endParaRPr lang="fr-FR" sz="2700" kern="1200" dirty="0"/>
        </a:p>
      </dsp:txBody>
      <dsp:txXfrm>
        <a:off x="0" y="7317"/>
        <a:ext cx="8135938" cy="662196"/>
      </dsp:txXfrm>
    </dsp:sp>
    <dsp:sp modelId="{BF1C1DD8-F643-4524-884C-3F501E788840}">
      <dsp:nvSpPr>
        <dsp:cNvPr id="0" name=""/>
        <dsp:cNvSpPr/>
      </dsp:nvSpPr>
      <dsp:spPr>
        <a:xfrm>
          <a:off x="0" y="692313"/>
          <a:ext cx="8135938" cy="174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16" tIns="29210" rIns="163576" bIns="29210" numCol="1" spcCol="1270" anchor="t" anchorCtr="0">
          <a:noAutofit/>
        </a:bodyPr>
        <a:lstStyle/>
        <a:p>
          <a:pPr marL="228600" lvl="1" indent="-228600" algn="l" defTabSz="1022350">
            <a:lnSpc>
              <a:spcPct val="90000"/>
            </a:lnSpc>
            <a:spcBef>
              <a:spcPct val="0"/>
            </a:spcBef>
            <a:spcAft>
              <a:spcPct val="20000"/>
            </a:spcAft>
            <a:buChar char="••"/>
          </a:pPr>
          <a:r>
            <a:rPr lang="fr-FR" sz="2300" kern="1200" dirty="0" smtClean="0"/>
            <a:t>C</a:t>
          </a:r>
          <a:r>
            <a:rPr lang="fr-FR" sz="2300" kern="1200" baseline="-25000" dirty="0" smtClean="0"/>
            <a:t>1</a:t>
          </a:r>
          <a:r>
            <a:rPr lang="fr-FR" sz="2300" kern="1200" dirty="0" smtClean="0"/>
            <a:t>GAD(A</a:t>
          </a:r>
          <a:r>
            <a:rPr lang="fr-FR" sz="2300" kern="1200" baseline="-25000" dirty="0" smtClean="0"/>
            <a:t>1</a:t>
          </a:r>
          <a:r>
            <a:rPr lang="fr-FR" sz="2300" kern="1200" dirty="0" smtClean="0"/>
            <a:t>, A</a:t>
          </a:r>
          <a:r>
            <a:rPr lang="fr-FR" sz="2300" kern="1200" baseline="-25000" dirty="0" smtClean="0"/>
            <a:t>2</a:t>
          </a:r>
          <a:r>
            <a:rPr lang="fr-FR" sz="2300" kern="1200" dirty="0" smtClean="0"/>
            <a:t>) = min(c</a:t>
          </a:r>
          <a:r>
            <a:rPr lang="fr-FR" sz="2300" kern="1200" baseline="-25000" dirty="0" smtClean="0"/>
            <a:t>1</a:t>
          </a:r>
          <a:r>
            <a:rPr lang="fr-FR" sz="2300" kern="1200" dirty="0" smtClean="0"/>
            <a:t>(A</a:t>
          </a:r>
          <a:r>
            <a:rPr lang="fr-FR" sz="2300" kern="1200" baseline="-25000" dirty="0" smtClean="0"/>
            <a:t>1</a:t>
          </a:r>
          <a:r>
            <a:rPr lang="fr-FR" sz="2300" kern="1200" dirty="0" smtClean="0"/>
            <a:t>, A</a:t>
          </a:r>
          <a:r>
            <a:rPr lang="fr-FR" sz="2300" kern="1200" baseline="-25000" dirty="0" smtClean="0"/>
            <a:t>3</a:t>
          </a:r>
          <a:r>
            <a:rPr lang="fr-FR" sz="2300" kern="1200" dirty="0" smtClean="0"/>
            <a:t>) + c</a:t>
          </a:r>
          <a:r>
            <a:rPr lang="fr-FR" sz="2300" kern="1200" baseline="-25000" dirty="0" smtClean="0"/>
            <a:t>0</a:t>
          </a:r>
          <a:r>
            <a:rPr lang="fr-FR" sz="2300" kern="1200" dirty="0" smtClean="0"/>
            <a:t>(A</a:t>
          </a:r>
          <a:r>
            <a:rPr lang="fr-FR" sz="2300" kern="1200" baseline="-25000" dirty="0" smtClean="0"/>
            <a:t>1</a:t>
          </a:r>
          <a:r>
            <a:rPr lang="fr-FR" sz="2300" kern="1200" dirty="0" smtClean="0"/>
            <a:t>, A</a:t>
          </a:r>
          <a:r>
            <a:rPr lang="fr-FR" sz="2300" kern="1200" baseline="-25000" dirty="0" smtClean="0"/>
            <a:t>4</a:t>
          </a:r>
          <a:r>
            <a:rPr lang="fr-FR" sz="2300" kern="1200" dirty="0" smtClean="0"/>
            <a:t>)),</a:t>
          </a:r>
          <a:br>
            <a:rPr lang="fr-FR" sz="2300" kern="1200" dirty="0" smtClean="0"/>
          </a:br>
          <a:r>
            <a:rPr lang="fr-FR" sz="2300" kern="1200" dirty="0" smtClean="0"/>
            <a:t>		      c</a:t>
          </a:r>
          <a:r>
            <a:rPr lang="fr-FR" sz="2300" kern="1200" baseline="-25000" dirty="0" smtClean="0"/>
            <a:t>0</a:t>
          </a:r>
          <a:r>
            <a:rPr lang="fr-FR" sz="2300" kern="1200" dirty="0" smtClean="0"/>
            <a:t>(A</a:t>
          </a:r>
          <a:r>
            <a:rPr lang="fr-FR" sz="2300" kern="1200" baseline="-25000" dirty="0" smtClean="0"/>
            <a:t>1</a:t>
          </a:r>
          <a:r>
            <a:rPr lang="fr-FR" sz="2300" kern="1200" dirty="0" smtClean="0"/>
            <a:t>, A</a:t>
          </a:r>
          <a:r>
            <a:rPr lang="fr-FR" sz="2300" kern="1200" baseline="-25000" dirty="0" smtClean="0"/>
            <a:t>3</a:t>
          </a:r>
          <a:r>
            <a:rPr lang="fr-FR" sz="2300" kern="1200" dirty="0" smtClean="0"/>
            <a:t>) + c</a:t>
          </a:r>
          <a:r>
            <a:rPr lang="fr-FR" sz="2300" kern="1200" baseline="-25000" dirty="0" smtClean="0"/>
            <a:t>1</a:t>
          </a:r>
          <a:r>
            <a:rPr lang="fr-FR" sz="2300" kern="1200" dirty="0" smtClean="0"/>
            <a:t>(A</a:t>
          </a:r>
          <a:r>
            <a:rPr lang="fr-FR" sz="2300" kern="1200" baseline="-25000" dirty="0" smtClean="0"/>
            <a:t>1</a:t>
          </a:r>
          <a:r>
            <a:rPr lang="fr-FR" sz="2300" kern="1200" dirty="0" smtClean="0"/>
            <a:t>, A</a:t>
          </a:r>
          <a:r>
            <a:rPr lang="fr-FR" sz="2300" kern="1200" baseline="-25000" dirty="0" smtClean="0"/>
            <a:t>4</a:t>
          </a:r>
          <a:r>
            <a:rPr lang="fr-FR" sz="2300" kern="1200" dirty="0" smtClean="0"/>
            <a:t>)),</a:t>
          </a:r>
          <a:br>
            <a:rPr lang="fr-FR" sz="2300" kern="1200" dirty="0" smtClean="0"/>
          </a:br>
          <a:r>
            <a:rPr lang="fr-FR" sz="2300" kern="1200" dirty="0" smtClean="0"/>
            <a:t>		      c</a:t>
          </a:r>
          <a:r>
            <a:rPr lang="fr-FR" sz="2300" kern="1200" baseline="-25000" dirty="0" smtClean="0"/>
            <a:t>1</a:t>
          </a:r>
          <a:r>
            <a:rPr lang="fr-FR" sz="2300" kern="1200" dirty="0" smtClean="0"/>
            <a:t>(A</a:t>
          </a:r>
          <a:r>
            <a:rPr lang="fr-FR" sz="2300" kern="1200" baseline="-25000" dirty="0" smtClean="0"/>
            <a:t>1</a:t>
          </a:r>
          <a:r>
            <a:rPr lang="fr-FR" sz="2300" kern="1200" dirty="0" smtClean="0"/>
            <a:t>, A</a:t>
          </a:r>
          <a:r>
            <a:rPr lang="fr-FR" sz="2300" kern="1200" baseline="-25000" dirty="0" smtClean="0"/>
            <a:t>3</a:t>
          </a:r>
          <a:r>
            <a:rPr lang="fr-FR" sz="2300" kern="1200" dirty="0" smtClean="0"/>
            <a:t>+ c</a:t>
          </a:r>
          <a:r>
            <a:rPr lang="fr-FR" sz="2300" kern="1200" baseline="-25000" dirty="0" smtClean="0"/>
            <a:t>1</a:t>
          </a:r>
          <a:r>
            <a:rPr lang="fr-FR" sz="2300" kern="1200" dirty="0" smtClean="0"/>
            <a:t>(A</a:t>
          </a:r>
          <a:r>
            <a:rPr lang="fr-FR" sz="2300" kern="1200" baseline="-25000" dirty="0" smtClean="0"/>
            <a:t>1</a:t>
          </a:r>
          <a:r>
            <a:rPr lang="fr-FR" sz="2300" kern="1200" dirty="0" smtClean="0"/>
            <a:t>, A</a:t>
          </a:r>
          <a:r>
            <a:rPr lang="fr-FR" sz="2300" kern="1200" baseline="-25000" dirty="0" smtClean="0"/>
            <a:t>4</a:t>
          </a:r>
          <a:r>
            <a:rPr lang="fr-FR" sz="2300" kern="1200" dirty="0" smtClean="0"/>
            <a:t>)) + Cr,</a:t>
          </a:r>
          <a:br>
            <a:rPr lang="fr-FR" sz="2300" kern="1200" dirty="0" smtClean="0"/>
          </a:br>
          <a:r>
            <a:rPr lang="fr-FR" sz="2300" kern="1200" dirty="0" smtClean="0"/>
            <a:t>		      c</a:t>
          </a:r>
          <a:r>
            <a:rPr lang="fr-FR" sz="2300" kern="1200" baseline="-25000" dirty="0" smtClean="0"/>
            <a:t>0</a:t>
          </a:r>
          <a:r>
            <a:rPr lang="fr-FR" sz="2300" kern="1200" dirty="0" smtClean="0"/>
            <a:t>(A</a:t>
          </a:r>
          <a:r>
            <a:rPr lang="fr-FR" sz="2300" kern="1200" baseline="-25000" dirty="0" smtClean="0"/>
            <a:t>1</a:t>
          </a:r>
          <a:r>
            <a:rPr lang="fr-FR" sz="2300" kern="1200" dirty="0" smtClean="0"/>
            <a:t>, A</a:t>
          </a:r>
          <a:r>
            <a:rPr lang="fr-FR" sz="2300" kern="1200" baseline="-25000" dirty="0" smtClean="0"/>
            <a:t>3</a:t>
          </a:r>
          <a:r>
            <a:rPr lang="fr-FR" sz="2300" kern="1200" dirty="0" smtClean="0"/>
            <a:t>) + c</a:t>
          </a:r>
          <a:r>
            <a:rPr lang="fr-FR" sz="2300" kern="1200" baseline="-25000" dirty="0" smtClean="0"/>
            <a:t>0</a:t>
          </a:r>
          <a:r>
            <a:rPr lang="fr-FR" sz="2300" kern="1200" dirty="0" smtClean="0"/>
            <a:t>(A</a:t>
          </a:r>
          <a:r>
            <a:rPr lang="fr-FR" sz="2300" kern="1200" baseline="-25000" dirty="0" smtClean="0"/>
            <a:t>1</a:t>
          </a:r>
          <a:r>
            <a:rPr lang="fr-FR" sz="2300" kern="1200" dirty="0" smtClean="0"/>
            <a:t>, A</a:t>
          </a:r>
          <a:r>
            <a:rPr lang="fr-FR" sz="2300" kern="1200" baseline="-25000" dirty="0" smtClean="0"/>
            <a:t>4</a:t>
          </a:r>
          <a:r>
            <a:rPr lang="fr-FR" sz="2300" kern="1200" dirty="0" smtClean="0"/>
            <a:t>)) + Ca)</a:t>
          </a:r>
          <a:r>
            <a:rPr lang="fr-FR" sz="2700" kern="1200" dirty="0" smtClean="0"/>
            <a:t/>
          </a:r>
          <a:br>
            <a:rPr lang="fr-FR" sz="2700" kern="1200" dirty="0" smtClean="0"/>
          </a:br>
          <a:endParaRPr lang="fr-FR" sz="2700" kern="1200" dirty="0"/>
        </a:p>
      </dsp:txBody>
      <dsp:txXfrm>
        <a:off x="0" y="692313"/>
        <a:ext cx="8135938" cy="174915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B63F4E-CED8-465E-A5CB-AD32DDA611C2}">
      <dsp:nvSpPr>
        <dsp:cNvPr id="0" name=""/>
        <dsp:cNvSpPr/>
      </dsp:nvSpPr>
      <dsp:spPr>
        <a:xfrm>
          <a:off x="0" y="718"/>
          <a:ext cx="8135938" cy="647595"/>
        </a:xfrm>
        <a:prstGeom prst="round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fr-FR" sz="2700" kern="1200" dirty="0" smtClean="0"/>
            <a:t>Cas E : Spéciation/Spéciation</a:t>
          </a:r>
          <a:endParaRPr lang="fr-FR" sz="2700" kern="1200" dirty="0"/>
        </a:p>
      </dsp:txBody>
      <dsp:txXfrm>
        <a:off x="0" y="718"/>
        <a:ext cx="8135938" cy="647595"/>
      </dsp:txXfrm>
    </dsp:sp>
    <dsp:sp modelId="{BF1C1DD8-F643-4524-884C-3F501E788840}">
      <dsp:nvSpPr>
        <dsp:cNvPr id="0" name=""/>
        <dsp:cNvSpPr/>
      </dsp:nvSpPr>
      <dsp:spPr>
        <a:xfrm>
          <a:off x="0" y="884728"/>
          <a:ext cx="8135938" cy="279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16"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fr-FR" sz="2100" kern="1200" dirty="0" smtClean="0"/>
            <a:t>C</a:t>
          </a:r>
          <a:r>
            <a:rPr lang="fr-FR" sz="2100" kern="1200" baseline="-25000" dirty="0" smtClean="0"/>
            <a:t>1</a:t>
          </a:r>
          <a:r>
            <a:rPr lang="fr-FR" sz="2100" kern="1200" dirty="0" smtClean="0"/>
            <a:t>SS(n</a:t>
          </a:r>
          <a:r>
            <a:rPr lang="fr-FR" sz="2100" kern="1200" baseline="-25000" dirty="0" smtClean="0"/>
            <a:t>1</a:t>
          </a:r>
          <a:r>
            <a:rPr lang="fr-FR" sz="2100" kern="1200" dirty="0" smtClean="0"/>
            <a:t>, n</a:t>
          </a:r>
          <a:r>
            <a:rPr lang="fr-FR" sz="2100" kern="1200" baseline="-25000" dirty="0" smtClean="0"/>
            <a:t>2</a:t>
          </a:r>
          <a:r>
            <a:rPr lang="fr-FR" sz="2100" kern="1200" dirty="0" smtClean="0"/>
            <a:t>) = min(c</a:t>
          </a:r>
          <a:r>
            <a:rPr lang="fr-FR" sz="2100" kern="1200" baseline="-25000" dirty="0" smtClean="0"/>
            <a:t>1</a:t>
          </a:r>
          <a:r>
            <a:rPr lang="fr-FR" sz="2100" kern="1200" dirty="0" smtClean="0"/>
            <a:t>(fg(n</a:t>
          </a:r>
          <a:r>
            <a:rPr lang="fr-FR" sz="2100" kern="1200" baseline="-25000" dirty="0" smtClean="0"/>
            <a:t>1</a:t>
          </a:r>
          <a:r>
            <a:rPr lang="fr-FR" sz="2100" kern="1200" dirty="0" smtClean="0"/>
            <a:t>), fg(n</a:t>
          </a:r>
          <a:r>
            <a:rPr lang="fr-FR" sz="2100" kern="1200" baseline="-25000" dirty="0" smtClean="0"/>
            <a:t>2</a:t>
          </a:r>
          <a:r>
            <a:rPr lang="fr-FR" sz="2100" kern="1200" dirty="0" smtClean="0"/>
            <a:t>)) + c</a:t>
          </a:r>
          <a:r>
            <a:rPr lang="fr-FR" sz="2100" kern="1200" baseline="-25000" dirty="0" smtClean="0"/>
            <a:t>1</a:t>
          </a:r>
          <a:r>
            <a:rPr lang="fr-FR" sz="2100" kern="1200" dirty="0" smtClean="0"/>
            <a:t>(fd(n</a:t>
          </a:r>
          <a:r>
            <a:rPr lang="fr-FR" sz="2100" kern="1200" baseline="-25000" dirty="0" smtClean="0"/>
            <a:t>1</a:t>
          </a:r>
          <a:r>
            <a:rPr lang="fr-FR" sz="2100" kern="1200" dirty="0" smtClean="0"/>
            <a:t>), fd(n</a:t>
          </a:r>
          <a:r>
            <a:rPr lang="fr-FR" sz="2100" kern="1200" baseline="-25000" dirty="0" smtClean="0"/>
            <a:t>2</a:t>
          </a:r>
          <a:r>
            <a:rPr lang="fr-FR" sz="2100" kern="1200" dirty="0" smtClean="0"/>
            <a:t>)),</a:t>
          </a:r>
          <a:br>
            <a:rPr lang="fr-FR" sz="2100" kern="1200" dirty="0" smtClean="0"/>
          </a:br>
          <a:r>
            <a:rPr lang="fr-FR" sz="2100" kern="1200" dirty="0" smtClean="0"/>
            <a:t>		    c</a:t>
          </a:r>
          <a:r>
            <a:rPr lang="fr-FR" sz="2100" kern="1200" baseline="-25000" dirty="0" smtClean="0"/>
            <a:t>1</a:t>
          </a:r>
          <a:r>
            <a:rPr lang="fr-FR" sz="2100" kern="1200" dirty="0" smtClean="0"/>
            <a:t>(fg(n</a:t>
          </a:r>
          <a:r>
            <a:rPr lang="fr-FR" sz="2100" kern="1200" baseline="-25000" dirty="0" smtClean="0"/>
            <a:t>1</a:t>
          </a:r>
          <a:r>
            <a:rPr lang="fr-FR" sz="2100" kern="1200" dirty="0" smtClean="0"/>
            <a:t>), fg(n</a:t>
          </a:r>
          <a:r>
            <a:rPr lang="fr-FR" sz="2100" kern="1200" baseline="-25000" dirty="0" smtClean="0"/>
            <a:t>2</a:t>
          </a:r>
          <a:r>
            <a:rPr lang="fr-FR" sz="2100" kern="1200" dirty="0" smtClean="0"/>
            <a:t>)) + c</a:t>
          </a:r>
          <a:r>
            <a:rPr lang="fr-FR" sz="2100" kern="1200" baseline="-25000" dirty="0" smtClean="0"/>
            <a:t>0</a:t>
          </a:r>
          <a:r>
            <a:rPr lang="fr-FR" sz="2100" kern="1200" dirty="0" smtClean="0"/>
            <a:t>(fd(n</a:t>
          </a:r>
          <a:r>
            <a:rPr lang="fr-FR" sz="2100" kern="1200" baseline="-25000" dirty="0" smtClean="0"/>
            <a:t>1</a:t>
          </a:r>
          <a:r>
            <a:rPr lang="fr-FR" sz="2100" kern="1200" dirty="0" smtClean="0"/>
            <a:t>), fd(n</a:t>
          </a:r>
          <a:r>
            <a:rPr lang="fr-FR" sz="2100" kern="1200" baseline="-25000" dirty="0" smtClean="0"/>
            <a:t>2</a:t>
          </a:r>
          <a:r>
            <a:rPr lang="fr-FR" sz="2100" kern="1200" dirty="0" smtClean="0"/>
            <a:t>)) + Ca,</a:t>
          </a:r>
          <a:br>
            <a:rPr lang="fr-FR" sz="2100" kern="1200" dirty="0" smtClean="0"/>
          </a:br>
          <a:r>
            <a:rPr lang="fr-FR" sz="2100" kern="1200" dirty="0" smtClean="0"/>
            <a:t>		    c</a:t>
          </a:r>
          <a:r>
            <a:rPr lang="fr-FR" sz="2100" kern="1200" baseline="-25000" dirty="0" smtClean="0"/>
            <a:t>0</a:t>
          </a:r>
          <a:r>
            <a:rPr lang="fr-FR" sz="2100" kern="1200" dirty="0" smtClean="0"/>
            <a:t>(fg(n</a:t>
          </a:r>
          <a:r>
            <a:rPr lang="fr-FR" sz="2100" kern="1200" baseline="-25000" dirty="0" smtClean="0"/>
            <a:t>1</a:t>
          </a:r>
          <a:r>
            <a:rPr lang="fr-FR" sz="2100" kern="1200" dirty="0" smtClean="0"/>
            <a:t>), fg(n</a:t>
          </a:r>
          <a:r>
            <a:rPr lang="fr-FR" sz="2100" kern="1200" baseline="-25000" dirty="0" smtClean="0"/>
            <a:t>2</a:t>
          </a:r>
          <a:r>
            <a:rPr lang="fr-FR" sz="2100" kern="1200" dirty="0" smtClean="0"/>
            <a:t>)) + c</a:t>
          </a:r>
          <a:r>
            <a:rPr lang="fr-FR" sz="2100" kern="1200" baseline="-25000" dirty="0" smtClean="0"/>
            <a:t>1</a:t>
          </a:r>
          <a:r>
            <a:rPr lang="fr-FR" sz="2100" kern="1200" dirty="0" smtClean="0"/>
            <a:t>(fd(n</a:t>
          </a:r>
          <a:r>
            <a:rPr lang="fr-FR" sz="2100" kern="1200" baseline="-25000" dirty="0" smtClean="0"/>
            <a:t>1</a:t>
          </a:r>
          <a:r>
            <a:rPr lang="fr-FR" sz="2100" kern="1200" dirty="0" smtClean="0"/>
            <a:t>), fd(n</a:t>
          </a:r>
          <a:r>
            <a:rPr lang="fr-FR" sz="2100" kern="1200" baseline="-25000" dirty="0" smtClean="0"/>
            <a:t>2</a:t>
          </a:r>
          <a:r>
            <a:rPr lang="fr-FR" sz="2100" kern="1200" dirty="0" smtClean="0"/>
            <a:t>)) + Ca,</a:t>
          </a:r>
          <a:br>
            <a:rPr lang="fr-FR" sz="2100" kern="1200" dirty="0" smtClean="0"/>
          </a:br>
          <a:r>
            <a:rPr lang="fr-FR" sz="2100" kern="1200" dirty="0" smtClean="0"/>
            <a:t>		    c</a:t>
          </a:r>
          <a:r>
            <a:rPr lang="fr-FR" sz="2100" kern="1200" baseline="-25000" dirty="0" smtClean="0"/>
            <a:t>0</a:t>
          </a:r>
          <a:r>
            <a:rPr lang="fr-FR" sz="2100" kern="1200" dirty="0" smtClean="0"/>
            <a:t>(fg(n</a:t>
          </a:r>
          <a:r>
            <a:rPr lang="fr-FR" sz="2100" kern="1200" baseline="-25000" dirty="0" smtClean="0"/>
            <a:t>1</a:t>
          </a:r>
          <a:r>
            <a:rPr lang="fr-FR" sz="2100" kern="1200" dirty="0" smtClean="0"/>
            <a:t>), fg(n</a:t>
          </a:r>
          <a:r>
            <a:rPr lang="fr-FR" sz="2100" kern="1200" baseline="-25000" dirty="0" smtClean="0"/>
            <a:t>2</a:t>
          </a:r>
          <a:r>
            <a:rPr lang="fr-FR" sz="2100" kern="1200" dirty="0" smtClean="0"/>
            <a:t>)) + c</a:t>
          </a:r>
          <a:r>
            <a:rPr lang="fr-FR" sz="2100" kern="1200" baseline="-25000" dirty="0" smtClean="0"/>
            <a:t>0</a:t>
          </a:r>
          <a:r>
            <a:rPr lang="fr-FR" sz="2100" kern="1200" dirty="0" smtClean="0"/>
            <a:t>(fd(n</a:t>
          </a:r>
          <a:r>
            <a:rPr lang="fr-FR" sz="2100" kern="1200" baseline="-25000" dirty="0" smtClean="0"/>
            <a:t>1</a:t>
          </a:r>
          <a:r>
            <a:rPr lang="fr-FR" sz="2100" kern="1200" dirty="0" smtClean="0"/>
            <a:t>), fd(n</a:t>
          </a:r>
          <a:r>
            <a:rPr lang="fr-FR" sz="2100" kern="1200" baseline="-25000" dirty="0" smtClean="0"/>
            <a:t>2</a:t>
          </a:r>
          <a:r>
            <a:rPr lang="fr-FR" sz="2100" kern="1200" dirty="0" smtClean="0"/>
            <a:t>)) + 2*Ca)</a:t>
          </a:r>
          <a:br>
            <a:rPr lang="fr-FR" sz="2100" kern="1200" dirty="0" smtClean="0"/>
          </a:br>
          <a:endParaRPr lang="fr-FR" sz="2100" kern="1200" dirty="0"/>
        </a:p>
        <a:p>
          <a:pPr marL="228600" lvl="1" indent="-228600" algn="l" defTabSz="933450">
            <a:lnSpc>
              <a:spcPct val="90000"/>
            </a:lnSpc>
            <a:spcBef>
              <a:spcPct val="0"/>
            </a:spcBef>
            <a:spcAft>
              <a:spcPct val="20000"/>
            </a:spcAft>
            <a:buChar char="••"/>
          </a:pPr>
          <a:r>
            <a:rPr lang="fr-FR" sz="2100" kern="1200" dirty="0" smtClean="0"/>
            <a:t>C</a:t>
          </a:r>
          <a:r>
            <a:rPr lang="fr-FR" sz="2100" kern="1200" baseline="-25000" dirty="0" smtClean="0"/>
            <a:t>0</a:t>
          </a:r>
          <a:r>
            <a:rPr lang="fr-FR" sz="2100" kern="1200" dirty="0" smtClean="0"/>
            <a:t>SS(n</a:t>
          </a:r>
          <a:r>
            <a:rPr lang="fr-FR" sz="2100" kern="1200" baseline="-25000" dirty="0" smtClean="0"/>
            <a:t>1</a:t>
          </a:r>
          <a:r>
            <a:rPr lang="fr-FR" sz="2100" kern="1200" dirty="0" smtClean="0"/>
            <a:t>, n</a:t>
          </a:r>
          <a:r>
            <a:rPr lang="fr-FR" sz="2100" kern="1200" baseline="-25000" dirty="0" smtClean="0"/>
            <a:t>2</a:t>
          </a:r>
          <a:r>
            <a:rPr lang="fr-FR" sz="2100" kern="1200" dirty="0" smtClean="0"/>
            <a:t>) = min(c</a:t>
          </a:r>
          <a:r>
            <a:rPr lang="fr-FR" sz="2100" kern="1200" baseline="-25000" dirty="0" smtClean="0"/>
            <a:t>0</a:t>
          </a:r>
          <a:r>
            <a:rPr lang="fr-FR" sz="2100" kern="1200" dirty="0" smtClean="0"/>
            <a:t>(fg(n</a:t>
          </a:r>
          <a:r>
            <a:rPr lang="fr-FR" sz="2100" kern="1200" baseline="-25000" dirty="0" smtClean="0"/>
            <a:t>1</a:t>
          </a:r>
          <a:r>
            <a:rPr lang="fr-FR" sz="2100" kern="1200" dirty="0" smtClean="0"/>
            <a:t>), fg(n</a:t>
          </a:r>
          <a:r>
            <a:rPr lang="fr-FR" sz="2100" kern="1200" baseline="-25000" dirty="0" smtClean="0"/>
            <a:t>2</a:t>
          </a:r>
          <a:r>
            <a:rPr lang="fr-FR" sz="2100" kern="1200" dirty="0" smtClean="0"/>
            <a:t>)) + c</a:t>
          </a:r>
          <a:r>
            <a:rPr lang="fr-FR" sz="2100" kern="1200" baseline="-25000" dirty="0" smtClean="0"/>
            <a:t>0</a:t>
          </a:r>
          <a:r>
            <a:rPr lang="fr-FR" sz="2100" kern="1200" dirty="0" smtClean="0"/>
            <a:t>(fd(n</a:t>
          </a:r>
          <a:r>
            <a:rPr lang="fr-FR" sz="2100" kern="1200" baseline="-25000" dirty="0" smtClean="0"/>
            <a:t>1</a:t>
          </a:r>
          <a:r>
            <a:rPr lang="fr-FR" sz="2100" kern="1200" dirty="0" smtClean="0"/>
            <a:t>), fd(n</a:t>
          </a:r>
          <a:r>
            <a:rPr lang="fr-FR" sz="2100" kern="1200" baseline="-25000" dirty="0" smtClean="0"/>
            <a:t>2</a:t>
          </a:r>
          <a:r>
            <a:rPr lang="fr-FR" sz="2100" kern="1200" dirty="0" smtClean="0"/>
            <a:t>)),</a:t>
          </a:r>
          <a:br>
            <a:rPr lang="fr-FR" sz="2100" kern="1200" dirty="0" smtClean="0"/>
          </a:br>
          <a:r>
            <a:rPr lang="fr-FR" sz="2100" kern="1200" dirty="0" smtClean="0"/>
            <a:t>		    c</a:t>
          </a:r>
          <a:r>
            <a:rPr lang="fr-FR" sz="2100" kern="1200" baseline="-25000" dirty="0" smtClean="0"/>
            <a:t>1</a:t>
          </a:r>
          <a:r>
            <a:rPr lang="fr-FR" sz="2100" kern="1200" dirty="0" smtClean="0"/>
            <a:t>(fg(n</a:t>
          </a:r>
          <a:r>
            <a:rPr lang="fr-FR" sz="2100" kern="1200" baseline="-25000" dirty="0" smtClean="0"/>
            <a:t>1</a:t>
          </a:r>
          <a:r>
            <a:rPr lang="fr-FR" sz="2100" kern="1200" dirty="0" smtClean="0"/>
            <a:t>), fg(n</a:t>
          </a:r>
          <a:r>
            <a:rPr lang="fr-FR" sz="2100" kern="1200" baseline="-25000" dirty="0" smtClean="0"/>
            <a:t>2</a:t>
          </a:r>
          <a:r>
            <a:rPr lang="fr-FR" sz="2100" kern="1200" dirty="0" smtClean="0"/>
            <a:t>)) + c</a:t>
          </a:r>
          <a:r>
            <a:rPr lang="fr-FR" sz="2100" kern="1200" baseline="-25000" dirty="0" smtClean="0"/>
            <a:t>0</a:t>
          </a:r>
          <a:r>
            <a:rPr lang="fr-FR" sz="2100" kern="1200" dirty="0" smtClean="0"/>
            <a:t>(fd(n</a:t>
          </a:r>
          <a:r>
            <a:rPr lang="fr-FR" sz="2100" kern="1200" baseline="-25000" dirty="0" smtClean="0"/>
            <a:t>1</a:t>
          </a:r>
          <a:r>
            <a:rPr lang="fr-FR" sz="2100" kern="1200" dirty="0" smtClean="0"/>
            <a:t>), fd(n</a:t>
          </a:r>
          <a:r>
            <a:rPr lang="fr-FR" sz="2100" kern="1200" baseline="-25000" dirty="0" smtClean="0"/>
            <a:t>2</a:t>
          </a:r>
          <a:r>
            <a:rPr lang="fr-FR" sz="2100" kern="1200" dirty="0" smtClean="0"/>
            <a:t>)) + Cr,</a:t>
          </a:r>
          <a:br>
            <a:rPr lang="fr-FR" sz="2100" kern="1200" dirty="0" smtClean="0"/>
          </a:br>
          <a:r>
            <a:rPr lang="fr-FR" sz="2100" kern="1200" dirty="0" smtClean="0"/>
            <a:t>		    c</a:t>
          </a:r>
          <a:r>
            <a:rPr lang="fr-FR" sz="2100" kern="1200" baseline="-25000" dirty="0" smtClean="0"/>
            <a:t>0</a:t>
          </a:r>
          <a:r>
            <a:rPr lang="fr-FR" sz="2100" kern="1200" dirty="0" smtClean="0"/>
            <a:t>(fg(n</a:t>
          </a:r>
          <a:r>
            <a:rPr lang="fr-FR" sz="2100" kern="1200" baseline="-25000" dirty="0" smtClean="0"/>
            <a:t>1</a:t>
          </a:r>
          <a:r>
            <a:rPr lang="fr-FR" sz="2100" kern="1200" dirty="0" smtClean="0"/>
            <a:t>), fg(n</a:t>
          </a:r>
          <a:r>
            <a:rPr lang="fr-FR" sz="2100" kern="1200" baseline="-25000" dirty="0" smtClean="0"/>
            <a:t>2</a:t>
          </a:r>
          <a:r>
            <a:rPr lang="fr-FR" sz="2100" kern="1200" dirty="0" smtClean="0"/>
            <a:t>)) + c</a:t>
          </a:r>
          <a:r>
            <a:rPr lang="fr-FR" sz="2100" kern="1200" baseline="-25000" dirty="0" smtClean="0"/>
            <a:t>1</a:t>
          </a:r>
          <a:r>
            <a:rPr lang="fr-FR" sz="2100" kern="1200" dirty="0" smtClean="0"/>
            <a:t>(fd(n</a:t>
          </a:r>
          <a:r>
            <a:rPr lang="fr-FR" sz="2100" kern="1200" baseline="-25000" dirty="0" smtClean="0"/>
            <a:t>1</a:t>
          </a:r>
          <a:r>
            <a:rPr lang="fr-FR" sz="2100" kern="1200" dirty="0" smtClean="0"/>
            <a:t>), fd(n</a:t>
          </a:r>
          <a:r>
            <a:rPr lang="fr-FR" sz="2100" kern="1200" baseline="-25000" dirty="0" smtClean="0"/>
            <a:t>2</a:t>
          </a:r>
          <a:r>
            <a:rPr lang="fr-FR" sz="2100" kern="1200" dirty="0" smtClean="0"/>
            <a:t>)) + Cr,</a:t>
          </a:r>
          <a:br>
            <a:rPr lang="fr-FR" sz="2100" kern="1200" dirty="0" smtClean="0"/>
          </a:br>
          <a:r>
            <a:rPr lang="fr-FR" sz="2100" kern="1200" dirty="0" smtClean="0"/>
            <a:t>		    c</a:t>
          </a:r>
          <a:r>
            <a:rPr lang="fr-FR" sz="2100" kern="1200" baseline="-25000" dirty="0" smtClean="0"/>
            <a:t>1</a:t>
          </a:r>
          <a:r>
            <a:rPr lang="fr-FR" sz="2100" kern="1200" dirty="0" smtClean="0"/>
            <a:t>(fg(n</a:t>
          </a:r>
          <a:r>
            <a:rPr lang="fr-FR" sz="2100" kern="1200" baseline="-25000" dirty="0" smtClean="0"/>
            <a:t>1</a:t>
          </a:r>
          <a:r>
            <a:rPr lang="fr-FR" sz="2100" kern="1200" dirty="0" smtClean="0"/>
            <a:t>), fg(n</a:t>
          </a:r>
          <a:r>
            <a:rPr lang="fr-FR" sz="2100" kern="1200" baseline="-25000" dirty="0" smtClean="0"/>
            <a:t>2</a:t>
          </a:r>
          <a:r>
            <a:rPr lang="fr-FR" sz="2100" kern="1200" dirty="0" smtClean="0"/>
            <a:t>)) + c</a:t>
          </a:r>
          <a:r>
            <a:rPr lang="fr-FR" sz="2100" kern="1200" baseline="-25000" dirty="0" smtClean="0"/>
            <a:t>1</a:t>
          </a:r>
          <a:r>
            <a:rPr lang="fr-FR" sz="2100" kern="1200" dirty="0" smtClean="0"/>
            <a:t>(fd(n</a:t>
          </a:r>
          <a:r>
            <a:rPr lang="fr-FR" sz="2100" kern="1200" baseline="-25000" dirty="0" smtClean="0"/>
            <a:t>1</a:t>
          </a:r>
          <a:r>
            <a:rPr lang="fr-FR" sz="2100" kern="1200" dirty="0" smtClean="0"/>
            <a:t>), fd(n</a:t>
          </a:r>
          <a:r>
            <a:rPr lang="fr-FR" sz="2100" kern="1200" baseline="-25000" dirty="0" smtClean="0"/>
            <a:t>2</a:t>
          </a:r>
          <a:r>
            <a:rPr lang="fr-FR" sz="2100" kern="1200" dirty="0" smtClean="0"/>
            <a:t>)) + 2*Cr)</a:t>
          </a:r>
        </a:p>
      </dsp:txBody>
      <dsp:txXfrm>
        <a:off x="0" y="884728"/>
        <a:ext cx="8135938" cy="27945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B63F4E-CED8-465E-A5CB-AD32DDA611C2}">
      <dsp:nvSpPr>
        <dsp:cNvPr id="0" name=""/>
        <dsp:cNvSpPr/>
      </dsp:nvSpPr>
      <dsp:spPr>
        <a:xfrm>
          <a:off x="0" y="723"/>
          <a:ext cx="8135938" cy="655200"/>
        </a:xfrm>
        <a:prstGeom prst="round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fr-FR" sz="2700" kern="1200" dirty="0" smtClean="0"/>
            <a:t>Cas F : Spéciation/Duplication</a:t>
          </a:r>
          <a:endParaRPr lang="fr-FR" sz="2700" kern="1200" dirty="0"/>
        </a:p>
      </dsp:txBody>
      <dsp:txXfrm>
        <a:off x="0" y="723"/>
        <a:ext cx="8135938" cy="655200"/>
      </dsp:txXfrm>
    </dsp:sp>
    <dsp:sp modelId="{BF1C1DD8-F643-4524-884C-3F501E788840}">
      <dsp:nvSpPr>
        <dsp:cNvPr id="0" name=""/>
        <dsp:cNvSpPr/>
      </dsp:nvSpPr>
      <dsp:spPr>
        <a:xfrm>
          <a:off x="0" y="807801"/>
          <a:ext cx="8135938" cy="2955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16"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fr-FR" sz="2200" kern="1200" dirty="0" smtClean="0"/>
            <a:t>C</a:t>
          </a:r>
          <a:r>
            <a:rPr lang="fr-FR" sz="2200" kern="1200" baseline="-25000" dirty="0" smtClean="0"/>
            <a:t>1</a:t>
          </a:r>
          <a:r>
            <a:rPr lang="fr-FR" sz="2200" kern="1200" dirty="0" smtClean="0"/>
            <a:t>SD(n</a:t>
          </a:r>
          <a:r>
            <a:rPr lang="fr-FR" sz="2200" kern="1200" baseline="-25000" dirty="0" smtClean="0"/>
            <a:t>1</a:t>
          </a:r>
          <a:r>
            <a:rPr lang="fr-FR" sz="2200" kern="1200" dirty="0" smtClean="0"/>
            <a:t>, n</a:t>
          </a:r>
          <a:r>
            <a:rPr lang="fr-FR" sz="2200" kern="1200" baseline="-25000" dirty="0" smtClean="0"/>
            <a:t>2</a:t>
          </a:r>
          <a:r>
            <a:rPr lang="fr-FR" sz="2200" kern="1200" dirty="0" smtClean="0"/>
            <a:t>) = min(c</a:t>
          </a:r>
          <a:r>
            <a:rPr lang="fr-FR" sz="2200" kern="1200" baseline="-25000" dirty="0" smtClean="0"/>
            <a:t>1</a:t>
          </a:r>
          <a:r>
            <a:rPr lang="fr-FR" sz="2200" kern="1200" dirty="0" smtClean="0"/>
            <a:t>(n</a:t>
          </a:r>
          <a:r>
            <a:rPr lang="fr-FR" sz="2200" kern="1200" baseline="-25000" dirty="0" smtClean="0"/>
            <a:t>1</a:t>
          </a:r>
          <a:r>
            <a:rPr lang="fr-FR" sz="2200" kern="1200" dirty="0" smtClean="0"/>
            <a:t>, fg(n</a:t>
          </a:r>
          <a:r>
            <a:rPr lang="fr-FR" sz="2200" kern="1200" baseline="-25000" dirty="0" smtClean="0"/>
            <a:t>2</a:t>
          </a:r>
          <a:r>
            <a:rPr lang="fr-FR" sz="2200" kern="1200" dirty="0" smtClean="0"/>
            <a:t>)) + c</a:t>
          </a:r>
          <a:r>
            <a:rPr lang="fr-FR" sz="2200" kern="1200" baseline="-25000" dirty="0" smtClean="0"/>
            <a:t>0</a:t>
          </a:r>
          <a:r>
            <a:rPr lang="fr-FR" sz="2200" kern="1200" dirty="0" smtClean="0"/>
            <a:t>(n</a:t>
          </a:r>
          <a:r>
            <a:rPr lang="fr-FR" sz="2200" kern="1200" baseline="-25000" dirty="0" smtClean="0"/>
            <a:t>1</a:t>
          </a:r>
          <a:r>
            <a:rPr lang="fr-FR" sz="2200" kern="1200" dirty="0" smtClean="0"/>
            <a:t>, fd(n</a:t>
          </a:r>
          <a:r>
            <a:rPr lang="fr-FR" sz="2200" kern="1200" baseline="-25000" dirty="0" smtClean="0"/>
            <a:t>2</a:t>
          </a:r>
          <a:r>
            <a:rPr lang="fr-FR" sz="2200" kern="1200" dirty="0" smtClean="0"/>
            <a:t>)),</a:t>
          </a:r>
          <a:br>
            <a:rPr lang="fr-FR" sz="2200" kern="1200" dirty="0" smtClean="0"/>
          </a:br>
          <a:r>
            <a:rPr lang="fr-FR" sz="2200" kern="1200" dirty="0" smtClean="0"/>
            <a:t>			c</a:t>
          </a:r>
          <a:r>
            <a:rPr lang="fr-FR" sz="2200" kern="1200" baseline="-25000" dirty="0" smtClean="0"/>
            <a:t>0</a:t>
          </a:r>
          <a:r>
            <a:rPr lang="fr-FR" sz="2200" kern="1200" dirty="0" smtClean="0"/>
            <a:t>(n</a:t>
          </a:r>
          <a:r>
            <a:rPr lang="fr-FR" sz="2200" kern="1200" baseline="-25000" dirty="0" smtClean="0"/>
            <a:t>1</a:t>
          </a:r>
          <a:r>
            <a:rPr lang="fr-FR" sz="2200" kern="1200" dirty="0" smtClean="0"/>
            <a:t>, fg(n</a:t>
          </a:r>
          <a:r>
            <a:rPr lang="fr-FR" sz="2200" kern="1200" baseline="-25000" dirty="0" smtClean="0"/>
            <a:t>2</a:t>
          </a:r>
          <a:r>
            <a:rPr lang="fr-FR" sz="2200" kern="1200" dirty="0" smtClean="0"/>
            <a:t>)) + c</a:t>
          </a:r>
          <a:r>
            <a:rPr lang="fr-FR" sz="2200" kern="1200" baseline="-25000" dirty="0" smtClean="0"/>
            <a:t>1</a:t>
          </a:r>
          <a:r>
            <a:rPr lang="fr-FR" sz="2200" kern="1200" dirty="0" smtClean="0"/>
            <a:t>(n</a:t>
          </a:r>
          <a:r>
            <a:rPr lang="fr-FR" sz="2200" kern="1200" baseline="-25000" dirty="0" smtClean="0"/>
            <a:t>1</a:t>
          </a:r>
          <a:r>
            <a:rPr lang="fr-FR" sz="2200" kern="1200" dirty="0" smtClean="0"/>
            <a:t>, fd(n</a:t>
          </a:r>
          <a:r>
            <a:rPr lang="fr-FR" sz="2200" kern="1200" baseline="-25000" dirty="0" smtClean="0"/>
            <a:t>2</a:t>
          </a:r>
          <a:r>
            <a:rPr lang="fr-FR" sz="2200" kern="1200" dirty="0" smtClean="0"/>
            <a:t>)),</a:t>
          </a:r>
          <a:br>
            <a:rPr lang="fr-FR" sz="2200" kern="1200" dirty="0" smtClean="0"/>
          </a:br>
          <a:r>
            <a:rPr lang="fr-FR" sz="2200" kern="1200" dirty="0" smtClean="0"/>
            <a:t>			c</a:t>
          </a:r>
          <a:r>
            <a:rPr lang="fr-FR" sz="2200" kern="1200" baseline="-25000" dirty="0" smtClean="0"/>
            <a:t>1</a:t>
          </a:r>
          <a:r>
            <a:rPr lang="fr-FR" sz="2200" kern="1200" dirty="0" smtClean="0"/>
            <a:t>(n</a:t>
          </a:r>
          <a:r>
            <a:rPr lang="fr-FR" sz="2200" kern="1200" baseline="-25000" dirty="0" smtClean="0"/>
            <a:t>1</a:t>
          </a:r>
          <a:r>
            <a:rPr lang="fr-FR" sz="2200" kern="1200" dirty="0" smtClean="0"/>
            <a:t>, fg(n</a:t>
          </a:r>
          <a:r>
            <a:rPr lang="fr-FR" sz="2200" kern="1200" baseline="-25000" dirty="0" smtClean="0"/>
            <a:t>2</a:t>
          </a:r>
          <a:r>
            <a:rPr lang="fr-FR" sz="2200" kern="1200" dirty="0" smtClean="0"/>
            <a:t>)) + c</a:t>
          </a:r>
          <a:r>
            <a:rPr lang="fr-FR" sz="2200" kern="1200" baseline="-25000" dirty="0" smtClean="0"/>
            <a:t>1</a:t>
          </a:r>
          <a:r>
            <a:rPr lang="fr-FR" sz="2200" kern="1200" dirty="0" smtClean="0"/>
            <a:t>(n</a:t>
          </a:r>
          <a:r>
            <a:rPr lang="fr-FR" sz="2200" kern="1200" baseline="-25000" dirty="0" smtClean="0"/>
            <a:t>1</a:t>
          </a:r>
          <a:r>
            <a:rPr lang="fr-FR" sz="2200" kern="1200" dirty="0" smtClean="0"/>
            <a:t>, fd(n</a:t>
          </a:r>
          <a:r>
            <a:rPr lang="fr-FR" sz="2200" kern="1200" baseline="-25000" dirty="0" smtClean="0"/>
            <a:t>2</a:t>
          </a:r>
          <a:r>
            <a:rPr lang="fr-FR" sz="2200" kern="1200" dirty="0" smtClean="0"/>
            <a:t>)) + Cr,</a:t>
          </a:r>
          <a:br>
            <a:rPr lang="fr-FR" sz="2200" kern="1200" dirty="0" smtClean="0"/>
          </a:br>
          <a:r>
            <a:rPr lang="fr-FR" sz="2200" kern="1200" dirty="0" smtClean="0"/>
            <a:t>			c</a:t>
          </a:r>
          <a:r>
            <a:rPr lang="fr-FR" sz="2200" kern="1200" baseline="-25000" dirty="0" smtClean="0"/>
            <a:t>0</a:t>
          </a:r>
          <a:r>
            <a:rPr lang="fr-FR" sz="2200" kern="1200" dirty="0" smtClean="0"/>
            <a:t>(n</a:t>
          </a:r>
          <a:r>
            <a:rPr lang="fr-FR" sz="2200" kern="1200" baseline="-25000" dirty="0" smtClean="0"/>
            <a:t>1</a:t>
          </a:r>
          <a:r>
            <a:rPr lang="fr-FR" sz="2200" kern="1200" dirty="0" smtClean="0"/>
            <a:t>, fg(n</a:t>
          </a:r>
          <a:r>
            <a:rPr lang="fr-FR" sz="2200" kern="1200" baseline="-25000" dirty="0" smtClean="0"/>
            <a:t>2</a:t>
          </a:r>
          <a:r>
            <a:rPr lang="fr-FR" sz="2200" kern="1200" dirty="0" smtClean="0"/>
            <a:t>)) + c</a:t>
          </a:r>
          <a:r>
            <a:rPr lang="fr-FR" sz="2200" kern="1200" baseline="-25000" dirty="0" smtClean="0"/>
            <a:t>0</a:t>
          </a:r>
          <a:r>
            <a:rPr lang="fr-FR" sz="2200" kern="1200" dirty="0" smtClean="0"/>
            <a:t>(n</a:t>
          </a:r>
          <a:r>
            <a:rPr lang="fr-FR" sz="2200" kern="1200" baseline="-25000" dirty="0" smtClean="0"/>
            <a:t>1</a:t>
          </a:r>
          <a:r>
            <a:rPr lang="fr-FR" sz="2200" kern="1200" dirty="0" smtClean="0"/>
            <a:t>, fd(n</a:t>
          </a:r>
          <a:r>
            <a:rPr lang="fr-FR" sz="2200" kern="1200" baseline="-25000" dirty="0" smtClean="0"/>
            <a:t>2</a:t>
          </a:r>
          <a:r>
            <a:rPr lang="fr-FR" sz="2200" kern="1200" dirty="0" smtClean="0"/>
            <a:t>)) + Ca)</a:t>
          </a:r>
          <a:br>
            <a:rPr lang="fr-FR" sz="2200" kern="1200" dirty="0" smtClean="0"/>
          </a:br>
          <a:endParaRPr lang="fr-FR" sz="2200" kern="1200" dirty="0"/>
        </a:p>
        <a:p>
          <a:pPr marL="228600" lvl="1" indent="-228600" algn="l" defTabSz="977900">
            <a:lnSpc>
              <a:spcPct val="90000"/>
            </a:lnSpc>
            <a:spcBef>
              <a:spcPct val="0"/>
            </a:spcBef>
            <a:spcAft>
              <a:spcPct val="20000"/>
            </a:spcAft>
            <a:buChar char="••"/>
          </a:pPr>
          <a:r>
            <a:rPr lang="fr-FR" sz="2200" kern="1200" dirty="0" smtClean="0"/>
            <a:t>C</a:t>
          </a:r>
          <a:r>
            <a:rPr lang="fr-FR" sz="2200" kern="1200" baseline="-25000" dirty="0" smtClean="0"/>
            <a:t>0</a:t>
          </a:r>
          <a:r>
            <a:rPr lang="fr-FR" sz="2200" kern="1200" dirty="0" smtClean="0"/>
            <a:t>SD(n</a:t>
          </a:r>
          <a:r>
            <a:rPr lang="fr-FR" sz="2200" kern="1200" baseline="-25000" dirty="0" smtClean="0"/>
            <a:t>1</a:t>
          </a:r>
          <a:r>
            <a:rPr lang="fr-FR" sz="2200" kern="1200" dirty="0" smtClean="0"/>
            <a:t>, n</a:t>
          </a:r>
          <a:r>
            <a:rPr lang="fr-FR" sz="2200" kern="1200" baseline="-25000" dirty="0" smtClean="0"/>
            <a:t>2</a:t>
          </a:r>
          <a:r>
            <a:rPr lang="fr-FR" sz="2200" kern="1200" dirty="0" smtClean="0"/>
            <a:t>) = min(c</a:t>
          </a:r>
          <a:r>
            <a:rPr lang="fr-FR" sz="2200" kern="1200" baseline="-25000" dirty="0" smtClean="0"/>
            <a:t>0</a:t>
          </a:r>
          <a:r>
            <a:rPr lang="fr-FR" sz="2200" kern="1200" dirty="0" smtClean="0"/>
            <a:t>(n</a:t>
          </a:r>
          <a:r>
            <a:rPr lang="fr-FR" sz="2200" kern="1200" baseline="-25000" dirty="0" smtClean="0"/>
            <a:t>1</a:t>
          </a:r>
          <a:r>
            <a:rPr lang="fr-FR" sz="2200" kern="1200" dirty="0" smtClean="0"/>
            <a:t>, fg(n</a:t>
          </a:r>
          <a:r>
            <a:rPr lang="fr-FR" sz="2200" kern="1200" baseline="-25000" dirty="0" smtClean="0"/>
            <a:t>2</a:t>
          </a:r>
          <a:r>
            <a:rPr lang="fr-FR" sz="2200" kern="1200" dirty="0" smtClean="0"/>
            <a:t>)) + c</a:t>
          </a:r>
          <a:r>
            <a:rPr lang="fr-FR" sz="2200" kern="1200" baseline="-25000" dirty="0" smtClean="0"/>
            <a:t>0</a:t>
          </a:r>
          <a:r>
            <a:rPr lang="fr-FR" sz="2200" kern="1200" dirty="0" smtClean="0"/>
            <a:t>(n</a:t>
          </a:r>
          <a:r>
            <a:rPr lang="fr-FR" sz="2200" kern="1200" baseline="-25000" dirty="0" smtClean="0"/>
            <a:t>1</a:t>
          </a:r>
          <a:r>
            <a:rPr lang="fr-FR" sz="2200" kern="1200" dirty="0" smtClean="0"/>
            <a:t>, fd(n</a:t>
          </a:r>
          <a:r>
            <a:rPr lang="fr-FR" sz="2200" kern="1200" baseline="-25000" dirty="0" smtClean="0"/>
            <a:t>2</a:t>
          </a:r>
          <a:r>
            <a:rPr lang="fr-FR" sz="2200" kern="1200" dirty="0" smtClean="0"/>
            <a:t>)),</a:t>
          </a:r>
          <a:br>
            <a:rPr lang="fr-FR" sz="2200" kern="1200" dirty="0" smtClean="0"/>
          </a:br>
          <a:r>
            <a:rPr lang="fr-FR" sz="2200" kern="1200" dirty="0" smtClean="0"/>
            <a:t>			c</a:t>
          </a:r>
          <a:r>
            <a:rPr lang="fr-FR" sz="2200" kern="1200" baseline="-25000" dirty="0" smtClean="0"/>
            <a:t>1</a:t>
          </a:r>
          <a:r>
            <a:rPr lang="fr-FR" sz="2200" kern="1200" dirty="0" smtClean="0"/>
            <a:t>(n</a:t>
          </a:r>
          <a:r>
            <a:rPr lang="fr-FR" sz="2200" kern="1200" baseline="-25000" dirty="0" smtClean="0"/>
            <a:t>1</a:t>
          </a:r>
          <a:r>
            <a:rPr lang="fr-FR" sz="2200" kern="1200" dirty="0" smtClean="0"/>
            <a:t>, fg(n</a:t>
          </a:r>
          <a:r>
            <a:rPr lang="fr-FR" sz="2200" kern="1200" baseline="-25000" dirty="0" smtClean="0"/>
            <a:t>2</a:t>
          </a:r>
          <a:r>
            <a:rPr lang="fr-FR" sz="2200" kern="1200" dirty="0" smtClean="0"/>
            <a:t>)) + c</a:t>
          </a:r>
          <a:r>
            <a:rPr lang="fr-FR" sz="2200" kern="1200" baseline="-25000" dirty="0" smtClean="0"/>
            <a:t>0</a:t>
          </a:r>
          <a:r>
            <a:rPr lang="fr-FR" sz="2200" kern="1200" dirty="0" smtClean="0"/>
            <a:t>(n</a:t>
          </a:r>
          <a:r>
            <a:rPr lang="fr-FR" sz="2200" kern="1200" baseline="-25000" dirty="0" smtClean="0"/>
            <a:t>1</a:t>
          </a:r>
          <a:r>
            <a:rPr lang="fr-FR" sz="2200" kern="1200" dirty="0" smtClean="0"/>
            <a:t>, fd(n</a:t>
          </a:r>
          <a:r>
            <a:rPr lang="fr-FR" sz="2200" kern="1200" baseline="-25000" dirty="0" smtClean="0"/>
            <a:t>2</a:t>
          </a:r>
          <a:r>
            <a:rPr lang="fr-FR" sz="2200" kern="1200" dirty="0" smtClean="0"/>
            <a:t>)) + Cr,</a:t>
          </a:r>
          <a:br>
            <a:rPr lang="fr-FR" sz="2200" kern="1200" dirty="0" smtClean="0"/>
          </a:br>
          <a:r>
            <a:rPr lang="fr-FR" sz="2200" kern="1200" dirty="0" smtClean="0"/>
            <a:t>			c</a:t>
          </a:r>
          <a:r>
            <a:rPr lang="fr-FR" sz="2200" kern="1200" baseline="-25000" dirty="0" smtClean="0"/>
            <a:t>0</a:t>
          </a:r>
          <a:r>
            <a:rPr lang="fr-FR" sz="2200" kern="1200" dirty="0" smtClean="0"/>
            <a:t>(n</a:t>
          </a:r>
          <a:r>
            <a:rPr lang="fr-FR" sz="2200" kern="1200" baseline="-25000" dirty="0" smtClean="0"/>
            <a:t>1</a:t>
          </a:r>
          <a:r>
            <a:rPr lang="fr-FR" sz="2200" kern="1200" dirty="0" smtClean="0"/>
            <a:t>, fg(n</a:t>
          </a:r>
          <a:r>
            <a:rPr lang="fr-FR" sz="2200" kern="1200" baseline="-25000" dirty="0" smtClean="0"/>
            <a:t>2</a:t>
          </a:r>
          <a:r>
            <a:rPr lang="fr-FR" sz="2200" kern="1200" dirty="0" smtClean="0"/>
            <a:t>)) + c</a:t>
          </a:r>
          <a:r>
            <a:rPr lang="fr-FR" sz="2200" kern="1200" baseline="-25000" dirty="0" smtClean="0"/>
            <a:t>1</a:t>
          </a:r>
          <a:r>
            <a:rPr lang="fr-FR" sz="2200" kern="1200" dirty="0" smtClean="0"/>
            <a:t>(n</a:t>
          </a:r>
          <a:r>
            <a:rPr lang="fr-FR" sz="2200" kern="1200" baseline="-25000" dirty="0" smtClean="0"/>
            <a:t>1</a:t>
          </a:r>
          <a:r>
            <a:rPr lang="fr-FR" sz="2200" kern="1200" dirty="0" smtClean="0"/>
            <a:t>, fd(n</a:t>
          </a:r>
          <a:r>
            <a:rPr lang="fr-FR" sz="2200" kern="1200" baseline="-25000" dirty="0" smtClean="0"/>
            <a:t>2</a:t>
          </a:r>
          <a:r>
            <a:rPr lang="fr-FR" sz="2200" kern="1200" dirty="0" smtClean="0"/>
            <a:t>)) + Cr,</a:t>
          </a:r>
          <a:br>
            <a:rPr lang="fr-FR" sz="2200" kern="1200" dirty="0" smtClean="0"/>
          </a:br>
          <a:r>
            <a:rPr lang="fr-FR" sz="2200" kern="1200" dirty="0" smtClean="0"/>
            <a:t>			c</a:t>
          </a:r>
          <a:r>
            <a:rPr lang="fr-FR" sz="2200" kern="1200" baseline="-25000" dirty="0" smtClean="0"/>
            <a:t>1</a:t>
          </a:r>
          <a:r>
            <a:rPr lang="fr-FR" sz="2200" kern="1200" dirty="0" smtClean="0"/>
            <a:t>(n</a:t>
          </a:r>
          <a:r>
            <a:rPr lang="fr-FR" sz="2200" kern="1200" baseline="-25000" dirty="0" smtClean="0"/>
            <a:t>1</a:t>
          </a:r>
          <a:r>
            <a:rPr lang="fr-FR" sz="2200" kern="1200" dirty="0" smtClean="0"/>
            <a:t>, fg(n</a:t>
          </a:r>
          <a:r>
            <a:rPr lang="fr-FR" sz="2200" kern="1200" baseline="-25000" dirty="0" smtClean="0"/>
            <a:t>2</a:t>
          </a:r>
          <a:r>
            <a:rPr lang="fr-FR" sz="2200" kern="1200" dirty="0" smtClean="0"/>
            <a:t>)) + c</a:t>
          </a:r>
          <a:r>
            <a:rPr lang="fr-FR" sz="2200" kern="1200" baseline="-25000" dirty="0" smtClean="0"/>
            <a:t>1</a:t>
          </a:r>
          <a:r>
            <a:rPr lang="fr-FR" sz="2200" kern="1200" dirty="0" smtClean="0"/>
            <a:t>(n</a:t>
          </a:r>
          <a:r>
            <a:rPr lang="fr-FR" sz="2200" kern="1200" baseline="-25000" dirty="0" smtClean="0"/>
            <a:t>1</a:t>
          </a:r>
          <a:r>
            <a:rPr lang="fr-FR" sz="2200" kern="1200" dirty="0" smtClean="0"/>
            <a:t>, fd(n</a:t>
          </a:r>
          <a:r>
            <a:rPr lang="fr-FR" sz="2200" kern="1200" baseline="-25000" dirty="0" smtClean="0"/>
            <a:t>2</a:t>
          </a:r>
          <a:r>
            <a:rPr lang="fr-FR" sz="2200" kern="1200" dirty="0" smtClean="0"/>
            <a:t>)) + 2*Cr)</a:t>
          </a:r>
        </a:p>
      </dsp:txBody>
      <dsp:txXfrm>
        <a:off x="0" y="807801"/>
        <a:ext cx="8135938" cy="29559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B63F4E-CED8-465E-A5CB-AD32DDA611C2}">
      <dsp:nvSpPr>
        <dsp:cNvPr id="0" name=""/>
        <dsp:cNvSpPr/>
      </dsp:nvSpPr>
      <dsp:spPr>
        <a:xfrm>
          <a:off x="0" y="723"/>
          <a:ext cx="8135938" cy="663399"/>
        </a:xfrm>
        <a:prstGeom prst="roundRect">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fr-FR" sz="2700" kern="1200" dirty="0" smtClean="0"/>
            <a:t>Cas G : Duplication/Duplication</a:t>
          </a:r>
          <a:endParaRPr lang="fr-FR" sz="2700" kern="1200" dirty="0"/>
        </a:p>
      </dsp:txBody>
      <dsp:txXfrm>
        <a:off x="0" y="723"/>
        <a:ext cx="8135938" cy="663399"/>
      </dsp:txXfrm>
    </dsp:sp>
    <dsp:sp modelId="{BF1C1DD8-F643-4524-884C-3F501E788840}">
      <dsp:nvSpPr>
        <dsp:cNvPr id="0" name=""/>
        <dsp:cNvSpPr/>
      </dsp:nvSpPr>
      <dsp:spPr>
        <a:xfrm>
          <a:off x="0" y="1751680"/>
          <a:ext cx="8135938"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16" tIns="82550" rIns="462280" bIns="82550" numCol="1" spcCol="1270" anchor="t" anchorCtr="0">
          <a:noAutofit/>
        </a:bodyPr>
        <a:lstStyle/>
        <a:p>
          <a:pPr marL="285750" lvl="1" indent="-285750" algn="l" defTabSz="2266950">
            <a:lnSpc>
              <a:spcPct val="90000"/>
            </a:lnSpc>
            <a:spcBef>
              <a:spcPct val="0"/>
            </a:spcBef>
            <a:spcAft>
              <a:spcPct val="20000"/>
            </a:spcAft>
            <a:buChar char="••"/>
          </a:pPr>
          <a:endParaRPr lang="fr-FR" sz="5100" kern="1200" dirty="0"/>
        </a:p>
      </dsp:txBody>
      <dsp:txXfrm>
        <a:off x="0" y="1751680"/>
        <a:ext cx="8135938" cy="1076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A9DCC-DD80-47CA-8D7A-96A86BC3BE8A}" type="datetimeFigureOut">
              <a:rPr lang="fr-FR" smtClean="0"/>
              <a:pPr/>
              <a:t>30/09/2011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DCAB4C-A027-4D1D-891D-4A94B846DDF5}" type="slidenum">
              <a:rPr lang="fr-FR" smtClean="0"/>
              <a:pPr/>
              <a:t>‹N°›</a:t>
            </a:fld>
            <a:endParaRPr lang="fr-FR"/>
          </a:p>
        </p:txBody>
      </p:sp>
    </p:spTree>
    <p:extLst>
      <p:ext uri="{BB962C8B-B14F-4D97-AF65-F5344CB8AC3E}">
        <p14:creationId xmlns="" xmlns:p14="http://schemas.microsoft.com/office/powerpoint/2010/main" val="332460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Bonjour,</a:t>
            </a:r>
          </a:p>
          <a:p>
            <a:r>
              <a:rPr lang="fr-FR" dirty="0" smtClean="0"/>
              <a:t>Donc je vais vous présenter le sujet de mon stage qui s’intitule Détection de co-évolution de gènes.</a:t>
            </a:r>
          </a:p>
          <a:p>
            <a:r>
              <a:rPr lang="fr-FR" dirty="0" smtClean="0"/>
              <a:t>Mes 5 mois de stage effectifs  sont </a:t>
            </a:r>
            <a:r>
              <a:rPr lang="fr-FR" dirty="0" err="1" smtClean="0"/>
              <a:t>co</a:t>
            </a:r>
            <a:r>
              <a:rPr lang="fr-FR" dirty="0" smtClean="0"/>
              <a:t>-encadrés par Sèverine Bérard de l’UMR AMAP et Eric Tannier de l’INRIA de Lyon.</a:t>
            </a:r>
          </a:p>
          <a:p>
            <a:r>
              <a:rPr lang="fr-FR" dirty="0" smtClean="0"/>
              <a:t>J’ai été accueilli dans les locaux d’e l’UMR AMAP, une unité du CIRAD.</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 est important de </a:t>
            </a:r>
            <a:r>
              <a:rPr lang="fr-FR" b="1" dirty="0" smtClean="0">
                <a:solidFill>
                  <a:srgbClr val="FF0000"/>
                </a:solidFill>
              </a:rPr>
              <a:t>remarquer</a:t>
            </a:r>
            <a:r>
              <a:rPr lang="fr-FR" dirty="0" smtClean="0">
                <a:solidFill>
                  <a:srgbClr val="FF0000"/>
                </a:solidFill>
              </a:rPr>
              <a:t> </a:t>
            </a:r>
            <a:r>
              <a:rPr lang="fr-FR" dirty="0" smtClean="0"/>
              <a:t>qu’un arbre d’adjacence n’a de sens que s’il est associé à un ou plusieurs arbres de gènes et à une liste d’adjacences parce que les adjacences impliquent des gènes qui ont déjà une histoire codée dans les arbres de gènes. La liste d’adjacences représente les adjacences que l’on constate à l’heure actuelle.</a:t>
            </a:r>
          </a:p>
          <a:p>
            <a:r>
              <a:rPr lang="fr-FR" dirty="0" smtClean="0"/>
              <a:t>Cette association entraine certaines contraintes sur les nœuds.</a:t>
            </a:r>
          </a:p>
          <a:p>
            <a:r>
              <a:rPr lang="fr-FR" dirty="0" smtClean="0"/>
              <a:t>Tous les nœuds d’un arbre d’adjacences portent une étiquette, indiquant de quel type ils sont parmi les 7 événements que je viens de présenter et le type Adjacence actuelle qui est une feuille. Ces événements se groupent en feuilles, nœuds internes et création. Je ne détaillerai les propriétés que de 3 nœuds : une feuille, un nœud interne et la création qui est un cas à part, on verra tout à l’heure pourquoi…</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Parmi les </a:t>
            </a:r>
            <a:r>
              <a:rPr lang="fr-FR" b="1" dirty="0" smtClean="0"/>
              <a:t>différents types de feuilles </a:t>
            </a:r>
            <a:r>
              <a:rPr lang="fr-FR" dirty="0" smtClean="0"/>
              <a:t>que peut avoir un arbre d’adjacences, on ne verra que les </a:t>
            </a:r>
            <a:r>
              <a:rPr lang="fr-FR" b="1" dirty="0" smtClean="0">
                <a:solidFill>
                  <a:srgbClr val="FF0000"/>
                </a:solidFill>
              </a:rPr>
              <a:t>adjacences actuelles </a:t>
            </a:r>
            <a:r>
              <a:rPr lang="fr-FR" dirty="0" smtClean="0"/>
              <a:t>: Si A1A2 est une adjacence actuelle alors A1 et A2 sont des gènes actuels dans leur arbre de gènes respectifs et A1A2 est dans la liste d’adjacences actuelles associée à l’arbre d’adjacences.</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Parmi les </a:t>
            </a:r>
            <a:r>
              <a:rPr lang="fr-FR" b="1" dirty="0" smtClean="0"/>
              <a:t>nœuds internes </a:t>
            </a:r>
            <a:r>
              <a:rPr lang="fr-FR" dirty="0" smtClean="0"/>
              <a:t>qu’un arbre d’adjacence peut avoir, on ne verra que les nœuds de duplication de gènes.</a:t>
            </a:r>
          </a:p>
          <a:p>
            <a:r>
              <a:rPr lang="fr-FR" dirty="0" smtClean="0"/>
              <a:t>Si A1A2 est un nœud de </a:t>
            </a:r>
            <a:r>
              <a:rPr lang="fr-FR" b="1" dirty="0" smtClean="0">
                <a:solidFill>
                  <a:srgbClr val="FF0000"/>
                </a:solidFill>
              </a:rPr>
              <a:t>duplication de gène </a:t>
            </a:r>
            <a:r>
              <a:rPr lang="fr-FR" dirty="0" smtClean="0"/>
              <a:t>dans l’arbre d’adjacence alors A1 ou A2 est un nœud de duplication de gène dans son arbre de gène. La duplication a toujours lieu avant l’événement de l’autre nœud s’il est différent.</a:t>
            </a:r>
          </a:p>
          <a:p>
            <a:r>
              <a:rPr lang="fr-FR" dirty="0" smtClean="0"/>
              <a:t>Ici plusieurs cas sont représentés avec A1 le nœud de duplication de gène.</a:t>
            </a:r>
          </a:p>
          <a:p>
            <a:r>
              <a:rPr lang="fr-FR" dirty="0" smtClean="0"/>
              <a:t>A2 peut être une feuille, un nœud de spéciation ou un nœud de duplication, dans tous les cas, A1A2 n’aura qu’un seul fils dans l’arbre d’adjacence : A3A2 (celui que j’ai choisi) ou A3A4(car A1 a 2 fils… MONTRER)</a:t>
            </a:r>
          </a:p>
          <a:p>
            <a:r>
              <a:rPr lang="fr-FR" dirty="0" smtClean="0"/>
              <a:t>Si A2 est un nœud de duplication de gène alors on est dans un cas symétrique, A2 aurai très bien pu se produire avant A1 et on aurait eu A1A5 ou A1A6(MONTRER).</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a:t>
            </a:r>
            <a:r>
              <a:rPr lang="fr-FR" b="1" dirty="0" smtClean="0">
                <a:solidFill>
                  <a:srgbClr val="FF0000"/>
                </a:solidFill>
              </a:rPr>
              <a:t>création d’adjacence </a:t>
            </a:r>
            <a:r>
              <a:rPr lang="fr-FR" dirty="0" smtClean="0"/>
              <a:t>est un événement  particulier de l’arbre d’adjacences puisqu’il va permettre de créer une adjacence entre 2 gènes de types quelconques sauf le cas où l’un est un </a:t>
            </a:r>
            <a:r>
              <a:rPr lang="fr-FR" b="1" dirty="0" smtClean="0"/>
              <a:t>gène actuel </a:t>
            </a:r>
            <a:r>
              <a:rPr lang="fr-FR" dirty="0" smtClean="0"/>
              <a:t>et l’autre une </a:t>
            </a:r>
            <a:r>
              <a:rPr lang="fr-FR" b="1" dirty="0" smtClean="0"/>
              <a:t>spéciation</a:t>
            </a:r>
            <a:r>
              <a:rPr lang="fr-FR" dirty="0" smtClean="0"/>
              <a:t> (si spéciation alors il a des descendants donc il n’est pas gène actuel donc il ne peut pas être de la même espèce que le premier) il ne peut donc pas y avoir d’adjacence entre eux.</a:t>
            </a:r>
          </a:p>
          <a:p>
            <a:r>
              <a:rPr lang="fr-FR" dirty="0" smtClean="0"/>
              <a:t>Cet événement va </a:t>
            </a:r>
            <a:r>
              <a:rPr lang="fr-FR" b="1" dirty="0" smtClean="0">
                <a:solidFill>
                  <a:srgbClr val="FF0000"/>
                </a:solidFill>
              </a:rPr>
              <a:t>sur-étiqueter </a:t>
            </a:r>
            <a:r>
              <a:rPr lang="fr-FR" dirty="0" smtClean="0"/>
              <a:t>la racine qui porte déjà une étiquette « classique » qui peut être n’importe quel événement parmi les 6 que j’ai cité tout à l’heure.</a:t>
            </a:r>
          </a:p>
          <a:p>
            <a:r>
              <a:rPr lang="fr-FR" dirty="0" smtClean="0"/>
              <a:t>Ici on a </a:t>
            </a:r>
            <a:r>
              <a:rPr lang="fr-FR" b="1" dirty="0" smtClean="0">
                <a:solidFill>
                  <a:srgbClr val="FF0000"/>
                </a:solidFill>
              </a:rPr>
              <a:t>2 exemples </a:t>
            </a:r>
            <a:r>
              <a:rPr lang="fr-FR" dirty="0" smtClean="0"/>
              <a:t>d’arbre d’adjacences , dans le </a:t>
            </a:r>
            <a:r>
              <a:rPr lang="fr-FR" b="1" dirty="0" smtClean="0"/>
              <a:t>premier</a:t>
            </a:r>
            <a:r>
              <a:rPr lang="fr-FR" dirty="0" smtClean="0"/>
              <a:t>, la création C5C8 a lieu au niveau d’un nœud de duplication d’adjacence et dans le </a:t>
            </a:r>
            <a:r>
              <a:rPr lang="fr-FR" b="1" dirty="0" smtClean="0"/>
              <a:t>second</a:t>
            </a:r>
            <a:r>
              <a:rPr lang="fr-FR" dirty="0" smtClean="0"/>
              <a:t> qui est réduit à une feuille, la création B1B3 a lieu sur une adjacence actuelle.</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Donc maintenant, je peux présenter plus précisément le </a:t>
            </a:r>
            <a:r>
              <a:rPr lang="fr-FR" b="1" dirty="0" smtClean="0"/>
              <a:t>problème</a:t>
            </a:r>
            <a:r>
              <a:rPr lang="fr-FR" dirty="0" smtClean="0"/>
              <a:t> que l’on s’est posé lors du stage.</a:t>
            </a:r>
          </a:p>
          <a:p>
            <a:r>
              <a:rPr lang="fr-FR" dirty="0" smtClean="0"/>
              <a:t>Je rappelle qu’il s’agit de </a:t>
            </a:r>
            <a:r>
              <a:rPr lang="fr-FR" b="1" dirty="0" smtClean="0">
                <a:solidFill>
                  <a:srgbClr val="FF0000"/>
                </a:solidFill>
              </a:rPr>
              <a:t>reconstruire</a:t>
            </a:r>
            <a:r>
              <a:rPr lang="fr-FR" b="1" dirty="0" smtClean="0"/>
              <a:t> l’histoire évolutive des adjacences  à partir des arbres de gènes et des adjacences actuelles.</a:t>
            </a:r>
            <a:endParaRPr lang="fr-FR" dirty="0"/>
          </a:p>
          <a:p>
            <a:r>
              <a:rPr lang="fr-FR" dirty="0" smtClean="0"/>
              <a:t>(Lancer l’animation)</a:t>
            </a:r>
          </a:p>
          <a:p>
            <a:r>
              <a:rPr lang="fr-FR" dirty="0" smtClean="0">
                <a:solidFill>
                  <a:srgbClr val="FF0000"/>
                </a:solidFill>
              </a:rPr>
              <a:t>Dans un premier temps</a:t>
            </a:r>
            <a:r>
              <a:rPr lang="fr-FR" dirty="0" smtClean="0"/>
              <a:t>, on a choisi de ne travailler qu’avec </a:t>
            </a:r>
            <a:r>
              <a:rPr lang="fr-FR" b="1" dirty="0" smtClean="0"/>
              <a:t>2 arbres de gènes </a:t>
            </a:r>
            <a:r>
              <a:rPr lang="fr-FR" dirty="0" smtClean="0"/>
              <a:t>dont les </a:t>
            </a:r>
            <a:r>
              <a:rPr lang="fr-FR" b="1" dirty="0" smtClean="0"/>
              <a:t>racines</a:t>
            </a:r>
            <a:r>
              <a:rPr lang="fr-FR" dirty="0" smtClean="0"/>
              <a:t> sont de la </a:t>
            </a:r>
            <a:r>
              <a:rPr lang="fr-FR" b="1" dirty="0" smtClean="0"/>
              <a:t>même espèce </a:t>
            </a:r>
            <a:r>
              <a:rPr lang="fr-FR" dirty="0" smtClean="0"/>
              <a:t>mais autant de gènes qu’on veut et la liste d’adjacences ne contient que des </a:t>
            </a:r>
            <a:r>
              <a:rPr lang="fr-FR" b="1" dirty="0" smtClean="0"/>
              <a:t>adjacences</a:t>
            </a:r>
            <a:r>
              <a:rPr lang="fr-FR" dirty="0" smtClean="0"/>
              <a:t> dont les gènes </a:t>
            </a:r>
            <a:r>
              <a:rPr lang="fr-FR" b="1" dirty="0" smtClean="0"/>
              <a:t>appartiennent</a:t>
            </a:r>
            <a:r>
              <a:rPr lang="fr-FR" dirty="0" smtClean="0"/>
              <a:t> chacun à un </a:t>
            </a:r>
            <a:r>
              <a:rPr lang="fr-FR" b="1" dirty="0" smtClean="0"/>
              <a:t>arbre de gène différent</a:t>
            </a:r>
            <a:r>
              <a:rPr lang="fr-FR" dirty="0" smtClean="0"/>
              <a:t>.</a:t>
            </a:r>
          </a:p>
          <a:p>
            <a:r>
              <a:rPr lang="fr-FR" dirty="0" smtClean="0"/>
              <a:t>(Lancer l’animation)</a:t>
            </a:r>
          </a:p>
          <a:p>
            <a:r>
              <a:rPr lang="fr-FR" dirty="0" smtClean="0"/>
              <a:t>Les </a:t>
            </a:r>
            <a:r>
              <a:rPr lang="fr-FR" b="1" dirty="0" smtClean="0">
                <a:solidFill>
                  <a:srgbClr val="FF0000"/>
                </a:solidFill>
              </a:rPr>
              <a:t>données</a:t>
            </a:r>
            <a:r>
              <a:rPr lang="fr-FR" dirty="0" smtClean="0">
                <a:solidFill>
                  <a:srgbClr val="FF0000"/>
                </a:solidFill>
              </a:rPr>
              <a:t> </a:t>
            </a:r>
            <a:r>
              <a:rPr lang="fr-FR" dirty="0" smtClean="0"/>
              <a:t>de l’algorithme sont 2 arbres de gènes G1 et G2, une liste d’adjacence L et un arbre des espèce S</a:t>
            </a:r>
          </a:p>
          <a:p>
            <a:r>
              <a:rPr lang="fr-FR" dirty="0" smtClean="0"/>
              <a:t>(Lancer l’animation)</a:t>
            </a:r>
          </a:p>
          <a:p>
            <a:r>
              <a:rPr lang="fr-FR" dirty="0" smtClean="0"/>
              <a:t>L’algorithme retourne comme </a:t>
            </a:r>
            <a:r>
              <a:rPr lang="fr-FR" b="1" dirty="0" smtClean="0">
                <a:solidFill>
                  <a:srgbClr val="FF0000"/>
                </a:solidFill>
              </a:rPr>
              <a:t>solution</a:t>
            </a:r>
            <a:r>
              <a:rPr lang="fr-FR" dirty="0" smtClean="0">
                <a:solidFill>
                  <a:srgbClr val="FF0000"/>
                </a:solidFill>
              </a:rPr>
              <a:t> </a:t>
            </a:r>
            <a:r>
              <a:rPr lang="fr-FR" dirty="0" smtClean="0"/>
              <a:t>une foret d’arbres d’adjacences associés à G1, G2 et L. On cherche à minimiser le cout de la solution. Pour cela, on se sert d’un cout différentiel qu’on définira dans les diapo suivantes.</a:t>
            </a:r>
          </a:p>
          <a:p>
            <a:r>
              <a:rPr lang="fr-FR" b="1" dirty="0" smtClean="0"/>
              <a:t>Toutes</a:t>
            </a:r>
            <a:r>
              <a:rPr lang="fr-FR" dirty="0" smtClean="0"/>
              <a:t> </a:t>
            </a:r>
            <a:r>
              <a:rPr lang="fr-FR" dirty="0"/>
              <a:t>les </a:t>
            </a:r>
            <a:r>
              <a:rPr lang="fr-FR" b="1" dirty="0"/>
              <a:t>adjacences</a:t>
            </a:r>
            <a:r>
              <a:rPr lang="fr-FR" dirty="0"/>
              <a:t> de L sont des </a:t>
            </a:r>
            <a:r>
              <a:rPr lang="fr-FR" b="1" dirty="0"/>
              <a:t>feuilles</a:t>
            </a:r>
            <a:r>
              <a:rPr lang="fr-FR" dirty="0"/>
              <a:t> de cette forêt</a:t>
            </a:r>
            <a:r>
              <a:rPr lang="fr-FR" dirty="0" smtClean="0"/>
              <a:t>.</a:t>
            </a:r>
            <a:endParaRPr lang="fr-FR" dirty="0"/>
          </a:p>
          <a:p>
            <a:r>
              <a:rPr lang="fr-FR" dirty="0" smtClean="0"/>
              <a:t>Cela correspond à une </a:t>
            </a:r>
            <a:r>
              <a:rPr lang="fr-FR" b="1" dirty="0" smtClean="0"/>
              <a:t>histoire évolutive </a:t>
            </a:r>
            <a:r>
              <a:rPr lang="fr-FR" dirty="0" smtClean="0"/>
              <a:t>des adjacences qui </a:t>
            </a:r>
            <a:r>
              <a:rPr lang="fr-FR" b="1" dirty="0" smtClean="0"/>
              <a:t>minimisent</a:t>
            </a:r>
            <a:r>
              <a:rPr lang="fr-FR" dirty="0" smtClean="0"/>
              <a:t> le cout des événements évolutifs qu’on vient de voir</a:t>
            </a:r>
            <a:r>
              <a:rPr lang="fr-FR" dirty="0"/>
              <a:t>.</a:t>
            </a:r>
            <a:endParaRPr lang="fr-FR" dirty="0" smtClean="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Dans la suite de cette présentation, on s’appuiera sur cet exemple pour illustrer les différentes définitions.</a:t>
            </a:r>
          </a:p>
          <a:p>
            <a:r>
              <a:rPr lang="fr-FR" dirty="0" smtClean="0"/>
              <a:t>Donc on a un arbre d’espèces avec 3 espèces ABC, 2 arbres de gènes et une liste de 4 adjacences.</a:t>
            </a:r>
          </a:p>
          <a:p>
            <a:r>
              <a:rPr lang="fr-FR" dirty="0" smtClean="0"/>
              <a:t>Par rapport aux arbres de gènes qu’on a déjà vu, ceux la on comme particularité d’avoir comme racine un nœud de duplication de gène.</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On va définir une série de coûts qui vont nous permettre de calculer le cout différentiel c’est celui qu’on cherche à optimiser avec notre algorithme.</a:t>
            </a:r>
          </a:p>
          <a:p>
            <a:r>
              <a:rPr lang="fr-FR" dirty="0" smtClean="0"/>
              <a:t>Donc on a tout d’abord le coût d’un arbre qui est la somme des couts des nœuds de l’arbre. On prend pour  exemple  cet arbre de gènes, mais la définition reste valable pour n’importe quel type d’arbre. </a:t>
            </a:r>
          </a:p>
          <a:p>
            <a:r>
              <a:rPr lang="fr-FR" dirty="0" smtClean="0">
                <a:solidFill>
                  <a:schemeClr val="accent3">
                    <a:lumMod val="75000"/>
                  </a:schemeClr>
                </a:solidFill>
              </a:rPr>
              <a:t>Lancer l’animation</a:t>
            </a:r>
            <a:endParaRPr lang="fr-FR" dirty="0">
              <a:solidFill>
                <a:schemeClr val="accent3">
                  <a:lumMod val="75000"/>
                </a:schemeClr>
              </a:solidFill>
            </a:endParaRPr>
          </a:p>
          <a:p>
            <a:r>
              <a:rPr lang="fr-FR" dirty="0" smtClean="0"/>
              <a:t>Donc on a 2 nœuds de duplication de gènes qui valent chacun DG,</a:t>
            </a:r>
          </a:p>
          <a:p>
            <a:r>
              <a:rPr lang="fr-FR" dirty="0" smtClean="0">
                <a:solidFill>
                  <a:schemeClr val="accent3">
                    <a:lumMod val="75000"/>
                  </a:schemeClr>
                </a:solidFill>
              </a:rPr>
              <a:t>Lancer </a:t>
            </a:r>
            <a:r>
              <a:rPr lang="fr-FR" dirty="0">
                <a:solidFill>
                  <a:schemeClr val="accent3">
                    <a:lumMod val="75000"/>
                  </a:schemeClr>
                </a:solidFill>
              </a:rPr>
              <a:t>l’animation</a:t>
            </a:r>
          </a:p>
          <a:p>
            <a:r>
              <a:rPr lang="fr-FR" dirty="0" smtClean="0"/>
              <a:t>2 pertes de gènes qui valent chacune PG,  3 nœuds de spéciation qui valent 0  et 4 feuilles gènes actuels qui valent 0. </a:t>
            </a:r>
          </a:p>
          <a:p>
            <a:r>
              <a:rPr lang="fr-FR" dirty="0">
                <a:solidFill>
                  <a:schemeClr val="accent3">
                    <a:lumMod val="75000"/>
                  </a:schemeClr>
                </a:solidFill>
              </a:rPr>
              <a:t>Lancer l’animation</a:t>
            </a:r>
          </a:p>
          <a:p>
            <a:r>
              <a:rPr lang="fr-FR" dirty="0" smtClean="0"/>
              <a:t>Ce qui fait un cout de 2DG+2PG.</a:t>
            </a:r>
          </a:p>
          <a:p>
            <a:r>
              <a:rPr lang="fr-FR" dirty="0">
                <a:solidFill>
                  <a:schemeClr val="accent3">
                    <a:lumMod val="75000"/>
                  </a:schemeClr>
                </a:solidFill>
              </a:rPr>
              <a:t>Lancer l’animation</a:t>
            </a:r>
          </a:p>
          <a:p>
            <a:r>
              <a:rPr lang="fr-FR" dirty="0" smtClean="0"/>
              <a:t>Le cout d’une foret est la somme des couts de tous les arbres qui la compose.</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cout maximum correspond au cout d’une histoire évolutive triviale, où toutes les adjacences actuelles sont crées au dernier moment. C’est donc la somme des couts (</a:t>
            </a:r>
            <a:r>
              <a:rPr lang="fr-FR" dirty="0" smtClean="0">
                <a:solidFill>
                  <a:schemeClr val="accent3">
                    <a:lumMod val="75000"/>
                  </a:schemeClr>
                </a:solidFill>
              </a:rPr>
              <a:t>Lancer l’animation)</a:t>
            </a:r>
            <a:r>
              <a:rPr lang="fr-FR" dirty="0" smtClean="0"/>
              <a:t> des arbres de gènes G1 et G2 et du coût </a:t>
            </a:r>
            <a:r>
              <a:rPr lang="fr-FR" dirty="0"/>
              <a:t>(</a:t>
            </a:r>
            <a:r>
              <a:rPr lang="fr-FR" dirty="0">
                <a:solidFill>
                  <a:schemeClr val="accent3">
                    <a:lumMod val="75000"/>
                  </a:schemeClr>
                </a:solidFill>
              </a:rPr>
              <a:t>Lancer l’animation)</a:t>
            </a:r>
            <a:r>
              <a:rPr lang="fr-FR" dirty="0"/>
              <a:t> de </a:t>
            </a:r>
            <a:r>
              <a:rPr lang="fr-FR" dirty="0" smtClean="0"/>
              <a:t>création des adjacences  de L. Le coût max </a:t>
            </a:r>
            <a:r>
              <a:rPr lang="fr-FR" dirty="0"/>
              <a:t>(</a:t>
            </a:r>
            <a:r>
              <a:rPr lang="fr-FR" dirty="0">
                <a:solidFill>
                  <a:schemeClr val="accent3">
                    <a:lumMod val="75000"/>
                  </a:schemeClr>
                </a:solidFill>
              </a:rPr>
              <a:t>Lancer l’animation)</a:t>
            </a:r>
            <a:r>
              <a:rPr lang="fr-FR" dirty="0"/>
              <a:t> de </a:t>
            </a:r>
            <a:r>
              <a:rPr lang="fr-FR" dirty="0" smtClean="0"/>
              <a:t>cet exemple est donc le cout de G1 qu’on vient de calculer + celui de G2 c’est juste DG + le cout de création des 4 adjacences de la liste , 4 </a:t>
            </a:r>
            <a:r>
              <a:rPr lang="fr-FR" dirty="0" err="1" smtClean="0"/>
              <a:t>cr</a:t>
            </a:r>
            <a:r>
              <a:rPr lang="fr-FR" dirty="0" smtClean="0"/>
              <a:t>.</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solution qu’on cherche à optimiser est composée d’arbres d’adjacences.</a:t>
            </a:r>
          </a:p>
          <a:p>
            <a:r>
              <a:rPr lang="fr-FR" b="1" dirty="0" smtClean="0">
                <a:solidFill>
                  <a:srgbClr val="FF0000"/>
                </a:solidFill>
              </a:rPr>
              <a:t>Coût d’un arbre d’adjacence </a:t>
            </a:r>
            <a:r>
              <a:rPr lang="fr-FR" dirty="0" smtClean="0"/>
              <a:t>: c’est le cout  de tous événement sur les adjacences + le cout d’</a:t>
            </a:r>
            <a:r>
              <a:rPr lang="fr-FR" u="sng" dirty="0" smtClean="0"/>
              <a:t>une partie </a:t>
            </a:r>
            <a:r>
              <a:rPr lang="fr-FR" dirty="0" smtClean="0"/>
              <a:t>des événements sur les gènes (ceux impliqués dans les adjacences)</a:t>
            </a:r>
          </a:p>
          <a:p>
            <a:endParaRPr lang="fr-FR" dirty="0" smtClean="0"/>
          </a:p>
          <a:p>
            <a:r>
              <a:rPr lang="fr-FR" dirty="0" smtClean="0"/>
              <a:t>Il faut bien le différencier du </a:t>
            </a:r>
            <a:r>
              <a:rPr lang="fr-FR" b="1" dirty="0" smtClean="0">
                <a:solidFill>
                  <a:srgbClr val="FF0000"/>
                </a:solidFill>
              </a:rPr>
              <a:t>cout qu’on cherche à minimiser </a:t>
            </a:r>
            <a:r>
              <a:rPr lang="fr-FR" dirty="0" smtClean="0"/>
              <a:t>qui lui correspond à la somme des couts de tous les événements sur les adjacences et </a:t>
            </a:r>
            <a:r>
              <a:rPr lang="fr-FR" dirty="0"/>
              <a:t>de tous les événements sur </a:t>
            </a:r>
            <a:r>
              <a:rPr lang="fr-FR" dirty="0" smtClean="0"/>
              <a:t>les gènes. C’est pourquoi on défini le cout différentiel, et l’idée, c’est que la somme du cout </a:t>
            </a:r>
            <a:r>
              <a:rPr lang="fr-FR" dirty="0" err="1" smtClean="0"/>
              <a:t>diff</a:t>
            </a:r>
            <a:r>
              <a:rPr lang="fr-FR" dirty="0" smtClean="0"/>
              <a:t> et du cout max contiendra bien le cout de tous les événements.</a:t>
            </a:r>
          </a:p>
          <a:p>
            <a:r>
              <a:rPr lang="fr-FR" dirty="0" smtClean="0"/>
              <a:t>On calcule toujours le </a:t>
            </a:r>
            <a:r>
              <a:rPr lang="fr-FR" dirty="0"/>
              <a:t>cout différentiel par rapport au cout maximum</a:t>
            </a:r>
            <a:r>
              <a:rPr lang="fr-FR" dirty="0" smtClean="0"/>
              <a:t>.</a:t>
            </a:r>
          </a:p>
          <a:p>
            <a:r>
              <a:rPr lang="fr-FR" dirty="0" smtClean="0"/>
              <a:t>Le </a:t>
            </a:r>
            <a:r>
              <a:rPr lang="fr-FR" b="1" dirty="0" smtClean="0">
                <a:solidFill>
                  <a:srgbClr val="FF0000"/>
                </a:solidFill>
              </a:rPr>
              <a:t>cout différentiel d’un </a:t>
            </a:r>
            <a:r>
              <a:rPr lang="fr-FR" b="1" dirty="0">
                <a:solidFill>
                  <a:srgbClr val="FF0000"/>
                </a:solidFill>
              </a:rPr>
              <a:t>arbre d’adjacence </a:t>
            </a:r>
            <a:r>
              <a:rPr lang="fr-FR" dirty="0" smtClean="0"/>
              <a:t>est la somme des couts différentiels de ses nœuds. </a:t>
            </a:r>
          </a:p>
          <a:p>
            <a:r>
              <a:rPr lang="fr-FR" dirty="0" smtClean="0"/>
              <a:t>Donc voici le détail pour chaque type de nœud possible :</a:t>
            </a:r>
          </a:p>
          <a:p>
            <a:r>
              <a:rPr lang="fr-FR" dirty="0" smtClean="0"/>
              <a:t>AA : quand on a un arbre d’adjacences avec pour feuille une AA, son cout de création a déjà été compté à la racine de cet arbre. Mais il est aussi compté dans le cout max donc on le retire.</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Ici, on voit un arbre d’adjacence qui fait partie de la forêt solution de l’exemple,</a:t>
            </a:r>
          </a:p>
          <a:p>
            <a:r>
              <a:rPr lang="fr-FR" dirty="0" smtClean="0"/>
              <a:t> si on calcule le cout différentiel, voilà ce que ça donne :</a:t>
            </a:r>
          </a:p>
          <a:p>
            <a:r>
              <a:rPr lang="fr-FR" dirty="0" smtClean="0"/>
              <a:t>D’où un cout total : (LE DIRE)</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sujet de ce stage repose largement sur la </a:t>
            </a:r>
            <a:r>
              <a:rPr lang="fr-FR" b="1" dirty="0" smtClean="0">
                <a:solidFill>
                  <a:srgbClr val="FF0000"/>
                </a:solidFill>
              </a:rPr>
              <a:t>bioinformatique</a:t>
            </a:r>
            <a:r>
              <a:rPr lang="fr-FR" dirty="0" smtClean="0"/>
              <a:t>. C’est une science qui étudie, entre autre, la phylogénie grâce à des moyens informatiques.</a:t>
            </a:r>
          </a:p>
          <a:p>
            <a:r>
              <a:rPr lang="fr-FR" dirty="0" smtClean="0"/>
              <a:t>Tout d’abord, je vais détailler quelques notions utilisées dans ce travail.</a:t>
            </a:r>
          </a:p>
          <a:p>
            <a:r>
              <a:rPr lang="fr-FR" dirty="0" smtClean="0"/>
              <a:t>Donc un </a:t>
            </a:r>
            <a:r>
              <a:rPr lang="fr-FR" b="1" dirty="0" smtClean="0">
                <a:solidFill>
                  <a:srgbClr val="FF0000"/>
                </a:solidFill>
              </a:rPr>
              <a:t>gène</a:t>
            </a:r>
            <a:r>
              <a:rPr lang="fr-FR" dirty="0" smtClean="0">
                <a:solidFill>
                  <a:srgbClr val="FF0000"/>
                </a:solidFill>
              </a:rPr>
              <a:t> </a:t>
            </a:r>
            <a:r>
              <a:rPr lang="fr-FR" dirty="0" smtClean="0"/>
              <a:t>est une portion d’ADN qui sert à coder une protéine. On trouve les gènes sur les chromosomes, les uns à la suites des autres. </a:t>
            </a:r>
            <a:r>
              <a:rPr lang="fr-FR" dirty="0" smtClean="0">
                <a:solidFill>
                  <a:schemeClr val="accent3">
                    <a:lumMod val="75000"/>
                  </a:schemeClr>
                </a:solidFill>
              </a:rPr>
              <a:t>(</a:t>
            </a:r>
            <a:r>
              <a:rPr lang="fr-FR" dirty="0" err="1" smtClean="0">
                <a:solidFill>
                  <a:schemeClr val="accent3">
                    <a:lumMod val="75000"/>
                  </a:schemeClr>
                </a:solidFill>
              </a:rPr>
              <a:t>cf</a:t>
            </a:r>
            <a:r>
              <a:rPr lang="fr-FR" dirty="0" smtClean="0">
                <a:solidFill>
                  <a:schemeClr val="accent3">
                    <a:lumMod val="75000"/>
                  </a:schemeClr>
                </a:solidFill>
              </a:rPr>
              <a:t> figure)</a:t>
            </a:r>
            <a:r>
              <a:rPr lang="fr-FR" dirty="0" smtClean="0"/>
              <a:t> La par exemple on a 2 chromosome représentés schématiquement qui possèdent des gènes représentés par les barrettes en couleur.</a:t>
            </a:r>
          </a:p>
          <a:p>
            <a:r>
              <a:rPr lang="fr-FR" dirty="0" smtClean="0"/>
              <a:t>Une </a:t>
            </a:r>
            <a:r>
              <a:rPr lang="fr-FR" b="1" dirty="0" smtClean="0">
                <a:solidFill>
                  <a:srgbClr val="FF0000"/>
                </a:solidFill>
              </a:rPr>
              <a:t>adjacence</a:t>
            </a:r>
            <a:r>
              <a:rPr lang="fr-FR" dirty="0" smtClean="0"/>
              <a:t> entre 2 gènes signifie que ces gènes sont directement voisins. On peut le voir de manière générale comme  une relation entre 2 gènes.</a:t>
            </a:r>
          </a:p>
          <a:p>
            <a:r>
              <a:rPr lang="fr-FR" dirty="0" smtClean="0"/>
              <a:t>Le </a:t>
            </a:r>
            <a:r>
              <a:rPr lang="fr-FR" b="1" dirty="0" smtClean="0">
                <a:solidFill>
                  <a:srgbClr val="FF0000"/>
                </a:solidFill>
              </a:rPr>
              <a:t>génome</a:t>
            </a:r>
            <a:r>
              <a:rPr lang="fr-FR" dirty="0" smtClean="0">
                <a:solidFill>
                  <a:srgbClr val="FF0000"/>
                </a:solidFill>
              </a:rPr>
              <a:t> </a:t>
            </a:r>
            <a:r>
              <a:rPr lang="fr-FR" dirty="0" smtClean="0"/>
              <a:t>d’une espèce est l’ensemble des gènes de cette espèce, c’est donc l’ensemble des adjacences de ces gènes.</a:t>
            </a:r>
          </a:p>
          <a:p>
            <a:r>
              <a:rPr lang="fr-FR" dirty="0" smtClean="0"/>
              <a:t>Dans la suite de cet exposé, je vais </a:t>
            </a:r>
            <a:r>
              <a:rPr lang="fr-FR" b="1" dirty="0" smtClean="0">
                <a:solidFill>
                  <a:srgbClr val="FF0000"/>
                </a:solidFill>
              </a:rPr>
              <a:t>noter un gène </a:t>
            </a:r>
            <a:r>
              <a:rPr lang="fr-FR" dirty="0" smtClean="0"/>
              <a:t>d’une lettre qui représente l’espèce à laquelle il appartient indicée par un chiffre qui permet de différencier les gènes au sein d’une même espèce. Dans cet exemple, les gènes appartiennent à l’espèce A.</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calcul de tous ces couts nous permet de donner le </a:t>
            </a:r>
            <a:r>
              <a:rPr lang="fr-FR" b="1" dirty="0" smtClean="0">
                <a:solidFill>
                  <a:srgbClr val="FF0000"/>
                </a:solidFill>
              </a:rPr>
              <a:t>cout de la solution </a:t>
            </a:r>
            <a:r>
              <a:rPr lang="fr-FR" dirty="0" smtClean="0"/>
              <a:t>: c’est la somme</a:t>
            </a:r>
            <a:r>
              <a:rPr lang="fr-FR" dirty="0" smtClean="0">
                <a:solidFill>
                  <a:schemeClr val="accent3">
                    <a:lumMod val="75000"/>
                  </a:schemeClr>
                </a:solidFill>
              </a:rPr>
              <a:t> </a:t>
            </a:r>
            <a:r>
              <a:rPr lang="fr-FR" dirty="0" smtClean="0"/>
              <a:t>du cout maximum et</a:t>
            </a:r>
            <a:r>
              <a:rPr lang="fr-FR" dirty="0">
                <a:solidFill>
                  <a:schemeClr val="accent3">
                    <a:lumMod val="75000"/>
                  </a:schemeClr>
                </a:solidFill>
              </a:rPr>
              <a:t> </a:t>
            </a:r>
            <a:r>
              <a:rPr lang="fr-FR" dirty="0" smtClean="0"/>
              <a:t>du cout différentiel de la forêt d’arbres d’adjacences qui la compose.</a:t>
            </a:r>
          </a:p>
          <a:p>
            <a:r>
              <a:rPr lang="fr-FR" dirty="0" smtClean="0"/>
              <a:t>Sur notre exemple la solution comporte 2 arbres d’adjacences, on a :</a:t>
            </a:r>
            <a:r>
              <a:rPr lang="fr-FR" dirty="0">
                <a:solidFill>
                  <a:schemeClr val="accent3">
                    <a:lumMod val="75000"/>
                  </a:schemeClr>
                </a:solidFill>
              </a:rPr>
              <a:t> (Lancer l’animation) </a:t>
            </a:r>
            <a:r>
              <a:rPr lang="fr-FR" dirty="0" smtClean="0"/>
              <a:t>le </a:t>
            </a:r>
            <a:r>
              <a:rPr lang="fr-FR" b="1" dirty="0" smtClean="0"/>
              <a:t>cout max </a:t>
            </a:r>
            <a:r>
              <a:rPr lang="fr-FR" dirty="0" smtClean="0"/>
              <a:t>qu’on a calculé tout à l’heure +</a:t>
            </a:r>
            <a:r>
              <a:rPr lang="fr-FR" dirty="0">
                <a:solidFill>
                  <a:schemeClr val="accent3">
                    <a:lumMod val="75000"/>
                  </a:schemeClr>
                </a:solidFill>
              </a:rPr>
              <a:t> (Lancer l’animation)</a:t>
            </a:r>
            <a:r>
              <a:rPr lang="fr-FR" dirty="0" smtClean="0"/>
              <a:t> le </a:t>
            </a:r>
            <a:r>
              <a:rPr lang="fr-FR" b="1" dirty="0" smtClean="0"/>
              <a:t>cout du 1</a:t>
            </a:r>
            <a:r>
              <a:rPr lang="fr-FR" b="1" baseline="30000" dirty="0" smtClean="0"/>
              <a:t>er</a:t>
            </a:r>
            <a:r>
              <a:rPr lang="fr-FR" b="1" dirty="0" smtClean="0"/>
              <a:t> arbre </a:t>
            </a:r>
            <a:r>
              <a:rPr lang="fr-FR" dirty="0" smtClean="0"/>
              <a:t>qu’on a calculé à la diapo précédente + </a:t>
            </a:r>
            <a:r>
              <a:rPr lang="fr-FR" dirty="0">
                <a:solidFill>
                  <a:schemeClr val="accent3">
                    <a:lumMod val="75000"/>
                  </a:schemeClr>
                </a:solidFill>
              </a:rPr>
              <a:t>(Lancer l’animation) </a:t>
            </a:r>
            <a:r>
              <a:rPr lang="fr-FR" dirty="0" smtClean="0"/>
              <a:t>le </a:t>
            </a:r>
            <a:r>
              <a:rPr lang="fr-FR" b="1" dirty="0" smtClean="0"/>
              <a:t>cout du 2</a:t>
            </a:r>
            <a:r>
              <a:rPr lang="fr-FR" b="1" baseline="30000" dirty="0" smtClean="0"/>
              <a:t>nd</a:t>
            </a:r>
            <a:r>
              <a:rPr lang="fr-FR" b="1" dirty="0" smtClean="0"/>
              <a:t>  arbre </a:t>
            </a:r>
            <a:r>
              <a:rPr lang="fr-FR" dirty="0" smtClean="0"/>
              <a:t>qui est réduit à une feuille donc </a:t>
            </a:r>
            <a:r>
              <a:rPr lang="fr-FR" dirty="0" err="1" smtClean="0"/>
              <a:t>Cr-Cr</a:t>
            </a:r>
            <a:r>
              <a:rPr lang="fr-FR" dirty="0" smtClean="0"/>
              <a:t>.</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Maintenant, je vais vous parler de l’algorithme que j’ai mis au point et implémenté. Il s’appelle DéCo pour Détection de Coévolution. On va d’abord étudier les algorithmes de calcul de cout et on verra rapidement les preuves d’arrêt et d’optimalité. Enfin je vous parlerai de la complexité.</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principe de l’algorithme mis en place est basé sur celui de </a:t>
            </a:r>
            <a:r>
              <a:rPr lang="fr-FR" dirty="0" err="1" smtClean="0"/>
              <a:t>Fitch</a:t>
            </a:r>
            <a:r>
              <a:rPr lang="fr-FR" dirty="0" smtClean="0"/>
              <a:t> : on cherche à minimiser le nombre de changement d’état des nœuds dans l’arbre. Ici, on un alphabet à 2 lettres : 0 et 1.</a:t>
            </a:r>
          </a:p>
          <a:p>
            <a:r>
              <a:rPr lang="fr-FR" dirty="0" smtClean="0"/>
              <a:t>Il y a d’abord une phase ascendante </a:t>
            </a:r>
            <a:r>
              <a:rPr lang="fr-FR" dirty="0" smtClean="0">
                <a:solidFill>
                  <a:schemeClr val="accent3">
                    <a:lumMod val="75000"/>
                  </a:schemeClr>
                </a:solidFill>
              </a:rPr>
              <a:t>(Lancer </a:t>
            </a:r>
            <a:r>
              <a:rPr lang="fr-FR" dirty="0">
                <a:solidFill>
                  <a:schemeClr val="accent3">
                    <a:lumMod val="75000"/>
                  </a:schemeClr>
                </a:solidFill>
              </a:rPr>
              <a:t>l’animation) </a:t>
            </a:r>
            <a:r>
              <a:rPr lang="fr-FR" dirty="0" smtClean="0"/>
              <a:t>qui affecte à chaque nœud interne de l’arbre une étiquette en fonction des fils du nœud interne. (MONTRER LES 3 NŒUDS INTERNES) puis une phase descendante </a:t>
            </a:r>
            <a:r>
              <a:rPr lang="fr-FR" dirty="0">
                <a:solidFill>
                  <a:schemeClr val="accent3">
                    <a:lumMod val="75000"/>
                  </a:schemeClr>
                </a:solidFill>
              </a:rPr>
              <a:t>(Lancer l’animation) </a:t>
            </a:r>
            <a:r>
              <a:rPr lang="fr-FR" dirty="0" smtClean="0"/>
              <a:t>qui va « décider » quelle lettre est la plus adaptée(MONTRER QU’ON RESOUD L’AMBIGUITE).</a:t>
            </a:r>
          </a:p>
          <a:p>
            <a:endParaRPr lang="fr-FR" dirty="0" smtClean="0"/>
          </a:p>
          <a:p>
            <a:r>
              <a:rPr lang="fr-FR" dirty="0"/>
              <a:t>Dans notre problème cet alphabet représente la présence ou l’absence d’adjacence entre 2 gènes. </a:t>
            </a:r>
            <a:r>
              <a:rPr lang="fr-FR" dirty="0" smtClean="0"/>
              <a:t>On utilisera des fonctions </a:t>
            </a:r>
            <a:r>
              <a:rPr lang="fr-FR" dirty="0"/>
              <a:t>de cout </a:t>
            </a:r>
            <a:r>
              <a:rPr lang="fr-FR" dirty="0" smtClean="0"/>
              <a:t>nommées c1 </a:t>
            </a:r>
            <a:r>
              <a:rPr lang="fr-FR" dirty="0"/>
              <a:t>et </a:t>
            </a:r>
            <a:r>
              <a:rPr lang="fr-FR" dirty="0" smtClean="0"/>
              <a:t>c0 qui calculerons les couts des histoires évolutives contenant ou ne contenant pas les adjacences.</a:t>
            </a:r>
          </a:p>
          <a:p>
            <a:r>
              <a:rPr lang="fr-FR" dirty="0" smtClean="0"/>
              <a:t>Ces fonctions sont complexes, on les détaillera dans la diapo suivante.</a:t>
            </a:r>
          </a:p>
          <a:p>
            <a:r>
              <a:rPr lang="fr-FR" dirty="0" smtClean="0"/>
              <a:t>Remarquez que si on considère R</a:t>
            </a:r>
            <a:r>
              <a:rPr lang="fr-FR" baseline="-25000" dirty="0" smtClean="0"/>
              <a:t>1</a:t>
            </a:r>
            <a:r>
              <a:rPr lang="fr-FR" dirty="0" smtClean="0"/>
              <a:t> : racine de G</a:t>
            </a:r>
            <a:r>
              <a:rPr lang="fr-FR" baseline="-25000" dirty="0" smtClean="0"/>
              <a:t>1</a:t>
            </a:r>
            <a:r>
              <a:rPr lang="fr-FR" dirty="0" smtClean="0"/>
              <a:t>, et R</a:t>
            </a:r>
            <a:r>
              <a:rPr lang="fr-FR" baseline="-25000" dirty="0" smtClean="0"/>
              <a:t>2</a:t>
            </a:r>
            <a:r>
              <a:rPr lang="fr-FR" dirty="0" smtClean="0"/>
              <a:t> : racine de G</a:t>
            </a:r>
            <a:r>
              <a:rPr lang="fr-FR" baseline="-25000" dirty="0" smtClean="0"/>
              <a:t>2</a:t>
            </a:r>
            <a:r>
              <a:rPr lang="fr-FR" dirty="0" smtClean="0"/>
              <a:t>, le calcule de C1 et c0(R</a:t>
            </a:r>
            <a:r>
              <a:rPr lang="fr-FR" baseline="-25000" dirty="0" smtClean="0"/>
              <a:t>1</a:t>
            </a:r>
            <a:r>
              <a:rPr lang="fr-FR" dirty="0" smtClean="0"/>
              <a:t>, R</a:t>
            </a:r>
            <a:r>
              <a:rPr lang="fr-FR" baseline="-25000" dirty="0" smtClean="0"/>
              <a:t>2</a:t>
            </a:r>
            <a:r>
              <a:rPr lang="fr-FR" dirty="0" smtClean="0"/>
              <a:t>) va permettre de calculer toute les solutions possibles.</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Alors attention, maintenant, ça devient formel !!</a:t>
            </a:r>
          </a:p>
          <a:p>
            <a:r>
              <a:rPr lang="fr-FR" dirty="0" smtClean="0"/>
              <a:t>On considère 2 gènes A1 et A2.</a:t>
            </a:r>
          </a:p>
          <a:p>
            <a:r>
              <a:rPr lang="fr-FR" b="1" dirty="0" smtClean="0">
                <a:solidFill>
                  <a:srgbClr val="FF0000"/>
                </a:solidFill>
              </a:rPr>
              <a:t>G1(A1) et G2(A2) </a:t>
            </a:r>
            <a:r>
              <a:rPr lang="fr-FR" dirty="0" smtClean="0"/>
              <a:t>sont les </a:t>
            </a:r>
            <a:r>
              <a:rPr lang="fr-FR" dirty="0" err="1" smtClean="0"/>
              <a:t>sous-arbres</a:t>
            </a:r>
            <a:r>
              <a:rPr lang="fr-FR" dirty="0" smtClean="0"/>
              <a:t> de G1 et G2 de racine A1 et A2.</a:t>
            </a:r>
          </a:p>
          <a:p>
            <a:r>
              <a:rPr lang="fr-FR" b="1" dirty="0" smtClean="0">
                <a:solidFill>
                  <a:srgbClr val="FF0000"/>
                </a:solidFill>
              </a:rPr>
              <a:t>L(A1A2)</a:t>
            </a:r>
            <a:r>
              <a:rPr lang="fr-FR" dirty="0" smtClean="0"/>
              <a:t> représente la liste des adjacences entre les descendants de A1 et A2. Cette liste contient les adjacences qui ont potentiellement l’adjacence A1A2 pour ancêtre.</a:t>
            </a:r>
          </a:p>
          <a:p>
            <a:r>
              <a:rPr lang="fr-FR" dirty="0"/>
              <a:t> </a:t>
            </a:r>
            <a:r>
              <a:rPr lang="fr-FR" dirty="0" smtClean="0"/>
              <a:t>c1 et c0 permettent </a:t>
            </a:r>
            <a:r>
              <a:rPr lang="fr-FR" dirty="0"/>
              <a:t>de calculer une </a:t>
            </a:r>
            <a:r>
              <a:rPr lang="fr-FR" b="1" dirty="0"/>
              <a:t>solution partielle</a:t>
            </a:r>
            <a:r>
              <a:rPr lang="fr-FR" dirty="0" smtClean="0"/>
              <a:t>. On appelle ces fonction sur toutes les paires de gènes de même espèce.</a:t>
            </a:r>
          </a:p>
          <a:p>
            <a:r>
              <a:rPr lang="fr-FR" b="1" dirty="0" smtClean="0">
                <a:solidFill>
                  <a:srgbClr val="FF0000"/>
                </a:solidFill>
              </a:rPr>
              <a:t>La définition précise de C1 et c0(A1, A2</a:t>
            </a:r>
            <a:r>
              <a:rPr lang="fr-FR" dirty="0" smtClean="0"/>
              <a:t>) est que ces fonctions calculent le cout différentiel minimum d’une forêt d’arbres d’adjacences associée à G1(A1), G2(A2) et L(A1,A2)</a:t>
            </a:r>
            <a:endParaRPr lang="fr-FR" dirty="0"/>
          </a:p>
          <a:p>
            <a:r>
              <a:rPr lang="fr-FR" dirty="0" smtClean="0"/>
              <a:t>On </a:t>
            </a:r>
            <a:r>
              <a:rPr lang="fr-FR" dirty="0"/>
              <a:t>différentie c1 et c0 par le fait que l’adjacence </a:t>
            </a:r>
            <a:r>
              <a:rPr lang="fr-FR" dirty="0" smtClean="0"/>
              <a:t>A1A2 existe ou n’existe pas dans </a:t>
            </a:r>
            <a:r>
              <a:rPr lang="fr-FR" dirty="0"/>
              <a:t>la </a:t>
            </a:r>
            <a:r>
              <a:rPr lang="fr-FR" dirty="0" smtClean="0"/>
              <a:t>solution. Dans la fonction c1, on retire le cout de création puisqu’elle a lieu plus haut. Pour la fonction c0 , juste un détail, si l’adjacence appartient à L alors elle doit être comptée par c0 alors que pour tous les autres cas, elle NE doit PAS faire partie de la solution.</a:t>
            </a:r>
            <a:endParaRPr lang="fr-FR" dirty="0"/>
          </a:p>
          <a:p>
            <a:r>
              <a:rPr lang="fr-FR" dirty="0" smtClean="0"/>
              <a:t>La combinaison </a:t>
            </a:r>
            <a:r>
              <a:rPr lang="fr-FR" dirty="0"/>
              <a:t>de </a:t>
            </a:r>
            <a:r>
              <a:rPr lang="fr-FR" dirty="0" smtClean="0"/>
              <a:t>toutes ces solutions partielles repose sur le principe de </a:t>
            </a:r>
            <a:r>
              <a:rPr lang="fr-FR" b="1" dirty="0" smtClean="0"/>
              <a:t>programmation dynamique</a:t>
            </a:r>
            <a:r>
              <a:rPr lang="fr-FR" dirty="0" smtClean="0"/>
              <a:t>.</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C1 et c0  </a:t>
            </a:r>
            <a:r>
              <a:rPr lang="fr-FR" dirty="0"/>
              <a:t>sont 2 algorithmes </a:t>
            </a:r>
            <a:r>
              <a:rPr lang="fr-FR" b="1" dirty="0">
                <a:solidFill>
                  <a:srgbClr val="FF0000"/>
                </a:solidFill>
              </a:rPr>
              <a:t>répartiteurs</a:t>
            </a:r>
            <a:r>
              <a:rPr lang="fr-FR" dirty="0">
                <a:solidFill>
                  <a:srgbClr val="FF0000"/>
                </a:solidFill>
              </a:rPr>
              <a:t> </a:t>
            </a:r>
            <a:r>
              <a:rPr lang="fr-FR" dirty="0"/>
              <a:t>qui vont appeler un des algorithmes décris dans les diapos suivantes en fonction du type </a:t>
            </a:r>
            <a:r>
              <a:rPr lang="fr-FR" dirty="0" smtClean="0"/>
              <a:t>des gènes </a:t>
            </a:r>
            <a:r>
              <a:rPr lang="fr-FR" dirty="0"/>
              <a:t>A1 et A2. </a:t>
            </a:r>
            <a:r>
              <a:rPr lang="fr-FR" dirty="0" smtClean="0"/>
              <a:t>Je rappelle que les types pour les gènes sont gène actuelle = une feuille de </a:t>
            </a:r>
            <a:r>
              <a:rPr lang="fr-FR" dirty="0"/>
              <a:t>l’arbre de gènes , </a:t>
            </a:r>
            <a:r>
              <a:rPr lang="fr-FR" dirty="0" smtClean="0"/>
              <a:t>perte de gène = aussi une feuille de l’arbre mais le gène est perdu et duplication et spéciation qui sont des nœuds internes.</a:t>
            </a:r>
          </a:p>
          <a:p>
            <a:r>
              <a:rPr lang="fr-FR" dirty="0" smtClean="0"/>
              <a:t>Ces </a:t>
            </a:r>
            <a:r>
              <a:rPr lang="fr-FR" dirty="0"/>
              <a:t>différents cas sont décris dans </a:t>
            </a:r>
            <a:r>
              <a:rPr lang="fr-FR" dirty="0" smtClean="0"/>
              <a:t>ce tableau. Une case du tableau renvoie à un algorithme décris dans les diapos suivantes. Si A1 est une perte et A2 est un gène actuel alors les fonctions c1 et c0 vont appeler l’algorithme C.</a:t>
            </a:r>
            <a:endParaRPr lang="fr-FR" dirty="0"/>
          </a:p>
          <a:p>
            <a:r>
              <a:rPr lang="fr-FR" dirty="0" smtClean="0"/>
              <a:t>On peut remarquer que le </a:t>
            </a:r>
            <a:r>
              <a:rPr lang="fr-FR" b="1" dirty="0" smtClean="0">
                <a:solidFill>
                  <a:srgbClr val="FF0000"/>
                </a:solidFill>
              </a:rPr>
              <a:t>tableau est symétrique</a:t>
            </a:r>
            <a:r>
              <a:rPr lang="fr-FR" dirty="0" smtClean="0"/>
              <a:t>, ceci vient du fait qu’un adjacence est symétrique .</a:t>
            </a:r>
          </a:p>
          <a:p>
            <a:r>
              <a:rPr lang="fr-FR" dirty="0" smtClean="0"/>
              <a:t>Ensuite on peut voir que certain </a:t>
            </a:r>
            <a:r>
              <a:rPr lang="fr-FR" b="1" dirty="0" smtClean="0">
                <a:solidFill>
                  <a:srgbClr val="FF0000"/>
                </a:solidFill>
              </a:rPr>
              <a:t>cas  sont traités de la même manière </a:t>
            </a:r>
            <a:r>
              <a:rPr lang="fr-FR" dirty="0" smtClean="0"/>
              <a:t>comme le cas C  qui contient exactement  une perte. Très récemment, j’ai également constater que les cas </a:t>
            </a:r>
            <a:r>
              <a:rPr lang="fr-FR" b="1" dirty="0" smtClean="0">
                <a:solidFill>
                  <a:srgbClr val="FF0000"/>
                </a:solidFill>
              </a:rPr>
              <a:t>D et F</a:t>
            </a:r>
            <a:r>
              <a:rPr lang="fr-FR" dirty="0" smtClean="0"/>
              <a:t> sont très similaire.</a:t>
            </a:r>
          </a:p>
          <a:p>
            <a:r>
              <a:rPr lang="fr-FR" dirty="0" smtClean="0"/>
              <a:t>On retrouve le </a:t>
            </a:r>
            <a:r>
              <a:rPr lang="fr-FR" b="1" dirty="0" smtClean="0">
                <a:solidFill>
                  <a:srgbClr val="FF0000"/>
                </a:solidFill>
              </a:rPr>
              <a:t>X </a:t>
            </a:r>
            <a:r>
              <a:rPr lang="fr-FR" dirty="0" smtClean="0"/>
              <a:t>dans les cases </a:t>
            </a:r>
            <a:r>
              <a:rPr lang="fr-FR" dirty="0" err="1" smtClean="0"/>
              <a:t>gèneActuel</a:t>
            </a:r>
            <a:r>
              <a:rPr lang="fr-FR" dirty="0" smtClean="0"/>
              <a:t> Spéciation car comme on l’a déjà vu c’est un cas d’adjacence impossible.</a:t>
            </a:r>
          </a:p>
          <a:p>
            <a:r>
              <a:rPr lang="fr-FR" dirty="0" smtClean="0"/>
              <a:t>Je ne vais pas vous présenter tous les algorithmes, ils sont disponibles dans le rapport. Je les ai regroupé en 3 lots.</a:t>
            </a:r>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premier lot correspond aux 3 cas d’arrêt GA </a:t>
            </a:r>
            <a:r>
              <a:rPr lang="fr-FR" dirty="0" err="1" smtClean="0"/>
              <a:t>GA</a:t>
            </a:r>
            <a:r>
              <a:rPr lang="fr-FR" dirty="0" smtClean="0"/>
              <a:t>, Perte </a:t>
            </a:r>
            <a:r>
              <a:rPr lang="fr-FR" dirty="0" err="1" smtClean="0"/>
              <a:t>Perte</a:t>
            </a:r>
            <a:r>
              <a:rPr lang="fr-FR" dirty="0" smtClean="0"/>
              <a:t> et Perte gène actuel ou duplication ou spéciation. </a:t>
            </a:r>
            <a:r>
              <a:rPr lang="fr-FR" dirty="0"/>
              <a:t>Ces 3 cas </a:t>
            </a:r>
            <a:r>
              <a:rPr lang="fr-FR" dirty="0" smtClean="0"/>
              <a:t>traitent des </a:t>
            </a:r>
            <a:r>
              <a:rPr lang="fr-FR" dirty="0"/>
              <a:t>feuilles.</a:t>
            </a:r>
          </a:p>
          <a:p>
            <a:r>
              <a:rPr lang="fr-FR" dirty="0" smtClean="0"/>
              <a:t>On les appelle </a:t>
            </a:r>
            <a:r>
              <a:rPr lang="fr-FR" b="1" dirty="0" smtClean="0">
                <a:solidFill>
                  <a:srgbClr val="FF0000"/>
                </a:solidFill>
              </a:rPr>
              <a:t>cas d’arrêt </a:t>
            </a:r>
            <a:r>
              <a:rPr lang="fr-FR" dirty="0" smtClean="0"/>
              <a:t>parce qu’ils renvoient directement une valeur.</a:t>
            </a:r>
          </a:p>
          <a:p>
            <a:r>
              <a:rPr lang="fr-FR" dirty="0" smtClean="0"/>
              <a:t>Je ne présenterai que le premier cas, les autres sont accessibles dans le rapport.</a:t>
            </a:r>
          </a:p>
          <a:p>
            <a:r>
              <a:rPr lang="fr-FR" dirty="0" smtClean="0"/>
              <a:t>(Lancer l’animation)</a:t>
            </a:r>
          </a:p>
          <a:p>
            <a:r>
              <a:rPr lang="fr-FR" dirty="0" smtClean="0"/>
              <a:t>Donc on retrouve les 2 algorithmes </a:t>
            </a:r>
            <a:r>
              <a:rPr lang="fr-FR" b="1" dirty="0" smtClean="0">
                <a:solidFill>
                  <a:srgbClr val="FF0000"/>
                </a:solidFill>
              </a:rPr>
              <a:t>c1GAGA</a:t>
            </a:r>
            <a:r>
              <a:rPr lang="fr-FR" dirty="0" smtClean="0">
                <a:solidFill>
                  <a:srgbClr val="FF0000"/>
                </a:solidFill>
              </a:rPr>
              <a:t> </a:t>
            </a:r>
            <a:r>
              <a:rPr lang="fr-FR" dirty="0" smtClean="0"/>
              <a:t>et </a:t>
            </a:r>
            <a:r>
              <a:rPr lang="fr-FR" b="1" dirty="0" smtClean="0">
                <a:solidFill>
                  <a:srgbClr val="FF0000"/>
                </a:solidFill>
              </a:rPr>
              <a:t>c0GAGA</a:t>
            </a:r>
            <a:r>
              <a:rPr lang="fr-FR" dirty="0" smtClean="0">
                <a:solidFill>
                  <a:srgbClr val="FF0000"/>
                </a:solidFill>
              </a:rPr>
              <a:t> </a:t>
            </a:r>
            <a:r>
              <a:rPr lang="fr-FR" dirty="0" smtClean="0"/>
              <a:t>qui vont calculer le cout d’une solution où G1(n1) et G2(n2) sont réduit à des feuilles gènes actuels. L contiendra ou ne contiendra pas l’adjacence n1n2. Ici, la solution arbre d’adjacence est réduite elle aussi à une feuille comme présenté dans ce tableau.</a:t>
            </a:r>
          </a:p>
          <a:p>
            <a:r>
              <a:rPr lang="fr-FR" dirty="0" smtClean="0"/>
              <a:t>(MONTRER LES LIGNES)</a:t>
            </a:r>
          </a:p>
          <a:p>
            <a:r>
              <a:rPr lang="fr-FR" b="1" dirty="0" smtClean="0">
                <a:solidFill>
                  <a:srgbClr val="FF0000"/>
                </a:solidFill>
              </a:rPr>
              <a:t>Pour c1</a:t>
            </a:r>
            <a:r>
              <a:rPr lang="fr-FR" dirty="0" smtClean="0"/>
              <a:t>, si </a:t>
            </a:r>
            <a:r>
              <a:rPr lang="fr-FR" b="1" dirty="0" smtClean="0"/>
              <a:t>l’adjacence existe l’arbre solution est une </a:t>
            </a:r>
            <a:r>
              <a:rPr lang="fr-FR" b="1" dirty="0" err="1" smtClean="0"/>
              <a:t>fueille</a:t>
            </a:r>
            <a:r>
              <a:rPr lang="fr-FR" b="1" dirty="0" smtClean="0"/>
              <a:t> </a:t>
            </a:r>
            <a:r>
              <a:rPr lang="fr-FR" b="1" dirty="0" err="1" smtClean="0"/>
              <a:t>ajdacence</a:t>
            </a:r>
            <a:r>
              <a:rPr lang="fr-FR" b="1" dirty="0" smtClean="0"/>
              <a:t> actuelle création. Son cout est donc +</a:t>
            </a:r>
            <a:r>
              <a:rPr lang="fr-FR" b="1" dirty="0" err="1" smtClean="0"/>
              <a:t>Cr-Cr</a:t>
            </a:r>
            <a:r>
              <a:rPr lang="fr-FR" b="1" dirty="0" smtClean="0"/>
              <a:t>. Auquel c1 retire encore </a:t>
            </a:r>
            <a:r>
              <a:rPr lang="fr-FR" b="1" dirty="0" err="1" smtClean="0"/>
              <a:t>cr</a:t>
            </a:r>
            <a:r>
              <a:rPr lang="fr-FR" b="1" dirty="0" smtClean="0"/>
              <a:t>.</a:t>
            </a:r>
            <a:endParaRPr lang="fr-FR" dirty="0" smtClean="0"/>
          </a:p>
          <a:p>
            <a:r>
              <a:rPr lang="fr-FR" dirty="0" smtClean="0"/>
              <a:t>Si </a:t>
            </a:r>
            <a:r>
              <a:rPr lang="fr-FR" b="1" dirty="0" smtClean="0"/>
              <a:t>l’adjacence n’existe pas</a:t>
            </a:r>
            <a:r>
              <a:rPr lang="fr-FR" dirty="0" smtClean="0"/>
              <a:t>, c1 doit quand même avoir un </a:t>
            </a:r>
            <a:r>
              <a:rPr lang="fr-FR" dirty="0" err="1" smtClean="0"/>
              <a:t>noued</a:t>
            </a:r>
            <a:r>
              <a:rPr lang="fr-FR" dirty="0" smtClean="0"/>
              <a:t> n1n2, donc l’arbre solution est réduit à une feuille cassure. Son cout c’est +</a:t>
            </a:r>
            <a:r>
              <a:rPr lang="fr-FR" dirty="0" err="1" smtClean="0"/>
              <a:t>Cr+Ca</a:t>
            </a:r>
            <a:r>
              <a:rPr lang="fr-FR" dirty="0" smtClean="0"/>
              <a:t> auquel c1 retire Cr</a:t>
            </a:r>
          </a:p>
          <a:p>
            <a:r>
              <a:rPr lang="fr-FR" b="1" dirty="0" smtClean="0">
                <a:solidFill>
                  <a:srgbClr val="FF0000"/>
                </a:solidFill>
              </a:rPr>
              <a:t>Pour c0, </a:t>
            </a:r>
            <a:r>
              <a:rPr lang="fr-FR" dirty="0" smtClean="0"/>
              <a:t>si </a:t>
            </a:r>
            <a:r>
              <a:rPr lang="fr-FR" b="1" dirty="0" smtClean="0"/>
              <a:t>l’adjacence existe, l’arbre solution est identique à celui de c1, son cout est </a:t>
            </a:r>
            <a:r>
              <a:rPr lang="fr-FR" b="1" dirty="0" err="1" smtClean="0"/>
              <a:t>cr-cr</a:t>
            </a:r>
            <a:r>
              <a:rPr lang="fr-FR" b="1" dirty="0" smtClean="0"/>
              <a:t>.</a:t>
            </a:r>
          </a:p>
          <a:p>
            <a:r>
              <a:rPr lang="fr-FR" dirty="0" smtClean="0"/>
              <a:t>Si elle </a:t>
            </a:r>
            <a:r>
              <a:rPr lang="fr-FR" b="1" dirty="0" smtClean="0"/>
              <a:t>n’existe pas </a:t>
            </a:r>
            <a:r>
              <a:rPr lang="fr-FR" dirty="0" smtClean="0"/>
              <a:t>alors la solution est  un arbre vide de coût 0.</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Cet algorithme constitue </a:t>
            </a:r>
            <a:r>
              <a:rPr lang="fr-FR" dirty="0"/>
              <a:t>le 2</a:t>
            </a:r>
            <a:r>
              <a:rPr lang="fr-FR" baseline="30000" dirty="0"/>
              <a:t>ème</a:t>
            </a:r>
            <a:r>
              <a:rPr lang="fr-FR" dirty="0"/>
              <a:t> </a:t>
            </a:r>
            <a:r>
              <a:rPr lang="fr-FR" dirty="0" smtClean="0"/>
              <a:t>lot. C’est un cas récursif qu’on peut qualifier de pseudo cas d’arrêt puisqu’une fois qu’on fait appel à cet algorithme, alors soit on va le rappeler soit on va appeler un cas d’arrêt. Parce que si les nœuds sur lesquels on travaille sont un gène actuel et un nœud de duplication alors le </a:t>
            </a:r>
            <a:r>
              <a:rPr lang="fr-FR" dirty="0" err="1" smtClean="0"/>
              <a:t>sous-arbre</a:t>
            </a:r>
            <a:r>
              <a:rPr lang="fr-FR" dirty="0" smtClean="0"/>
              <a:t> issu de la duplication sera de la même espèce.</a:t>
            </a:r>
          </a:p>
          <a:p>
            <a:r>
              <a:rPr lang="fr-FR" dirty="0" smtClean="0"/>
              <a:t>Je voudrai préciser que dans ces algorithmes et les suivants, j’utilise 2 fonctions fg et </a:t>
            </a:r>
            <a:r>
              <a:rPr lang="fr-FR" dirty="0" err="1" smtClean="0"/>
              <a:t>fd</a:t>
            </a:r>
            <a:r>
              <a:rPr lang="fr-FR" dirty="0" smtClean="0"/>
              <a:t> qui renvoie le fils gauche et le fils droit du nœud passé en paramètre.</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Ici, pour illustrer cette équation, on a G1(A1) un arbre de gènes réduit à un gène actuel, G2(A2) qui a pour racine un nœud de dupli, d’après les propriétés qu’on a déjà vu, le fils de A1A2 sera soit A1A3 soit A1A4. Donc l’équation de récurrence va prendre le minimum entre les 4 possibilités suivantes :</a:t>
            </a:r>
          </a:p>
          <a:p>
            <a:r>
              <a:rPr lang="fr-FR" dirty="0"/>
              <a:t>	</a:t>
            </a:r>
            <a:r>
              <a:rPr lang="fr-FR" dirty="0" smtClean="0"/>
              <a:t>- le fils est A1A3(EXPLIQUER C1C0 1ère ligne)</a:t>
            </a:r>
          </a:p>
          <a:p>
            <a:r>
              <a:rPr lang="fr-FR" dirty="0"/>
              <a:t>	</a:t>
            </a:r>
            <a:r>
              <a:rPr lang="fr-FR" dirty="0" smtClean="0"/>
              <a:t>- le fils est A1A4(IDEM)</a:t>
            </a:r>
          </a:p>
          <a:p>
            <a:r>
              <a:rPr lang="fr-FR" dirty="0"/>
              <a:t>	</a:t>
            </a:r>
            <a:r>
              <a:rPr lang="fr-FR" dirty="0" smtClean="0"/>
              <a:t>- l’adjacence fille est soit A1A3 soit A1A4 et on crée l’autre d’où les 2 c1</a:t>
            </a:r>
          </a:p>
          <a:p>
            <a:r>
              <a:rPr lang="fr-FR" dirty="0"/>
              <a:t>	</a:t>
            </a:r>
            <a:r>
              <a:rPr lang="fr-FR" dirty="0" smtClean="0"/>
              <a:t>- dernière possibilité : l’adjacence fille est toujours soitA1A3 soit A1A4 mais ce cout ci on la casse d’où le c0</a:t>
            </a:r>
            <a:endParaRPr lang="fr-FR" dirty="0"/>
          </a:p>
          <a:p>
            <a:r>
              <a:rPr lang="fr-FR" dirty="0" smtClean="0"/>
              <a:t>Cet algorithme, appelle donc de manière récursive c1 et c0 pour calculer tous les </a:t>
            </a:r>
            <a:r>
              <a:rPr lang="fr-FR" dirty="0" err="1" smtClean="0"/>
              <a:t>sous-arbres</a:t>
            </a:r>
            <a:r>
              <a:rPr lang="fr-FR" dirty="0" smtClean="0"/>
              <a:t> possibles.</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Ensuite nous avons le 3</a:t>
            </a:r>
            <a:r>
              <a:rPr lang="fr-FR" baseline="30000" dirty="0" smtClean="0"/>
              <a:t>ème</a:t>
            </a:r>
            <a:r>
              <a:rPr lang="fr-FR" dirty="0" smtClean="0"/>
              <a:t> lot d’algorithmes qui comprend les cas E, F et G. Ils correspondent aux </a:t>
            </a:r>
            <a:r>
              <a:rPr lang="fr-FR" dirty="0"/>
              <a:t>cas </a:t>
            </a:r>
            <a:r>
              <a:rPr lang="fr-FR" dirty="0" smtClean="0"/>
              <a:t>impliquant que des nœuds internes : Spéciation</a:t>
            </a:r>
            <a:r>
              <a:rPr lang="fr-FR" dirty="0"/>
              <a:t>/ </a:t>
            </a:r>
            <a:r>
              <a:rPr lang="fr-FR" dirty="0" smtClean="0"/>
              <a:t>Spéciation, Spéciation/Duplication et Duplication/Duplication.</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Ce sont 3 cas récursifs, Je ne les détaillerai pas maintenant pour éviter d’</a:t>
            </a:r>
            <a:r>
              <a:rPr lang="fr-FR" dirty="0" err="1" smtClean="0"/>
              <a:t>allourdir</a:t>
            </a:r>
            <a:r>
              <a:rPr lang="fr-FR" dirty="0" smtClean="0"/>
              <a:t> la présentation avec des détails trop techniques. Ils sont accessibles dans le rapport.</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spcBef>
                <a:spcPct val="0"/>
              </a:spcBef>
            </a:pPr>
            <a:r>
              <a:rPr lang="fr-FR" dirty="0" smtClean="0"/>
              <a:t>(LENTEMENT!!)</a:t>
            </a:r>
          </a:p>
          <a:p>
            <a:pPr>
              <a:spcBef>
                <a:spcPct val="0"/>
              </a:spcBef>
            </a:pPr>
            <a:r>
              <a:rPr lang="fr-FR" dirty="0" smtClean="0"/>
              <a:t>A l’heure actuelle, on dispose de nombreux </a:t>
            </a:r>
            <a:r>
              <a:rPr lang="fr-FR" b="1" dirty="0" smtClean="0">
                <a:solidFill>
                  <a:srgbClr val="FF0000"/>
                </a:solidFill>
              </a:rPr>
              <a:t>arbres de gènes </a:t>
            </a:r>
            <a:r>
              <a:rPr lang="fr-FR" dirty="0" smtClean="0"/>
              <a:t>qui décrivent une histoire évolutive des gènes. On a aussi des </a:t>
            </a:r>
            <a:r>
              <a:rPr lang="fr-FR" b="1" dirty="0" smtClean="0">
                <a:solidFill>
                  <a:srgbClr val="FF0000"/>
                </a:solidFill>
              </a:rPr>
              <a:t>données</a:t>
            </a:r>
            <a:r>
              <a:rPr lang="fr-FR" dirty="0" smtClean="0">
                <a:solidFill>
                  <a:srgbClr val="FF0000"/>
                </a:solidFill>
              </a:rPr>
              <a:t> </a:t>
            </a:r>
            <a:r>
              <a:rPr lang="fr-FR" dirty="0" smtClean="0"/>
              <a:t>sur les adjacences de gènes des espèces actuelles. Ce qui nous </a:t>
            </a:r>
            <a:r>
              <a:rPr lang="fr-FR" b="1" dirty="0" smtClean="0">
                <a:solidFill>
                  <a:srgbClr val="FF0000"/>
                </a:solidFill>
              </a:rPr>
              <a:t>intéresse</a:t>
            </a:r>
            <a:r>
              <a:rPr lang="fr-FR" dirty="0" smtClean="0">
                <a:solidFill>
                  <a:srgbClr val="FF0000"/>
                </a:solidFill>
              </a:rPr>
              <a:t> </a:t>
            </a:r>
            <a:r>
              <a:rPr lang="fr-FR" dirty="0" smtClean="0"/>
              <a:t>dans ce stage est de reconstruire l’histoire évolutive de ces adjacences.</a:t>
            </a:r>
          </a:p>
          <a:p>
            <a:pPr>
              <a:spcBef>
                <a:spcPct val="0"/>
              </a:spcBef>
            </a:pPr>
            <a:r>
              <a:rPr lang="fr-FR" dirty="0" smtClean="0"/>
              <a:t>Une des applications de ce stage est de reconstruire des génomes ancestraux.</a:t>
            </a:r>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Pour le cas G je n’ai pas mis sur la diapo les algorithmes parce qu’ils sont plus longs. Je vais juste préciser que les adjacences peuvent être regroupées en 3 lots (rouges jaunes et bleues) :</a:t>
            </a:r>
          </a:p>
          <a:p>
            <a:r>
              <a:rPr lang="fr-FR" dirty="0" smtClean="0"/>
              <a:t>Soit les duplications de A3 et A6 (MONTRER) ont lieu de façon simultanée , et on a 2 adjacences qui sont transmises :  on obtient soit les trait plein soi les traits pointillés rouges.</a:t>
            </a:r>
          </a:p>
          <a:p>
            <a:r>
              <a:rPr lang="fr-FR" dirty="0" smtClean="0"/>
              <a:t>Soit A3 a lieu avant A6 =&gt; on obtient une parmi les bleues</a:t>
            </a:r>
          </a:p>
          <a:p>
            <a:r>
              <a:rPr lang="fr-FR" dirty="0" smtClean="0"/>
              <a:t>Soit A6 se duplique avant A3 </a:t>
            </a:r>
            <a:r>
              <a:rPr lang="fr-FR" dirty="0"/>
              <a:t>=&gt; on obtient une parmi les </a:t>
            </a:r>
            <a:r>
              <a:rPr lang="fr-FR" dirty="0" smtClean="0"/>
              <a:t>jaunes</a:t>
            </a:r>
          </a:p>
          <a:p>
            <a:r>
              <a:rPr lang="fr-FR" dirty="0" smtClean="0"/>
              <a:t>Ces 3 lots sont disjoints et à l’intérieur de chaque lot on peut créer les adjacences qui n’ont pas été transmises ou casser celles qui ont été transmises. On a toutes les combinaison entre celles qui ont été transmises et celles qui ne l’ont pas été (2^4 = 16 pour le premier lot et 2^2 pour chacun des 2 autres lots). Ce qui fait les 24 cas détaillés dans le rapport.</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Pour tous les </a:t>
            </a:r>
            <a:r>
              <a:rPr lang="fr-FR" b="1" dirty="0" smtClean="0">
                <a:solidFill>
                  <a:srgbClr val="FF0000"/>
                </a:solidFill>
              </a:rPr>
              <a:t>couples de nœuds </a:t>
            </a:r>
            <a:r>
              <a:rPr lang="fr-FR" dirty="0" smtClean="0"/>
              <a:t>n1 et n2, on est capable de dire que les algorithmes c1 et c0 s’arrêtent grâce à la preuve d’arrêt suivante :</a:t>
            </a:r>
          </a:p>
          <a:p>
            <a:r>
              <a:rPr lang="fr-FR" dirty="0" smtClean="0"/>
              <a:t>Je </a:t>
            </a:r>
            <a:r>
              <a:rPr lang="fr-FR" b="1" dirty="0" smtClean="0"/>
              <a:t>rappelle</a:t>
            </a:r>
            <a:r>
              <a:rPr lang="fr-FR" dirty="0" smtClean="0"/>
              <a:t> que c0 ou oc1 font appel a différents algorithmes selon le type de nœud qu’on a nommé A, b, c, d, e, f, g sachant que A, B, C sont des cas d’arrêt et que les 4 autres sont récursifs.</a:t>
            </a:r>
          </a:p>
          <a:p>
            <a:r>
              <a:rPr lang="fr-FR" b="1" dirty="0" smtClean="0">
                <a:solidFill>
                  <a:srgbClr val="FF0000"/>
                </a:solidFill>
              </a:rPr>
              <a:t>Si c</a:t>
            </a:r>
            <a:r>
              <a:rPr lang="fr-FR" b="1" baseline="-25000" dirty="0" smtClean="0">
                <a:solidFill>
                  <a:srgbClr val="FF0000"/>
                </a:solidFill>
              </a:rPr>
              <a:t>1</a:t>
            </a:r>
            <a:r>
              <a:rPr lang="fr-FR" b="1" dirty="0" smtClean="0">
                <a:solidFill>
                  <a:srgbClr val="FF0000"/>
                </a:solidFill>
              </a:rPr>
              <a:t> ou c</a:t>
            </a:r>
            <a:r>
              <a:rPr lang="fr-FR" b="1" baseline="-25000" dirty="0" smtClean="0">
                <a:solidFill>
                  <a:srgbClr val="FF0000"/>
                </a:solidFill>
              </a:rPr>
              <a:t>0</a:t>
            </a:r>
            <a:r>
              <a:rPr lang="fr-FR" b="1" dirty="0" smtClean="0">
                <a:solidFill>
                  <a:srgbClr val="FF0000"/>
                </a:solidFill>
              </a:rPr>
              <a:t> fait appel </a:t>
            </a:r>
            <a:r>
              <a:rPr lang="fr-FR" dirty="0" smtClean="0"/>
              <a:t>a un des algorithmes des cas A, B ou C alors il s’arrête car ces cas renvoient directement une valeur.</a:t>
            </a:r>
          </a:p>
          <a:p>
            <a:r>
              <a:rPr lang="fr-FR" b="1" dirty="0" smtClean="0">
                <a:solidFill>
                  <a:srgbClr val="FF0000"/>
                </a:solidFill>
              </a:rPr>
              <a:t>Sinon</a:t>
            </a:r>
            <a:r>
              <a:rPr lang="fr-FR" dirty="0" smtClean="0"/>
              <a:t>, ils appellent un des algorithmes des cas D, E, F ou G. Chacun d’entre eux va </a:t>
            </a:r>
            <a:r>
              <a:rPr lang="fr-FR" b="1" dirty="0" smtClean="0"/>
              <a:t>rappeler les algorithmes c</a:t>
            </a:r>
            <a:r>
              <a:rPr lang="fr-FR" b="1" baseline="-25000" dirty="0" smtClean="0"/>
              <a:t>1</a:t>
            </a:r>
            <a:r>
              <a:rPr lang="fr-FR" b="1" dirty="0" smtClean="0"/>
              <a:t> et c</a:t>
            </a:r>
            <a:r>
              <a:rPr lang="fr-FR" b="1" baseline="-25000" dirty="0" smtClean="0"/>
              <a:t>0</a:t>
            </a:r>
            <a:r>
              <a:rPr lang="fr-FR" b="1" dirty="0" smtClean="0"/>
              <a:t> </a:t>
            </a:r>
            <a:r>
              <a:rPr lang="fr-FR" dirty="0" smtClean="0"/>
              <a:t>sur un des couples de nœuds suivants. A chaque fois au moins un des deux nœuds du couple </a:t>
            </a:r>
            <a:r>
              <a:rPr lang="fr-FR" b="1" dirty="0" smtClean="0"/>
              <a:t>descend</a:t>
            </a:r>
            <a:r>
              <a:rPr lang="fr-FR" dirty="0" smtClean="0"/>
              <a:t> </a:t>
            </a:r>
            <a:r>
              <a:rPr lang="fr-FR" b="1" dirty="0" smtClean="0"/>
              <a:t>en direction des feuilles.</a:t>
            </a:r>
          </a:p>
          <a:p>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Rapidement, les cas a b et c qui sont les cas d’arrêt sont des cas simple : des feuilles, Il est donc facile d’énumérer toutes les possibilités.</a:t>
            </a:r>
          </a:p>
          <a:p>
            <a:r>
              <a:rPr lang="fr-FR" dirty="0" smtClean="0"/>
              <a:t>Le cas D est celui qu’on a un peu détaillé, on peut faire une preuve par récurrence, la récurrence va se faire sur la profondeur de l’arbre G2 .</a:t>
            </a:r>
          </a:p>
          <a:p>
            <a:r>
              <a:rPr lang="fr-FR" dirty="0" smtClean="0"/>
              <a:t>La preuve formelle pour les Cas e f g n’est pas encore intégré au rapport. Mais ce sera une preuve par récurrence similaire à celle du cas D en plus complexe.</a:t>
            </a:r>
          </a:p>
          <a:p>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Maintenant qu’on a vu toutes les fonctions de couts, l’algorithme </a:t>
            </a:r>
            <a:r>
              <a:rPr lang="fr-FR" dirty="0" err="1" smtClean="0"/>
              <a:t>DéCo</a:t>
            </a:r>
            <a:r>
              <a:rPr lang="fr-FR" dirty="0" smtClean="0"/>
              <a:t> est très simple. Il va faire appelle a c1 et c0 sur les racines des 2 arbres, il prend le minimum des 2 et l’ajoute au cout maximum.</a:t>
            </a:r>
          </a:p>
          <a:p>
            <a:r>
              <a:rPr lang="fr-FR" dirty="0" smtClean="0"/>
              <a:t>On remarque que cet appel aux racines va générer de appels récursifs pour tous les couples de nœuds de même espèce en dessous.</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Donc au niveau de la complexité, les algorithmes des cas A à G sont en temps constants grâce </a:t>
            </a:r>
            <a:r>
              <a:rPr lang="fr-FR" dirty="0"/>
              <a:t>au principe de la programmation dynamique utilisé qui stocke les résultats des solutions partielles.</a:t>
            </a:r>
          </a:p>
          <a:p>
            <a:r>
              <a:rPr lang="fr-FR" dirty="0" smtClean="0"/>
              <a:t>Donc </a:t>
            </a:r>
            <a:r>
              <a:rPr lang="fr-FR" dirty="0"/>
              <a:t>si on suppose que G1 a n nœuds et G2 en a </a:t>
            </a:r>
            <a:r>
              <a:rPr lang="fr-FR" dirty="0" smtClean="0"/>
              <a:t>m, étant donné qu’on a n*m couples la complexité est en grand O(n*m)</a:t>
            </a:r>
          </a:p>
          <a:p>
            <a:r>
              <a:rPr lang="fr-FR" dirty="0" smtClean="0"/>
              <a:t>L’algorithme </a:t>
            </a:r>
            <a:r>
              <a:rPr lang="fr-FR" dirty="0" err="1" smtClean="0"/>
              <a:t>DéCo</a:t>
            </a:r>
            <a:r>
              <a:rPr lang="fr-FR" dirty="0" smtClean="0"/>
              <a:t>  qui repose principalement sur ces algorithmes de cout a donc une complexité quadratique.</a:t>
            </a:r>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34</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Le but de cet algorithme était quand même de l’appliquer à des données réelles.</a:t>
            </a:r>
            <a:endParaRPr lang="fr-FR" dirty="0"/>
          </a:p>
        </p:txBody>
      </p:sp>
      <p:sp>
        <p:nvSpPr>
          <p:cNvPr id="4" name="Slide Number Placeholder 3"/>
          <p:cNvSpPr>
            <a:spLocks noGrp="1"/>
          </p:cNvSpPr>
          <p:nvPr>
            <p:ph type="sldNum" sz="quarter" idx="10"/>
          </p:nvPr>
        </p:nvSpPr>
        <p:spPr/>
        <p:txBody>
          <a:bodyPr/>
          <a:lstStyle/>
          <a:p>
            <a:fld id="{C8DCAB4C-A027-4D1D-891D-4A94B846DDF5}" type="slidenum">
              <a:rPr lang="fr-FR" smtClean="0"/>
              <a:pPr/>
              <a:t>35</a:t>
            </a:fld>
            <a:endParaRPr lang="fr-FR"/>
          </a:p>
        </p:txBody>
      </p:sp>
    </p:spTree>
    <p:extLst>
      <p:ext uri="{BB962C8B-B14F-4D97-AF65-F5344CB8AC3E}">
        <p14:creationId xmlns="" xmlns:p14="http://schemas.microsoft.com/office/powerpoint/2010/main" val="32865381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37000 arbres de gènes</a:t>
            </a:r>
          </a:p>
          <a:p>
            <a:r>
              <a:rPr lang="fr-FR" dirty="0" smtClean="0"/>
              <a:t>Cette partie n'a pas pu être réalisée totalement pendant ce stage car l'élaboration de l'algorithme de réconciliation aura pris plus de temps que prévu. De plus, l'algorithme DéCo a été codé au fur et à mesure de l'avancement des recherches ce qui fait que le code n'est pas optimal. Il est donc relativement lent à l'exécution, et prend trop de place en mémoire. Les tests ne peuvent être donc fait que sur un nombre restreint d'arbres de gènes (une dizaine).</a:t>
            </a:r>
          </a:p>
          <a:p>
            <a:r>
              <a:rPr lang="fr-FR" dirty="0" smtClean="0"/>
              <a:t>Cependant, sur les quelques exemples testés, on a pu remarqué que certains gènes ancestraux avaient plus de 2 gènes adjacents ce qui pourrait poser problème.</a:t>
            </a:r>
            <a:endParaRPr lang="fr-FR" dirty="0"/>
          </a:p>
        </p:txBody>
      </p:sp>
      <p:sp>
        <p:nvSpPr>
          <p:cNvPr id="4" name="Slide Number Placeholder 3"/>
          <p:cNvSpPr>
            <a:spLocks noGrp="1"/>
          </p:cNvSpPr>
          <p:nvPr>
            <p:ph type="sldNum" sz="quarter" idx="10"/>
          </p:nvPr>
        </p:nvSpPr>
        <p:spPr/>
        <p:txBody>
          <a:bodyPr/>
          <a:lstStyle/>
          <a:p>
            <a:fld id="{C8DCAB4C-A027-4D1D-891D-4A94B846DDF5}" type="slidenum">
              <a:rPr lang="fr-FR" smtClean="0"/>
              <a:pPr/>
              <a:t>36</a:t>
            </a:fld>
            <a:endParaRPr lang="fr-FR"/>
          </a:p>
        </p:txBody>
      </p:sp>
    </p:spTree>
    <p:extLst>
      <p:ext uri="{BB962C8B-B14F-4D97-AF65-F5344CB8AC3E}">
        <p14:creationId xmlns="" xmlns:p14="http://schemas.microsoft.com/office/powerpoint/2010/main" val="12529732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Sur un exemple de </a:t>
            </a:r>
            <a:r>
              <a:rPr lang="fr-FR" smtClean="0"/>
              <a:t>10 arbres</a:t>
            </a:r>
          </a:p>
          <a:p>
            <a:r>
              <a:rPr lang="fr-FR" dirty="0" err="1" smtClean="0"/>
              <a:t>Tulip</a:t>
            </a:r>
            <a:r>
              <a:rPr lang="fr-FR" dirty="0" smtClean="0"/>
              <a:t> permet d’afficher les solutions</a:t>
            </a:r>
            <a:endParaRPr lang="fr-FR" dirty="0"/>
          </a:p>
        </p:txBody>
      </p:sp>
      <p:sp>
        <p:nvSpPr>
          <p:cNvPr id="4" name="Slide Number Placeholder 3"/>
          <p:cNvSpPr>
            <a:spLocks noGrp="1"/>
          </p:cNvSpPr>
          <p:nvPr>
            <p:ph type="sldNum" sz="quarter" idx="10"/>
          </p:nvPr>
        </p:nvSpPr>
        <p:spPr/>
        <p:txBody>
          <a:bodyPr/>
          <a:lstStyle/>
          <a:p>
            <a:fld id="{C8DCAB4C-A027-4D1D-891D-4A94B846DDF5}" type="slidenum">
              <a:rPr lang="fr-FR" smtClean="0"/>
              <a:pPr/>
              <a:t>37</a:t>
            </a:fld>
            <a:endParaRPr lang="fr-FR"/>
          </a:p>
        </p:txBody>
      </p:sp>
    </p:spTree>
    <p:extLst>
      <p:ext uri="{BB962C8B-B14F-4D97-AF65-F5344CB8AC3E}">
        <p14:creationId xmlns="" xmlns:p14="http://schemas.microsoft.com/office/powerpoint/2010/main" val="12529732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Je vais maintenant conclure et vous présenter les perspectives de ce stage.</a:t>
            </a:r>
            <a:endParaRPr lang="fr-FR" dirty="0"/>
          </a:p>
        </p:txBody>
      </p:sp>
      <p:sp>
        <p:nvSpPr>
          <p:cNvPr id="4" name="Slide Number Placeholder 3"/>
          <p:cNvSpPr>
            <a:spLocks noGrp="1"/>
          </p:cNvSpPr>
          <p:nvPr>
            <p:ph type="sldNum" sz="quarter" idx="10"/>
          </p:nvPr>
        </p:nvSpPr>
        <p:spPr/>
        <p:txBody>
          <a:bodyPr/>
          <a:lstStyle/>
          <a:p>
            <a:fld id="{C8DCAB4C-A027-4D1D-891D-4A94B846DDF5}" type="slidenum">
              <a:rPr lang="fr-FR" smtClean="0"/>
              <a:pPr/>
              <a:t>38</a:t>
            </a:fld>
            <a:endParaRPr lang="fr-FR"/>
          </a:p>
        </p:txBody>
      </p:sp>
    </p:spTree>
    <p:extLst>
      <p:ext uri="{BB962C8B-B14F-4D97-AF65-F5344CB8AC3E}">
        <p14:creationId xmlns="" xmlns:p14="http://schemas.microsoft.com/office/powerpoint/2010/main" val="32865381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Durant les 4 premiers mois du stage, voici ce que j’ai fait</a:t>
            </a:r>
          </a:p>
          <a:p>
            <a:endParaRPr lang="fr-FR" dirty="0" smtClean="0"/>
          </a:p>
          <a:p>
            <a:r>
              <a:rPr lang="fr-FR" dirty="0" smtClean="0"/>
              <a:t>Ensuite, j’ai </a:t>
            </a:r>
            <a:r>
              <a:rPr lang="fr-FR" b="1" dirty="0" smtClean="0">
                <a:solidFill>
                  <a:srgbClr val="FF0000"/>
                </a:solidFill>
              </a:rPr>
              <a:t>formaliser</a:t>
            </a:r>
            <a:r>
              <a:rPr lang="fr-FR" dirty="0" smtClean="0">
                <a:solidFill>
                  <a:srgbClr val="FF0000"/>
                </a:solidFill>
              </a:rPr>
              <a:t> </a:t>
            </a:r>
            <a:r>
              <a:rPr lang="fr-FR" dirty="0" smtClean="0"/>
              <a:t>le problème , les événement sur les adjacences et arbres d’</a:t>
            </a:r>
            <a:r>
              <a:rPr lang="fr-FR" dirty="0" err="1" smtClean="0"/>
              <a:t>adajcences</a:t>
            </a:r>
            <a:r>
              <a:rPr lang="fr-FR" dirty="0" smtClean="0"/>
              <a:t> ainsi que les propriétés qui en découlent</a:t>
            </a:r>
          </a:p>
          <a:p>
            <a:endParaRPr lang="fr-FR" dirty="0" smtClean="0"/>
          </a:p>
          <a:p>
            <a:r>
              <a:rPr lang="fr-FR" dirty="0" smtClean="0"/>
              <a:t>Puis </a:t>
            </a:r>
          </a:p>
          <a:p>
            <a:r>
              <a:rPr lang="fr-FR" dirty="0" smtClean="0"/>
              <a:t>Aller retour entre ces 2 phases pour améliorer l’algorithme</a:t>
            </a:r>
          </a:p>
          <a:p>
            <a:r>
              <a:rPr lang="fr-FR" b="1" dirty="0" smtClean="0">
                <a:solidFill>
                  <a:srgbClr val="FF0000"/>
                </a:solidFill>
              </a:rPr>
              <a:t>Codage en java</a:t>
            </a:r>
          </a:p>
          <a:p>
            <a:r>
              <a:rPr lang="fr-FR" b="1" dirty="0" smtClean="0">
                <a:solidFill>
                  <a:srgbClr val="FF0000"/>
                </a:solidFill>
              </a:rPr>
              <a:t>prouver</a:t>
            </a:r>
            <a:r>
              <a:rPr lang="fr-FR" dirty="0" smtClean="0">
                <a:solidFill>
                  <a:srgbClr val="FF0000"/>
                </a:solidFill>
              </a:rPr>
              <a:t> </a:t>
            </a:r>
            <a:r>
              <a:rPr lang="fr-FR" dirty="0" smtClean="0"/>
              <a:t>formellement certaines propriétés</a:t>
            </a:r>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39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Je vais maintenant vous présenter la problématique grâce à 2 exemples, puis je formaliserai le problème : en particulier l’arbre d’adjacences, qui est l’objet informatique que j’ai construit pour modéliser les relations de parenté entre les adjacences. Ensuite je vous montrerai quelques extraits de l’algorithme que j’ai choisi et enfin je conclurai et je donnerai quelques perspectives de ce stage.</a:t>
            </a:r>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4</a:t>
            </a:fld>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 </a:t>
            </a:r>
            <a:r>
              <a:rPr lang="fr-FR" dirty="0" smtClean="0"/>
              <a:t>plus long terme, des améliorations pourront être également apportées comme prendre en compte plus de 2 arbres de gènes ou encore être capable de discriminer parmi les solutions de cout optimal, celles qui sont biologiquement plus réalistes.</a:t>
            </a:r>
          </a:p>
          <a:p>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40</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Sur les dessins que je vais vous montrer, on pourra voir un arbre d’adjacences dont la racine correspond au nœud étudié en bas de la diapo et des arbres de gènes qui expliquent comment il est possible d’obtenir ce type de nœud.</a:t>
            </a:r>
          </a:p>
          <a:p>
            <a:r>
              <a:rPr lang="fr-FR" dirty="0" smtClean="0"/>
              <a:t>Pour le cas  où A1A2 est un nœud de spéciation dans l’arbre d’adjacence alors A1 et A2 sont 2 nœuds de spéciation dans leur arbre de gènes respectifs. Si A1 a pour fils B1 et C1, et A2 a pour fils B2 et C2 alors l’adjacence A1A2 a exactement 2 fils qui sont  B1B2 et C1C2. Ici, on est obligé de respecter l’ordre des fils des nœuds de spéciation pour avoir une adjacence entre 2 nœuds de même espèce. On ne peut pas avoir une adjacence entre B1 et C2.</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41</a:t>
            </a:fld>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Si A1A2 est un nœud de duplication d’adjacence dans l’arbre d’adjacence alors A1 et A2 sont 2 nœuds de duplication de gène dans leur arbre de gènes respectifs ça veut dire que A1 et A2 se dupliquent de manière simultanée. Si A1 a pour fils A3 et A4, et A2 a pour fils A5 et A6 alors l’adjacence A1A2 a exactement 2 fils qui sont soit A3A5 et A4A6, soit A4A5 et A3A6. On factorise les duplication de gènes en une duplication d’adjacence.</a:t>
            </a:r>
          </a:p>
          <a:p>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42</a:t>
            </a:fld>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Si A1A2 est une perte d’adjacence  dans l’arbre d’adjacence alors A1 et A2 sont des pertes de gène dans leur arbre de gène respectif. On factorise les pertes de gène en une perte d’adjacence.</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43</a:t>
            </a:fld>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Si A1A2 est une perte de gène dans l’arbre d’adjacence alors A1 ou A2 est une perte de gène dans son arbre de gène. Prenons par exemple A1 la perte de gène : A2 peut être de type gène actuel, nœud de spéciation ou nœud de duplication de gène, le résultat est toujours le même :  l’adjacence A1A2 disparaît.</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44</a:t>
            </a:fld>
            <a:endParaRPr lang="fr-F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Si A1A2 est une cassure dans l’arbre d’adjacences, alors A1 et A2 peuvent être à peu près de n’importe quel type sauf :</a:t>
            </a:r>
          </a:p>
          <a:p>
            <a:pPr>
              <a:buFont typeface="Arial" pitchFamily="34" charset="0"/>
              <a:buChar char="•"/>
            </a:pPr>
            <a:r>
              <a:rPr lang="fr-FR" dirty="0" smtClean="0"/>
              <a:t>Perte en effet, si A1 ou A2 est une perte alors A1A2 serait de type perte d’adjacence ou perte de gène.</a:t>
            </a:r>
          </a:p>
          <a:p>
            <a:pPr>
              <a:buFont typeface="Arial" pitchFamily="34" charset="0"/>
              <a:buChar char="•"/>
            </a:pPr>
            <a:r>
              <a:rPr lang="fr-FR" dirty="0" smtClean="0"/>
              <a:t>L’un gène actuel et l’autre spéciation, en effet, il est impossible d’avoir une adjacence entre ces 2 types de nœuds (dans n’importe quel cas).</a:t>
            </a:r>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45</a:t>
            </a:fld>
            <a:endParaRPr lang="fr-F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prétraitement est découpé en 3 phases :</a:t>
            </a:r>
          </a:p>
          <a:p>
            <a:r>
              <a:rPr lang="fr-FR" dirty="0" smtClean="0"/>
              <a:t>La première consiste à parser le fichier données de manière à enregistrer en mémoire les arbres de gènes, l’arbre des espèces et la liste d’adjacences.</a:t>
            </a:r>
          </a:p>
          <a:p>
            <a:r>
              <a:rPr lang="fr-FR" dirty="0" smtClean="0"/>
              <a:t>La deuxième phase est celle de la réconciliation des arbres de gènes avec l’arbre des espèces. Cette étape n’est pas détaillée puisqu’il existe déjà des algorithmes de réconciliation que j’ai utilisé. En 2 mots, la réconciliation permet juste de faire apparaitre les nœuds de duplications de gènes et les pertes de gènes dans les arbres de gènes passés en entrée.</a:t>
            </a:r>
          </a:p>
          <a:p>
            <a:r>
              <a:rPr lang="fr-FR" dirty="0" smtClean="0"/>
              <a:t>Et enfin la dernière phase calcule le cout maximum.</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46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Alors avant toute chose, revenons sur la notion </a:t>
            </a:r>
            <a:r>
              <a:rPr lang="fr-FR" b="1" dirty="0" smtClean="0">
                <a:solidFill>
                  <a:srgbClr val="FF0000"/>
                </a:solidFill>
              </a:rPr>
              <a:t>d’adjacence</a:t>
            </a:r>
            <a:r>
              <a:rPr lang="fr-FR" dirty="0" smtClean="0"/>
              <a:t> entre 2 gènes.  On dit que 2 gènes A1 et A2 sont adjacents s’ils sont directement voisins sur leur chromosome. On la note : A1 ~ A2 ou A2~A1 indifféremment puisqu’une adjacence est symétrique.</a:t>
            </a:r>
          </a:p>
          <a:p>
            <a:r>
              <a:rPr lang="fr-FR" dirty="0">
                <a:solidFill>
                  <a:schemeClr val="accent3">
                    <a:lumMod val="75000"/>
                  </a:schemeClr>
                </a:solidFill>
              </a:rPr>
              <a:t>Lancer l’animation</a:t>
            </a:r>
          </a:p>
          <a:p>
            <a:r>
              <a:rPr lang="fr-FR" dirty="0" smtClean="0"/>
              <a:t>Donc ensuite, on a la notion </a:t>
            </a:r>
            <a:r>
              <a:rPr lang="fr-FR" b="1" dirty="0" smtClean="0">
                <a:solidFill>
                  <a:srgbClr val="FF0000"/>
                </a:solidFill>
              </a:rPr>
              <a:t>d’arbre phylogénétique </a:t>
            </a:r>
            <a:r>
              <a:rPr lang="fr-FR" dirty="0" smtClean="0"/>
              <a:t>qui est très importante puisqu’on va travailler uniquement sur ce type d’arbre. C’est celui utilisé en bioinformatique pour décrire les histoires évolutives. Il s’agit d’un graphe connexe non cyclique qui est orienté, mais on ne représente pas les flèches sur les arbres parce qu’ils sont tous dans le même sens : de la racine vers les feuilles.</a:t>
            </a:r>
          </a:p>
          <a:p>
            <a:r>
              <a:rPr lang="fr-FR" dirty="0" smtClean="0"/>
              <a:t>On va travailler sur différents types d’arbres phylogénétiques : arbres de gènes et les arbres d’espèces très, classiques en phylogénie.</a:t>
            </a:r>
          </a:p>
          <a:p>
            <a:r>
              <a:rPr lang="fr-FR" dirty="0" smtClean="0"/>
              <a:t>On travaillera aussi </a:t>
            </a:r>
            <a:r>
              <a:rPr lang="fr-FR" dirty="0"/>
              <a:t>sur </a:t>
            </a:r>
            <a:r>
              <a:rPr lang="fr-FR" dirty="0" smtClean="0"/>
              <a:t>des arbres d’adjacences, puisque tout comme les gènes, les adjacences  ont une relation de parenté.</a:t>
            </a:r>
          </a:p>
          <a:p>
            <a:r>
              <a:rPr lang="fr-FR" dirty="0" smtClean="0"/>
              <a:t>Ce </a:t>
            </a:r>
            <a:r>
              <a:rPr lang="fr-FR" b="1" dirty="0" smtClean="0">
                <a:solidFill>
                  <a:srgbClr val="FF0000"/>
                </a:solidFill>
              </a:rPr>
              <a:t>dessin</a:t>
            </a:r>
            <a:r>
              <a:rPr lang="fr-FR" dirty="0" smtClean="0">
                <a:solidFill>
                  <a:srgbClr val="FF0000"/>
                </a:solidFill>
              </a:rPr>
              <a:t> </a:t>
            </a:r>
            <a:r>
              <a:rPr lang="fr-FR" dirty="0" smtClean="0"/>
              <a:t>représente le concept du temps dans les arbres : la racine est l’ancêtre de tous les autres nœuds et les feuilles représentent par exemple pour un arbres des espèces les espèces actuelles.</a:t>
            </a:r>
          </a:p>
          <a:p>
            <a:r>
              <a:rPr lang="fr-FR" dirty="0">
                <a:solidFill>
                  <a:schemeClr val="accent3">
                    <a:lumMod val="75000"/>
                  </a:schemeClr>
                </a:solidFill>
              </a:rPr>
              <a:t>Lancer l’animation</a:t>
            </a:r>
          </a:p>
          <a:p>
            <a:r>
              <a:rPr lang="fr-FR" dirty="0" smtClean="0"/>
              <a:t>Et enfin, on peut définir une </a:t>
            </a:r>
            <a:r>
              <a:rPr lang="fr-FR" b="1" dirty="0" smtClean="0">
                <a:solidFill>
                  <a:srgbClr val="FF0000"/>
                </a:solidFill>
              </a:rPr>
              <a:t>forêt</a:t>
            </a:r>
            <a:r>
              <a:rPr lang="fr-FR" dirty="0" smtClean="0">
                <a:solidFill>
                  <a:srgbClr val="FF0000"/>
                </a:solidFill>
              </a:rPr>
              <a:t> </a:t>
            </a:r>
            <a:r>
              <a:rPr lang="fr-FR" dirty="0" smtClean="0"/>
              <a:t>comme un ensemble d’arbres.</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85800" y="4343400"/>
            <a:ext cx="5486400" cy="4800600"/>
          </a:xfrm>
        </p:spPr>
        <p:txBody>
          <a:bodyPr>
            <a:normAutofit fontScale="92500" lnSpcReduction="20000"/>
          </a:bodyPr>
          <a:lstStyle/>
          <a:p>
            <a:r>
              <a:rPr lang="fr-FR" dirty="0" smtClean="0"/>
              <a:t>Afin d’illustrer notre problème, nous commençons par étudier cet exemple très simple.</a:t>
            </a:r>
          </a:p>
          <a:p>
            <a:r>
              <a:rPr lang="fr-FR" dirty="0" smtClean="0"/>
              <a:t>On a un arbre des </a:t>
            </a:r>
            <a:r>
              <a:rPr lang="fr-FR" b="1" dirty="0" smtClean="0">
                <a:solidFill>
                  <a:srgbClr val="FF0000"/>
                </a:solidFill>
              </a:rPr>
              <a:t>espèces</a:t>
            </a:r>
            <a:r>
              <a:rPr lang="fr-FR" dirty="0" smtClean="0">
                <a:solidFill>
                  <a:srgbClr val="FF0000"/>
                </a:solidFill>
              </a:rPr>
              <a:t> </a:t>
            </a:r>
            <a:r>
              <a:rPr lang="fr-FR" dirty="0" smtClean="0"/>
              <a:t>S constitué de 4 feuilles A, B, C , D et </a:t>
            </a:r>
            <a:r>
              <a:rPr lang="fr-FR" dirty="0"/>
              <a:t>de 3 nœuds internes G, E et </a:t>
            </a:r>
            <a:r>
              <a:rPr lang="fr-FR" dirty="0" smtClean="0"/>
              <a:t>F. Ces nœuds internes sont de type spéciation.</a:t>
            </a:r>
          </a:p>
          <a:p>
            <a:r>
              <a:rPr lang="fr-FR" dirty="0"/>
              <a:t>La </a:t>
            </a:r>
            <a:r>
              <a:rPr lang="fr-FR" b="1" dirty="0">
                <a:solidFill>
                  <a:srgbClr val="FF0000"/>
                </a:solidFill>
              </a:rPr>
              <a:t>spéciation</a:t>
            </a:r>
            <a:r>
              <a:rPr lang="fr-FR" dirty="0">
                <a:solidFill>
                  <a:srgbClr val="FF0000"/>
                </a:solidFill>
              </a:rPr>
              <a:t> </a:t>
            </a:r>
            <a:r>
              <a:rPr lang="fr-FR" dirty="0"/>
              <a:t>est un événement qui a lieu au niveau des espèces, une espèce mère laisse sa place à 2 espèces filles qu’on considèrera comme différentes de la mère. </a:t>
            </a:r>
            <a:r>
              <a:rPr lang="fr-FR" dirty="0" smtClean="0"/>
              <a:t>On la </a:t>
            </a:r>
            <a:r>
              <a:rPr lang="fr-FR" dirty="0"/>
              <a:t>représente par un </a:t>
            </a:r>
            <a:r>
              <a:rPr lang="fr-FR" dirty="0" smtClean="0"/>
              <a:t>rond bleu</a:t>
            </a:r>
            <a:r>
              <a:rPr lang="fr-FR" dirty="0"/>
              <a:t>. Cet événement, affectant l’espèce affecte aussi les gènes et les adjacences qui appartiennent à cette espèce.</a:t>
            </a:r>
          </a:p>
          <a:p>
            <a:r>
              <a:rPr lang="fr-FR" dirty="0" smtClean="0"/>
              <a:t>On a aussi 2 </a:t>
            </a:r>
            <a:r>
              <a:rPr lang="fr-FR" b="1" dirty="0" smtClean="0">
                <a:solidFill>
                  <a:srgbClr val="FF0000"/>
                </a:solidFill>
              </a:rPr>
              <a:t>arbres de gènes </a:t>
            </a:r>
            <a:r>
              <a:rPr lang="fr-FR" dirty="0" smtClean="0"/>
              <a:t>G1 et G2. Chacun des nœuds de ces 2 arbres peut facilement être associé à un nœud de l’arbre des espèces.</a:t>
            </a:r>
          </a:p>
          <a:p>
            <a:r>
              <a:rPr lang="fr-FR" dirty="0" smtClean="0"/>
              <a:t>On dit que 2 gènes évoluent ensemble s’il subissent les mêmes événements au même moment. Autrement dit, s’ils sont adjacents tout au long de leur évolution.</a:t>
            </a:r>
          </a:p>
          <a:p>
            <a:r>
              <a:rPr lang="fr-FR" dirty="0" smtClean="0"/>
              <a:t>On parle dans ce cas de </a:t>
            </a:r>
            <a:r>
              <a:rPr lang="fr-FR" b="1" dirty="0" smtClean="0">
                <a:solidFill>
                  <a:srgbClr val="FF0000"/>
                </a:solidFill>
              </a:rPr>
              <a:t>co-évolution</a:t>
            </a:r>
            <a:r>
              <a:rPr lang="fr-FR" dirty="0" smtClean="0"/>
              <a:t> de gènes.</a:t>
            </a:r>
          </a:p>
          <a:p>
            <a:r>
              <a:rPr lang="fr-FR" dirty="0" smtClean="0">
                <a:solidFill>
                  <a:schemeClr val="accent3">
                    <a:lumMod val="75000"/>
                  </a:schemeClr>
                </a:solidFill>
              </a:rPr>
              <a:t>(lancer l’animation)</a:t>
            </a:r>
            <a:r>
              <a:rPr lang="fr-FR" dirty="0"/>
              <a:t> </a:t>
            </a:r>
            <a:endParaRPr lang="fr-FR" dirty="0" smtClean="0"/>
          </a:p>
          <a:p>
            <a:r>
              <a:rPr lang="fr-FR" dirty="0" smtClean="0"/>
              <a:t>Sur </a:t>
            </a:r>
            <a:r>
              <a:rPr lang="fr-FR" dirty="0"/>
              <a:t>cet exemple, on voit bien que les gènes ont </a:t>
            </a:r>
            <a:r>
              <a:rPr lang="fr-FR" dirty="0" smtClean="0"/>
              <a:t>pu évoluer </a:t>
            </a:r>
            <a:r>
              <a:rPr lang="fr-FR" dirty="0"/>
              <a:t>en </a:t>
            </a:r>
            <a:r>
              <a:rPr lang="fr-FR" dirty="0" smtClean="0"/>
              <a:t>parallèle (du à la symétrie des arbres)</a:t>
            </a:r>
            <a:endParaRPr lang="fr-FR" dirty="0"/>
          </a:p>
          <a:p>
            <a:r>
              <a:rPr lang="fr-FR" dirty="0" smtClean="0"/>
              <a:t>Si on constate les adjacences actuelles entre gènes,(</a:t>
            </a:r>
            <a:r>
              <a:rPr lang="fr-FR" dirty="0" smtClean="0">
                <a:solidFill>
                  <a:schemeClr val="accent3">
                    <a:lumMod val="75000"/>
                  </a:schemeClr>
                </a:solidFill>
              </a:rPr>
              <a:t>Lancer l’animation) </a:t>
            </a:r>
            <a:r>
              <a:rPr lang="fr-FR" dirty="0" smtClean="0"/>
              <a:t>il sera alors facile de retrouver l’histoire évolutive de ces adjacences</a:t>
            </a:r>
            <a:r>
              <a:rPr lang="fr-FR" dirty="0"/>
              <a:t> </a:t>
            </a:r>
            <a:r>
              <a:rPr lang="fr-FR" dirty="0" smtClean="0"/>
              <a:t>(c’est l’objet de ce travail !)</a:t>
            </a:r>
          </a:p>
          <a:p>
            <a:r>
              <a:rPr lang="fr-FR" dirty="0" smtClean="0"/>
              <a:t>(</a:t>
            </a:r>
            <a:r>
              <a:rPr lang="fr-FR" dirty="0"/>
              <a:t>MONTRER TOUT !!!)Les </a:t>
            </a:r>
            <a:r>
              <a:rPr lang="fr-FR" dirty="0" smtClean="0"/>
              <a:t>adjacences sont représentées par les arcs verts</a:t>
            </a:r>
            <a:r>
              <a:rPr lang="fr-FR" dirty="0"/>
              <a:t>. </a:t>
            </a:r>
            <a:r>
              <a:rPr lang="fr-FR" dirty="0" smtClean="0"/>
              <a:t>Et ces adjacences vont être des feuilles de l’arbre d’adjacences qu’on essaye de reconstruire.</a:t>
            </a:r>
          </a:p>
          <a:p>
            <a:r>
              <a:rPr lang="fr-FR" dirty="0" smtClean="0"/>
              <a:t>Pour expliquer </a:t>
            </a:r>
            <a:r>
              <a:rPr lang="fr-FR" dirty="0"/>
              <a:t>l</a:t>
            </a:r>
            <a:r>
              <a:rPr lang="fr-FR" dirty="0" smtClean="0"/>
              <a:t>es adjacences A1A2 et B1B2, on aurait tendance instinctivement a penser qu’elles viennent d’une adjacence entre E1 et E2. D’où E1E2 devient parent de A1A2 et B1B2 dans l’arbre qu’on construit.</a:t>
            </a:r>
          </a:p>
          <a:p>
            <a:r>
              <a:rPr lang="fr-FR" dirty="0" smtClean="0">
                <a:solidFill>
                  <a:schemeClr val="accent3">
                    <a:lumMod val="75000"/>
                  </a:schemeClr>
                </a:solidFill>
              </a:rPr>
              <a:t>(Lancer l’animation)</a:t>
            </a:r>
          </a:p>
          <a:p>
            <a:r>
              <a:rPr lang="fr-FR" dirty="0" smtClean="0"/>
              <a:t>Par contre pour l’adjacence C1C2 pour le moment, on ne peut pas savoir puisque D1 et D2  ne sont pas adjacents. On va supposer que l’adjacence a été hérité d’une adjacence entre F1 et F2. </a:t>
            </a:r>
            <a:r>
              <a:rPr lang="fr-FR" dirty="0" smtClean="0">
                <a:solidFill>
                  <a:schemeClr val="accent3">
                    <a:lumMod val="75000"/>
                  </a:schemeClr>
                </a:solidFill>
              </a:rPr>
              <a:t>(lancer l’animation)</a:t>
            </a:r>
          </a:p>
          <a:p>
            <a:r>
              <a:rPr lang="fr-FR" dirty="0" smtClean="0"/>
              <a:t>Dans ce cas, on aurait tendance à penser que ces adjacences viennent d’au dessus : entre G1 et G2. </a:t>
            </a:r>
            <a:r>
              <a:rPr lang="fr-FR" dirty="0" smtClean="0">
                <a:solidFill>
                  <a:schemeClr val="accent3">
                    <a:lumMod val="75000"/>
                  </a:schemeClr>
                </a:solidFill>
              </a:rPr>
              <a:t>(Lancer l’animation)</a:t>
            </a:r>
          </a:p>
          <a:p>
            <a:r>
              <a:rPr lang="fr-FR" dirty="0" smtClean="0"/>
              <a:t>Comme ce sont les racines, alors on dit que l’adjacence a été créer entre G1 et G2.</a:t>
            </a:r>
          </a:p>
          <a:p>
            <a:r>
              <a:rPr lang="fr-FR" dirty="0" smtClean="0"/>
              <a:t>La Création </a:t>
            </a:r>
            <a:r>
              <a:rPr lang="fr-FR" dirty="0"/>
              <a:t>d’adjacence </a:t>
            </a:r>
            <a:r>
              <a:rPr lang="fr-FR" dirty="0" smtClean="0"/>
              <a:t>est </a:t>
            </a:r>
            <a:r>
              <a:rPr lang="fr-FR" dirty="0"/>
              <a:t>événement qui permet </a:t>
            </a:r>
            <a:r>
              <a:rPr lang="fr-FR" dirty="0" smtClean="0"/>
              <a:t>tout simplement de </a:t>
            </a:r>
            <a:r>
              <a:rPr lang="fr-FR" dirty="0"/>
              <a:t>rendre adjacent 2 </a:t>
            </a:r>
            <a:r>
              <a:rPr lang="fr-FR" dirty="0" smtClean="0"/>
              <a:t>gènes. Dans cette présentation je la note d’un triangle orange.</a:t>
            </a:r>
          </a:p>
          <a:p>
            <a:r>
              <a:rPr lang="fr-FR" dirty="0" smtClean="0"/>
              <a:t>On vient de construire un arbre d’adjacences.(LE MONTRER) Cet arbre nous permet d’inférer des adjacences entre des gènes ancestraux par exemple G1G2.</a:t>
            </a:r>
            <a:endParaRPr lang="fr-FR" dirty="0"/>
          </a:p>
          <a:p>
            <a:r>
              <a:rPr lang="fr-FR" dirty="0" smtClean="0"/>
              <a:t>Vous l’aurez peut-être reconnu, mais ici on se sert du principe de l’algorithme de </a:t>
            </a:r>
            <a:r>
              <a:rPr lang="fr-FR" dirty="0" err="1" smtClean="0"/>
              <a:t>Fitch</a:t>
            </a:r>
            <a:r>
              <a:rPr lang="fr-FR" dirty="0" smtClean="0"/>
              <a:t> que je détaillerai un peu plus loin.</a:t>
            </a:r>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r>
              <a:rPr lang="fr-FR" dirty="0" smtClean="0"/>
              <a:t>On vient de voir un exemple très simple où les nœuds internes n’étaient que des nœuds de spéciation. Dans la réalité, il y a d’autres événements sur les gènes qui viennent brouiller le message. Ils rendent le problème plus compliqué et les arbres de gènes sont beaucoup moins symétriques. </a:t>
            </a:r>
          </a:p>
          <a:p>
            <a:r>
              <a:rPr lang="fr-FR" dirty="0" smtClean="0"/>
              <a:t>Ces événements peuvent être des Duplications </a:t>
            </a:r>
            <a:r>
              <a:rPr lang="fr-FR" dirty="0"/>
              <a:t>de gène : c’est un gène qui se copie et la copie va se placer soit à cote du gène soit plus </a:t>
            </a:r>
            <a:r>
              <a:rPr lang="fr-FR" dirty="0" smtClean="0"/>
              <a:t>loin sur le chromosome.</a:t>
            </a:r>
          </a:p>
          <a:p>
            <a:r>
              <a:rPr lang="fr-FR" dirty="0" smtClean="0"/>
              <a:t> ou des pertes </a:t>
            </a:r>
            <a:r>
              <a:rPr lang="fr-FR" dirty="0"/>
              <a:t>de gène : suite à un événement, un gène est perdu</a:t>
            </a:r>
            <a:r>
              <a:rPr lang="fr-FR" dirty="0" smtClean="0"/>
              <a:t>.</a:t>
            </a:r>
          </a:p>
          <a:p>
            <a:r>
              <a:rPr lang="fr-FR" dirty="0"/>
              <a:t>Ces événements sur les gènes affectent les adjacences auxquelles les </a:t>
            </a:r>
            <a:r>
              <a:rPr lang="fr-FR" dirty="0" smtClean="0"/>
              <a:t>gènes appartiennent.</a:t>
            </a:r>
            <a:endParaRPr lang="fr-FR" dirty="0"/>
          </a:p>
          <a:p>
            <a:r>
              <a:rPr lang="fr-FR" dirty="0" smtClean="0">
                <a:solidFill>
                  <a:schemeClr val="accent3">
                    <a:lumMod val="75000"/>
                  </a:schemeClr>
                </a:solidFill>
              </a:rPr>
              <a:t>(Lancer l’animation)</a:t>
            </a:r>
            <a:endParaRPr lang="fr-FR" dirty="0">
              <a:solidFill>
                <a:schemeClr val="accent3">
                  <a:lumMod val="75000"/>
                </a:schemeClr>
              </a:solidFill>
            </a:endParaRPr>
          </a:p>
          <a:p>
            <a:r>
              <a:rPr lang="fr-FR" dirty="0" smtClean="0"/>
              <a:t>On se pose le même problème que précédemment: inférer l’histoire évolutive des adjacences que l’on observe. Dans cet exemple, la liste d’adjacences contient 3 adjacences : B1B5, B2B4 et C1C2.</a:t>
            </a:r>
          </a:p>
          <a:p>
            <a:r>
              <a:rPr lang="fr-FR" dirty="0" smtClean="0"/>
              <a:t>On remarque que les gènes B3 et B6 se dupliquent et que leurs enfants sont adjacents. Donc on peut penser que B3 et B6 étaient déjà adjacents. (</a:t>
            </a:r>
            <a:r>
              <a:rPr lang="fr-FR" dirty="0" smtClean="0">
                <a:solidFill>
                  <a:schemeClr val="accent3">
                    <a:lumMod val="75000"/>
                  </a:schemeClr>
                </a:solidFill>
              </a:rPr>
              <a:t>Lancer l’animation)</a:t>
            </a:r>
            <a:endParaRPr lang="fr-FR" dirty="0">
              <a:solidFill>
                <a:schemeClr val="accent3">
                  <a:lumMod val="75000"/>
                </a:schemeClr>
              </a:solidFill>
            </a:endParaRPr>
          </a:p>
          <a:p>
            <a:r>
              <a:rPr lang="fr-FR" dirty="0" smtClean="0"/>
              <a:t>Ici, sur l’arbre d’adjacence qu’on est en train de créer on voit qu’on a pu factoriser 2 duplications de gène en une duplication d’adjacence. Je la représente par un carré vert.</a:t>
            </a:r>
            <a:endParaRPr lang="fr-FR" dirty="0"/>
          </a:p>
          <a:p>
            <a:r>
              <a:rPr lang="fr-FR" dirty="0" smtClean="0"/>
              <a:t>On </a:t>
            </a:r>
            <a:r>
              <a:rPr lang="fr-FR" dirty="0"/>
              <a:t>remarque que les gènes </a:t>
            </a:r>
            <a:r>
              <a:rPr lang="fr-FR" dirty="0" smtClean="0"/>
              <a:t>D1 et D2 ont été perdus tous les 2, c’est peut être du à un seul événement. Supposons qu’ils soient adjacents, (</a:t>
            </a:r>
            <a:r>
              <a:rPr lang="fr-FR" dirty="0" smtClean="0">
                <a:solidFill>
                  <a:schemeClr val="accent3">
                    <a:lumMod val="75000"/>
                  </a:schemeClr>
                </a:solidFill>
              </a:rPr>
              <a:t>Lancer l’animation</a:t>
            </a:r>
            <a:r>
              <a:rPr lang="fr-FR" dirty="0" smtClean="0"/>
              <a:t>),.On remarque aussi que C1 et C2 sont adjacents, on pourrait penser que ces 2 adjacences (C1et C2 et D1D2) ont une origine commune F1F2.</a:t>
            </a:r>
            <a:r>
              <a:rPr lang="fr-FR" dirty="0">
                <a:solidFill>
                  <a:schemeClr val="accent3">
                    <a:lumMod val="75000"/>
                  </a:schemeClr>
                </a:solidFill>
              </a:rPr>
              <a:t> </a:t>
            </a:r>
            <a:r>
              <a:rPr lang="fr-FR" dirty="0" smtClean="0">
                <a:solidFill>
                  <a:schemeClr val="accent3">
                    <a:lumMod val="75000"/>
                  </a:schemeClr>
                </a:solidFill>
              </a:rPr>
              <a:t>(Lancer l’animation)</a:t>
            </a:r>
          </a:p>
          <a:p>
            <a:r>
              <a:rPr lang="fr-FR" dirty="0" smtClean="0"/>
              <a:t>Seulement, entre c2 et F2, on voit qu’il y a le nœud de duplication C4. on pourrait donc supposer qu’une adjacence entre F1 et F2 s’est transmise d’abord à C1C4  puis à C1C2 et de l’autre coté à D1D2</a:t>
            </a:r>
          </a:p>
          <a:p>
            <a:r>
              <a:rPr lang="fr-FR" dirty="0" smtClean="0">
                <a:solidFill>
                  <a:schemeClr val="accent3">
                    <a:lumMod val="75000"/>
                  </a:schemeClr>
                </a:solidFill>
              </a:rPr>
              <a:t>(Lancer l’animation)</a:t>
            </a:r>
          </a:p>
          <a:p>
            <a:r>
              <a:rPr lang="fr-FR" dirty="0" smtClean="0"/>
              <a:t>On remarque qu’on a factorisé </a:t>
            </a:r>
            <a:r>
              <a:rPr lang="fr-FR" dirty="0"/>
              <a:t>ces 2 pertes de gènes en une perte d’adjacence </a:t>
            </a:r>
            <a:r>
              <a:rPr lang="fr-FR" dirty="0" smtClean="0"/>
              <a:t>représentée par une croix jaune.</a:t>
            </a:r>
          </a:p>
          <a:p>
            <a:r>
              <a:rPr lang="fr-FR" dirty="0" smtClean="0"/>
              <a:t>Si on suppose que l’adjacence entre B3B6 vient de E1E2 alors (</a:t>
            </a:r>
            <a:r>
              <a:rPr lang="fr-FR" dirty="0">
                <a:solidFill>
                  <a:schemeClr val="accent3">
                    <a:lumMod val="75000"/>
                  </a:schemeClr>
                </a:solidFill>
              </a:rPr>
              <a:t>Lancer </a:t>
            </a:r>
            <a:r>
              <a:rPr lang="fr-FR" dirty="0" smtClean="0">
                <a:solidFill>
                  <a:schemeClr val="accent3">
                    <a:lumMod val="75000"/>
                  </a:schemeClr>
                </a:solidFill>
              </a:rPr>
              <a:t>l’animation</a:t>
            </a:r>
            <a:r>
              <a:rPr lang="fr-FR" dirty="0" smtClean="0"/>
              <a:t>) elle va aussi se transmettre à A1A2. Mais cette adjacence n’appartient pas à la liste. </a:t>
            </a:r>
            <a:r>
              <a:rPr lang="fr-FR" dirty="0"/>
              <a:t>(</a:t>
            </a:r>
            <a:r>
              <a:rPr lang="fr-FR" dirty="0">
                <a:solidFill>
                  <a:schemeClr val="accent3">
                    <a:lumMod val="75000"/>
                  </a:schemeClr>
                </a:solidFill>
              </a:rPr>
              <a:t>Lancer l’animation</a:t>
            </a:r>
            <a:r>
              <a:rPr lang="fr-FR" dirty="0"/>
              <a:t>) </a:t>
            </a:r>
            <a:r>
              <a:rPr lang="fr-FR" dirty="0" smtClean="0"/>
              <a:t>On va donc devoir la casser grâce à la cassure d’adjacence représentée par un X rouge.</a:t>
            </a:r>
          </a:p>
          <a:p>
            <a:r>
              <a:rPr lang="fr-FR" dirty="0" smtClean="0"/>
              <a:t>Finalement on va placer la création d’adjacence entre les racine G1G2.</a:t>
            </a:r>
          </a:p>
          <a:p>
            <a:r>
              <a:rPr lang="fr-FR" dirty="0" smtClean="0"/>
              <a:t>Ces 4 événements sont spécifiques aux adjacences. Cet arbre d’adjacence représente une histoire évolutive possible des adjacences de L. Cet exemple est un peu plus complexe que le précédent, mais les vrais arbres de gènes sont encore moins symétrique que ceux de ces exemples, </a:t>
            </a:r>
            <a:r>
              <a:rPr lang="fr-FR" dirty="0"/>
              <a:t>il est donc plus </a:t>
            </a:r>
            <a:r>
              <a:rPr lang="fr-FR" dirty="0" smtClean="0"/>
              <a:t>difficile de détecter les adjacences entre gènes ancestraux.</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Après un bref récapitulatif des événements qu’on vient de voir, on définira les arbres d’adjacences ainsi que le problème de manière plus formelle. Et enfin, je donnerai les définitions des différents coûts utilisés.</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Voici les 7 événements évolutifs, que nous venons de voir, classés selon les objets biologiques auxquels ils s’appliquent. On retrouvera ces événement comme nœud des différents types d’arbre.</a:t>
            </a:r>
          </a:p>
          <a:p>
            <a:r>
              <a:rPr lang="fr-FR" dirty="0" smtClean="0"/>
              <a:t>Tous </a:t>
            </a:r>
            <a:r>
              <a:rPr lang="fr-FR" dirty="0"/>
              <a:t>les événements que nous venons de voir ont un cout positif (nous prendrons 1 dans cet exposé) sauf la spéciation qui vaut 0</a:t>
            </a:r>
            <a:r>
              <a:rPr lang="fr-FR" dirty="0" smtClean="0"/>
              <a:t>. Ces coûts sont abrégé par les initiales des événements.</a:t>
            </a:r>
          </a:p>
          <a:p>
            <a:r>
              <a:rPr lang="fr-FR" dirty="0" smtClean="0"/>
              <a:t>Il faut noter que le cout d’une duplication d’adjacence est inférieur ou égal à 2 fois le cout d’une duplication de gène, ceci est du au fait que la duplication d’adjacence est le même événement </a:t>
            </a:r>
            <a:r>
              <a:rPr lang="fr-FR" dirty="0"/>
              <a:t>biologique que </a:t>
            </a:r>
            <a:r>
              <a:rPr lang="fr-FR" dirty="0" smtClean="0"/>
              <a:t>la duplication </a:t>
            </a:r>
            <a:r>
              <a:rPr lang="fr-FR" dirty="0"/>
              <a:t>de gène </a:t>
            </a:r>
            <a:r>
              <a:rPr lang="fr-FR" dirty="0" smtClean="0"/>
              <a:t>mais porte sur une portion d’ADN plus longue. C’est pour ça qu’une duplication d’adjacence doit être moins chère que 2 duplications d’adjacences. On pourrait faire la même remarque pour les pertes d’adjacences.</a:t>
            </a:r>
            <a:endParaRPr lang="fr-FR" dirty="0"/>
          </a:p>
        </p:txBody>
      </p:sp>
      <p:sp>
        <p:nvSpPr>
          <p:cNvPr id="4" name="Espace réservé du numéro de diapositive 3"/>
          <p:cNvSpPr>
            <a:spLocks noGrp="1"/>
          </p:cNvSpPr>
          <p:nvPr>
            <p:ph type="sldNum" sz="quarter" idx="10"/>
          </p:nvPr>
        </p:nvSpPr>
        <p:spPr/>
        <p:txBody>
          <a:bodyPr/>
          <a:lstStyle/>
          <a:p>
            <a:fld id="{C8DCAB4C-A027-4D1D-891D-4A94B846DDF5}"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endParaRPr lang="fr-FR"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5997388" y="224492"/>
            <a:ext cx="2133600" cy="365125"/>
          </a:xfrm>
          <a:prstGeom prst="rect">
            <a:avLst/>
          </a:prstGeom>
        </p:spPr>
        <p:txBody>
          <a:bodyPr/>
          <a:lstStyle/>
          <a:p>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10969D14-EACD-40FB-A115-F56802DD9EF5}" type="slidenum">
              <a:rPr lang="fr-FR" smtClean="0"/>
              <a:pPr/>
              <a:t>‹N°›</a:t>
            </a:fld>
            <a:endParaRPr lang="fr-FR"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fld id="{10969D14-EACD-40FB-A115-F56802DD9EF5}" type="slidenum">
              <a:rPr lang="fr-FR" smtClean="0"/>
              <a:pPr/>
              <a:t>‹N°›</a:t>
            </a:fld>
            <a:endParaRPr lang="fr-FR" dirty="0"/>
          </a:p>
        </p:txBody>
      </p:sp>
    </p:spTree>
  </p:cSld>
  <p:clrMapOvr>
    <a:masterClrMapping/>
  </p:clrMapOvr>
  <p:transition spd="slow">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10969D14-EACD-40FB-A115-F56802DD9EF5}" type="slidenum">
              <a:rPr lang="fr-FR" smtClean="0"/>
              <a:pPr/>
              <a:t>‹N°›</a:t>
            </a:fld>
            <a:endParaRPr lang="fr-FR" dirty="0"/>
          </a:p>
        </p:txBody>
      </p:sp>
    </p:spTree>
  </p:cSld>
  <p:clrMapOvr>
    <a:masterClrMapping/>
  </p:clrMapOvr>
  <p:transition spd="slow">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pied de page 2"/>
          <p:cNvSpPr>
            <a:spLocks noGrp="1"/>
          </p:cNvSpPr>
          <p:nvPr>
            <p:ph type="ftr" sz="quarter" idx="10"/>
          </p:nvPr>
        </p:nvSpPr>
        <p:spPr/>
        <p:txBody>
          <a:bodyPr/>
          <a:lstStyle/>
          <a:p>
            <a:endParaRPr lang="fr-FR" dirty="0"/>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endParaRPr lang="fr-FR" dirty="0"/>
          </a:p>
        </p:txBody>
      </p:sp>
      <p:sp>
        <p:nvSpPr>
          <p:cNvPr id="5" name="Footer Placeholder 4"/>
          <p:cNvSpPr>
            <a:spLocks noGrp="1"/>
          </p:cNvSpPr>
          <p:nvPr>
            <p:ph type="ftr" sz="quarter" idx="11"/>
          </p:nvPr>
        </p:nvSpPr>
        <p:spPr/>
        <p:txBody>
          <a:bodyPr/>
          <a:lstStyle/>
          <a:p>
            <a:endParaRPr lang="fr-FR" dirty="0"/>
          </a:p>
        </p:txBody>
      </p:sp>
    </p:spTree>
  </p:cSld>
  <p:clrMapOvr>
    <a:masterClrMapping/>
  </p:clrMapOvr>
  <p:transition spd="slow">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7811844" y="6492875"/>
            <a:ext cx="1332156" cy="365125"/>
          </a:xfrm>
          <a:prstGeom prst="rect">
            <a:avLst/>
          </a:prstGeom>
        </p:spPr>
        <p:txBody>
          <a:bodyPr/>
          <a:lstStyle/>
          <a:p>
            <a:fld id="{10969D14-EACD-40FB-A115-F56802DD9EF5}" type="slidenum">
              <a:rPr lang="fr-FR" smtClean="0"/>
              <a:pPr/>
              <a:t>‹N°›</a:t>
            </a:fld>
            <a:r>
              <a:rPr lang="fr-FR" dirty="0" smtClean="0"/>
              <a:t>/37</a:t>
            </a:r>
            <a:endParaRPr lang="fr-FR" dirty="0"/>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10969D14-EACD-40FB-A115-F56802DD9EF5}" type="slidenum">
              <a:rPr lang="fr-FR" smtClean="0"/>
              <a:pPr/>
              <a:t>‹N°›</a:t>
            </a:fld>
            <a:endParaRPr lang="fr-FR"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fld id="{10969D14-EACD-40FB-A115-F56802DD9EF5}" type="slidenum">
              <a:rPr lang="fr-FR" smtClean="0"/>
              <a:pPr/>
              <a:t>‹N°›</a:t>
            </a:fld>
            <a:endParaRPr lang="fr-FR" dirty="0"/>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a:xfrm>
            <a:off x="5997388" y="224492"/>
            <a:ext cx="2133600" cy="365125"/>
          </a:xfrm>
          <a:prstGeom prst="rect">
            <a:avLst/>
          </a:prstGeom>
        </p:spPr>
        <p:txBody>
          <a:bodyPr/>
          <a:lstStyle/>
          <a:p>
            <a:endParaRPr lang="fr-FR" dirty="0"/>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10969D14-EACD-40FB-A115-F56802DD9EF5}" type="slidenum">
              <a:rPr lang="fr-FR" smtClean="0"/>
              <a:pPr/>
              <a:t>‹N°›</a:t>
            </a:fld>
            <a:endParaRPr lang="fr-FR"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endParaRPr lang="fr-FR"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dirty="0"/>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fld id="{10969D14-EACD-40FB-A115-F56802DD9EF5}" type="slidenum">
              <a:rPr lang="fr-FR" smtClean="0"/>
              <a:pPr/>
              <a:t>‹N°›</a:t>
            </a:fld>
            <a:endParaRPr lang="fr-FR" dirty="0"/>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10969D14-EACD-40FB-A115-F56802DD9EF5}" type="slidenum">
              <a:rPr lang="fr-FR" smtClean="0"/>
              <a:pPr/>
              <a:t>‹N°›</a:t>
            </a:fld>
            <a:endParaRPr lang="fr-FR" dirty="0"/>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fld id="{10969D14-EACD-40FB-A115-F56802DD9EF5}" type="slidenum">
              <a:rPr lang="fr-FR" smtClean="0"/>
              <a:pPr/>
              <a:t>‹N°›</a:t>
            </a:fld>
            <a:endParaRPr lang="fr-FR" dirty="0"/>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96552"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9698" y="328111"/>
            <a:ext cx="4259398" cy="1581748"/>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43492" y="1916832"/>
            <a:ext cx="6777317" cy="391579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dirty="0"/>
          </a:p>
        </p:txBody>
      </p:sp>
      <p:sp>
        <p:nvSpPr>
          <p:cNvPr id="7" name="TextBox 6"/>
          <p:cNvSpPr txBox="1"/>
          <p:nvPr/>
        </p:nvSpPr>
        <p:spPr>
          <a:xfrm>
            <a:off x="4716016" y="-21511"/>
            <a:ext cx="3404343" cy="646331"/>
          </a:xfrm>
          <a:prstGeom prst="rect">
            <a:avLst/>
          </a:prstGeom>
          <a:noFill/>
        </p:spPr>
        <p:txBody>
          <a:bodyPr wrap="square" rtlCol="0">
            <a:spAutoFit/>
          </a:bodyPr>
          <a:lstStyle/>
          <a:p>
            <a:r>
              <a:rPr lang="fr-FR" dirty="0" smtClean="0">
                <a:solidFill>
                  <a:schemeClr val="accent2">
                    <a:lumMod val="20000"/>
                    <a:lumOff val="80000"/>
                  </a:schemeClr>
                </a:solidFill>
              </a:rPr>
              <a:t>Détection de co-évolution de gènes                </a:t>
            </a:r>
            <a:r>
              <a:rPr lang="fr-FR" sz="1400" dirty="0" smtClean="0">
                <a:solidFill>
                  <a:schemeClr val="accent2">
                    <a:lumMod val="20000"/>
                    <a:lumOff val="80000"/>
                  </a:schemeClr>
                </a:solidFill>
              </a:rPr>
              <a:t>12/09/2011</a:t>
            </a:r>
            <a:endParaRPr lang="fr-FR" sz="1400" dirty="0">
              <a:solidFill>
                <a:schemeClr val="accent2">
                  <a:lumMod val="20000"/>
                  <a:lumOff val="80000"/>
                </a:schemeClr>
              </a:solidFill>
            </a:endParaRPr>
          </a:p>
        </p:txBody>
      </p:sp>
      <p:sp>
        <p:nvSpPr>
          <p:cNvPr id="4" name="TextBox 3"/>
          <p:cNvSpPr txBox="1"/>
          <p:nvPr userDrawn="1"/>
        </p:nvSpPr>
        <p:spPr>
          <a:xfrm>
            <a:off x="8240358" y="6544285"/>
            <a:ext cx="907281" cy="307777"/>
          </a:xfrm>
          <a:prstGeom prst="rect">
            <a:avLst/>
          </a:prstGeom>
          <a:noFill/>
        </p:spPr>
        <p:txBody>
          <a:bodyPr wrap="square" rtlCol="0">
            <a:spAutoFit/>
          </a:bodyPr>
          <a:lstStyle/>
          <a:p>
            <a:pPr algn="r"/>
            <a:fld id="{B624FB44-6EF5-4446-B5DC-CF7083EA9728}" type="slidenum">
              <a:rPr lang="fr-FR" sz="1400" smtClean="0">
                <a:solidFill>
                  <a:schemeClr val="accent1">
                    <a:lumMod val="50000"/>
                  </a:schemeClr>
                </a:solidFill>
              </a:rPr>
              <a:pPr algn="r"/>
              <a:t>‹N°›</a:t>
            </a:fld>
            <a:r>
              <a:rPr lang="fr-FR" sz="1400" smtClean="0">
                <a:solidFill>
                  <a:schemeClr val="accent1">
                    <a:lumMod val="50000"/>
                  </a:schemeClr>
                </a:solidFill>
              </a:rPr>
              <a:t>/40</a:t>
            </a:r>
            <a:endParaRPr lang="fr-FR" sz="1400" dirty="0">
              <a:solidFill>
                <a:schemeClr val="accent1">
                  <a:lumMod val="50000"/>
                </a:schemeClr>
              </a:solidFill>
            </a:endParaRPr>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4" r:id="rId6"/>
    <p:sldLayoutId id="2147484185" r:id="rId7"/>
    <p:sldLayoutId id="2147484186" r:id="rId8"/>
    <p:sldLayoutId id="2147484187" r:id="rId9"/>
    <p:sldLayoutId id="2147484168" r:id="rId10"/>
    <p:sldLayoutId id="2147484169" r:id="rId11"/>
    <p:sldLayoutId id="2147484174" r:id="rId12"/>
    <p:sldLayoutId id="2147484188" r:id="rId13"/>
  </p:sldLayoutIdLst>
  <p:transition spd="slow">
    <p:fade thruBlk="1"/>
  </p:transition>
  <p:timing>
    <p:tnLst>
      <p:par>
        <p:cTn id="1" dur="indefinite" restart="never" nodeType="tmRoot"/>
      </p:par>
    </p:tnLst>
  </p:timing>
  <p:hf sldNum="0" hdr="0" ftr="0" dt="0"/>
  <p:txStyles>
    <p:titleStyle>
      <a:lvl1pPr algn="l" defTabSz="914400" rtl="0" eaLnBrk="1" latinLnBrk="0" hangingPunct="1">
        <a:spcBef>
          <a:spcPct val="0"/>
        </a:spcBef>
        <a:buNone/>
        <a:defRPr sz="36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94000"/>
                <a:satMod val="114000"/>
                <a:lumMod val="96000"/>
              </a:schemeClr>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fr-FR" dirty="0" smtClean="0"/>
              <a:t>Détection de co-évolution de gènes</a:t>
            </a:r>
            <a:endParaRPr lang="fr-FR" dirty="0"/>
          </a:p>
        </p:txBody>
      </p:sp>
      <p:sp>
        <p:nvSpPr>
          <p:cNvPr id="5" name="Subtitle 4"/>
          <p:cNvSpPr>
            <a:spLocks noGrp="1"/>
          </p:cNvSpPr>
          <p:nvPr>
            <p:ph type="subTitle" idx="1"/>
          </p:nvPr>
        </p:nvSpPr>
        <p:spPr/>
        <p:txBody>
          <a:bodyPr>
            <a:normAutofit fontScale="77500" lnSpcReduction="20000"/>
          </a:bodyPr>
          <a:lstStyle/>
          <a:p>
            <a:r>
              <a:rPr lang="fr-FR" dirty="0" smtClean="0"/>
              <a:t>Master 2 : Informatique à Finalité Professionnelle et Recherche Unifiée (IFPRU)</a:t>
            </a:r>
          </a:p>
          <a:p>
            <a:endParaRPr lang="fr-FR" dirty="0" smtClean="0"/>
          </a:p>
          <a:p>
            <a:r>
              <a:rPr lang="fr-FR" dirty="0" smtClean="0"/>
              <a:t>Parcours Ingénierie de l’Intelligence Artificielle (I2A)</a:t>
            </a:r>
          </a:p>
        </p:txBody>
      </p:sp>
      <p:sp>
        <p:nvSpPr>
          <p:cNvPr id="9" name="ZoneTexte 8"/>
          <p:cNvSpPr txBox="1"/>
          <p:nvPr/>
        </p:nvSpPr>
        <p:spPr>
          <a:xfrm>
            <a:off x="4644008" y="332656"/>
            <a:ext cx="3528392" cy="646331"/>
          </a:xfrm>
          <a:prstGeom prst="rect">
            <a:avLst/>
          </a:prstGeom>
          <a:noFill/>
        </p:spPr>
        <p:txBody>
          <a:bodyPr wrap="square" rtlCol="0">
            <a:spAutoFit/>
          </a:bodyPr>
          <a:lstStyle/>
          <a:p>
            <a:r>
              <a:rPr lang="fr-FR" dirty="0" smtClean="0">
                <a:solidFill>
                  <a:schemeClr val="accent5">
                    <a:lumMod val="20000"/>
                    <a:lumOff val="80000"/>
                  </a:schemeClr>
                </a:solidFill>
              </a:rPr>
              <a:t>Stage </a:t>
            </a:r>
            <a:r>
              <a:rPr lang="fr-FR" dirty="0" err="1" smtClean="0">
                <a:solidFill>
                  <a:schemeClr val="accent5">
                    <a:lumMod val="20000"/>
                    <a:lumOff val="80000"/>
                  </a:schemeClr>
                </a:solidFill>
              </a:rPr>
              <a:t>co</a:t>
            </a:r>
            <a:r>
              <a:rPr lang="fr-FR" dirty="0" smtClean="0">
                <a:solidFill>
                  <a:schemeClr val="accent5">
                    <a:lumMod val="20000"/>
                    <a:lumOff val="80000"/>
                  </a:schemeClr>
                </a:solidFill>
              </a:rPr>
              <a:t>-encadré par :</a:t>
            </a:r>
          </a:p>
          <a:p>
            <a:r>
              <a:rPr lang="fr-FR" dirty="0" smtClean="0">
                <a:solidFill>
                  <a:schemeClr val="accent5">
                    <a:lumMod val="20000"/>
                    <a:lumOff val="80000"/>
                  </a:schemeClr>
                </a:solidFill>
              </a:rPr>
              <a:t>Sèverine Bérard et Éric Tannier</a:t>
            </a:r>
            <a:endParaRPr lang="fr-FR" dirty="0">
              <a:solidFill>
                <a:schemeClr val="accent5">
                  <a:lumMod val="20000"/>
                  <a:lumOff val="80000"/>
                </a:schemeClr>
              </a:solidFill>
            </a:endParaRPr>
          </a:p>
        </p:txBody>
      </p:sp>
      <p:pic>
        <p:nvPicPr>
          <p:cNvPr id="10" name="Image 9" descr="Logo_UM2.png"/>
          <p:cNvPicPr>
            <a:picLocks noChangeAspect="1"/>
          </p:cNvPicPr>
          <p:nvPr/>
        </p:nvPicPr>
        <p:blipFill>
          <a:blip r:embed="rId3" cstate="print"/>
          <a:stretch>
            <a:fillRect/>
          </a:stretch>
        </p:blipFill>
        <p:spPr>
          <a:xfrm>
            <a:off x="827584" y="836712"/>
            <a:ext cx="2654449" cy="1594882"/>
          </a:xfrm>
          <a:prstGeom prst="rect">
            <a:avLst/>
          </a:prstGeom>
        </p:spPr>
      </p:pic>
      <p:pic>
        <p:nvPicPr>
          <p:cNvPr id="11" name="Image 10" descr="LogoAMAP.png"/>
          <p:cNvPicPr>
            <a:picLocks noChangeAspect="1"/>
          </p:cNvPicPr>
          <p:nvPr/>
        </p:nvPicPr>
        <p:blipFill>
          <a:blip r:embed="rId4" cstate="print"/>
          <a:stretch>
            <a:fillRect/>
          </a:stretch>
        </p:blipFill>
        <p:spPr>
          <a:xfrm>
            <a:off x="2915816" y="3429000"/>
            <a:ext cx="1214292" cy="1060907"/>
          </a:xfrm>
          <a:prstGeom prst="rect">
            <a:avLst/>
          </a:prstGeom>
        </p:spPr>
      </p:pic>
      <p:pic>
        <p:nvPicPr>
          <p:cNvPr id="12" name="Image 11" descr="LogoCIRAD.jpg"/>
          <p:cNvPicPr>
            <a:picLocks noChangeAspect="1"/>
          </p:cNvPicPr>
          <p:nvPr/>
        </p:nvPicPr>
        <p:blipFill>
          <a:blip r:embed="rId5" cstate="print"/>
          <a:stretch>
            <a:fillRect/>
          </a:stretch>
        </p:blipFill>
        <p:spPr>
          <a:xfrm>
            <a:off x="251520" y="3284984"/>
            <a:ext cx="2395596" cy="1368152"/>
          </a:xfrm>
          <a:prstGeom prst="rect">
            <a:avLst/>
          </a:prstGeom>
        </p:spPr>
      </p:pic>
    </p:spTree>
    <p:extLst>
      <p:ext uri="{BB962C8B-B14F-4D97-AF65-F5344CB8AC3E}">
        <p14:creationId xmlns="" xmlns:p14="http://schemas.microsoft.com/office/powerpoint/2010/main" val="1903883256"/>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9698" y="328111"/>
            <a:ext cx="4182302" cy="1581748"/>
          </a:xfrm>
        </p:spPr>
        <p:txBody>
          <a:bodyPr/>
          <a:lstStyle/>
          <a:p>
            <a:r>
              <a:rPr lang="fr-FR" dirty="0" smtClean="0"/>
              <a:t>Arbre d’adjacences</a:t>
            </a:r>
            <a:endParaRPr lang="fr-FR" dirty="0"/>
          </a:p>
        </p:txBody>
      </p:sp>
      <p:sp>
        <p:nvSpPr>
          <p:cNvPr id="3" name="Espace réservé du contenu 2"/>
          <p:cNvSpPr>
            <a:spLocks noGrp="1"/>
          </p:cNvSpPr>
          <p:nvPr>
            <p:ph idx="1"/>
          </p:nvPr>
        </p:nvSpPr>
        <p:spPr>
          <a:xfrm>
            <a:off x="1043608" y="2276872"/>
            <a:ext cx="6777317" cy="3915797"/>
          </a:xfrm>
        </p:spPr>
        <p:txBody>
          <a:bodyPr>
            <a:normAutofit fontScale="92500" lnSpcReduction="10000"/>
          </a:bodyPr>
          <a:lstStyle/>
          <a:p>
            <a:pPr>
              <a:buNone/>
            </a:pPr>
            <a:endParaRPr lang="fr-FR" dirty="0" smtClean="0"/>
          </a:p>
          <a:p>
            <a:r>
              <a:rPr lang="fr-FR" dirty="0" smtClean="0"/>
              <a:t>Feuilles :</a:t>
            </a:r>
          </a:p>
          <a:p>
            <a:pPr lvl="1"/>
            <a:r>
              <a:rPr lang="fr-FR" dirty="0" smtClean="0"/>
              <a:t>Adjacence actuelle</a:t>
            </a:r>
          </a:p>
          <a:p>
            <a:pPr lvl="1"/>
            <a:r>
              <a:rPr lang="fr-FR" dirty="0" smtClean="0"/>
              <a:t>Perte d’adjacence</a:t>
            </a:r>
          </a:p>
          <a:p>
            <a:pPr lvl="1"/>
            <a:r>
              <a:rPr lang="fr-FR" dirty="0" smtClean="0"/>
              <a:t>Perte de gène</a:t>
            </a:r>
          </a:p>
          <a:p>
            <a:pPr lvl="1"/>
            <a:r>
              <a:rPr lang="fr-FR" dirty="0" smtClean="0"/>
              <a:t>Cassure</a:t>
            </a:r>
          </a:p>
          <a:p>
            <a:r>
              <a:rPr lang="fr-FR" dirty="0" smtClean="0"/>
              <a:t>Nœuds internes :</a:t>
            </a:r>
          </a:p>
          <a:p>
            <a:pPr lvl="1"/>
            <a:r>
              <a:rPr lang="fr-FR" dirty="0" smtClean="0"/>
              <a:t>Nœud de spéciation</a:t>
            </a:r>
          </a:p>
          <a:p>
            <a:pPr lvl="1"/>
            <a:r>
              <a:rPr lang="fr-FR" dirty="0" smtClean="0"/>
              <a:t>Nœud de duplication d’adjacence</a:t>
            </a:r>
          </a:p>
          <a:p>
            <a:pPr lvl="1"/>
            <a:r>
              <a:rPr lang="fr-FR" dirty="0" smtClean="0"/>
              <a:t>Nœud de duplication de gène</a:t>
            </a:r>
          </a:p>
          <a:p>
            <a:r>
              <a:rPr lang="fr-FR" dirty="0" smtClean="0"/>
              <a:t>Création d’adjacence</a:t>
            </a:r>
            <a:endParaRPr lang="fr-FR" dirty="0"/>
          </a:p>
        </p:txBody>
      </p:sp>
      <p:sp>
        <p:nvSpPr>
          <p:cNvPr id="4" name="ZoneTexte 3"/>
          <p:cNvSpPr txBox="1"/>
          <p:nvPr/>
        </p:nvSpPr>
        <p:spPr>
          <a:xfrm>
            <a:off x="467544" y="1556793"/>
            <a:ext cx="8208912" cy="1200329"/>
          </a:xfrm>
          <a:prstGeom prst="rect">
            <a:avLst/>
          </a:prstGeom>
          <a:noFill/>
        </p:spPr>
        <p:txBody>
          <a:bodyPr wrap="square" rtlCol="0">
            <a:spAutoFit/>
          </a:bodyPr>
          <a:lstStyle/>
          <a:p>
            <a:pPr>
              <a:buNone/>
            </a:pPr>
            <a:r>
              <a:rPr lang="fr-FR" b="1" dirty="0" smtClean="0"/>
              <a:t>Remarque : </a:t>
            </a:r>
            <a:r>
              <a:rPr lang="fr-FR" dirty="0" smtClean="0"/>
              <a:t>un arbre d’adjacences (ou une forêt d’arbres d’adjacences) est associé(e) à un ou plusieurs arbres de gènes et à une liste d’adjacences.</a:t>
            </a:r>
            <a:endParaRPr lang="fr-FR" b="1" dirty="0" smtClean="0"/>
          </a:p>
          <a:p>
            <a:endParaRPr lang="fr-FR" dirty="0"/>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fr-FR" dirty="0" smtClean="0"/>
              <a:t>Adjacence Actuelle</a:t>
            </a:r>
            <a:endParaRPr lang="fr-FR" dirty="0"/>
          </a:p>
        </p:txBody>
      </p:sp>
      <p:sp>
        <p:nvSpPr>
          <p:cNvPr id="6" name="TextBox 5"/>
          <p:cNvSpPr txBox="1"/>
          <p:nvPr/>
        </p:nvSpPr>
        <p:spPr>
          <a:xfrm>
            <a:off x="3941883" y="2285505"/>
            <a:ext cx="837089" cy="369332"/>
          </a:xfrm>
          <a:prstGeom prst="rect">
            <a:avLst/>
          </a:prstGeom>
          <a:noFill/>
        </p:spPr>
        <p:txBody>
          <a:bodyPr wrap="none" rtlCol="0">
            <a:spAutoFit/>
          </a:bodyPr>
          <a:lstStyle/>
          <a:p>
            <a:r>
              <a:rPr lang="fr-FR" dirty="0" smtClean="0"/>
              <a:t>A</a:t>
            </a:r>
            <a:r>
              <a:rPr lang="fr-FR" baseline="-25000" dirty="0" smtClean="0"/>
              <a:t>1</a:t>
            </a:r>
            <a:r>
              <a:rPr lang="fr-FR" dirty="0" smtClean="0"/>
              <a:t>~A</a:t>
            </a:r>
            <a:r>
              <a:rPr lang="fr-FR" baseline="-25000" dirty="0" smtClean="0"/>
              <a:t>2</a:t>
            </a:r>
            <a:endParaRPr lang="fr-FR" baseline="-25000" dirty="0"/>
          </a:p>
        </p:txBody>
      </p:sp>
      <p:sp>
        <p:nvSpPr>
          <p:cNvPr id="8" name="Down Arrow 7"/>
          <p:cNvSpPr/>
          <p:nvPr/>
        </p:nvSpPr>
        <p:spPr>
          <a:xfrm>
            <a:off x="4216412" y="3068960"/>
            <a:ext cx="288032" cy="432048"/>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9" name="TextBox 8"/>
          <p:cNvSpPr txBox="1"/>
          <p:nvPr/>
        </p:nvSpPr>
        <p:spPr>
          <a:xfrm>
            <a:off x="3658890" y="3830558"/>
            <a:ext cx="441146" cy="369332"/>
          </a:xfrm>
          <a:prstGeom prst="rect">
            <a:avLst/>
          </a:prstGeom>
          <a:noFill/>
        </p:spPr>
        <p:txBody>
          <a:bodyPr wrap="none" rtlCol="0">
            <a:spAutoFit/>
          </a:bodyPr>
          <a:lstStyle/>
          <a:p>
            <a:r>
              <a:rPr lang="fr-FR" dirty="0" smtClean="0"/>
              <a:t>A</a:t>
            </a:r>
            <a:r>
              <a:rPr lang="fr-FR" baseline="-25000" dirty="0" smtClean="0"/>
              <a:t>1</a:t>
            </a:r>
            <a:endParaRPr lang="fr-FR" baseline="-25000" dirty="0"/>
          </a:p>
        </p:txBody>
      </p:sp>
      <p:sp>
        <p:nvSpPr>
          <p:cNvPr id="10" name="TextBox 9"/>
          <p:cNvSpPr txBox="1"/>
          <p:nvPr/>
        </p:nvSpPr>
        <p:spPr>
          <a:xfrm>
            <a:off x="4646165" y="3830558"/>
            <a:ext cx="441146" cy="369332"/>
          </a:xfrm>
          <a:prstGeom prst="rect">
            <a:avLst/>
          </a:prstGeom>
          <a:noFill/>
        </p:spPr>
        <p:txBody>
          <a:bodyPr wrap="none" rtlCol="0">
            <a:spAutoFit/>
          </a:bodyPr>
          <a:lstStyle/>
          <a:p>
            <a:r>
              <a:rPr lang="fr-FR" dirty="0" smtClean="0"/>
              <a:t>A</a:t>
            </a:r>
            <a:r>
              <a:rPr lang="fr-FR" baseline="-25000" dirty="0" smtClean="0"/>
              <a:t>2</a:t>
            </a:r>
            <a:endParaRPr lang="fr-FR" baseline="-25000" dirty="0"/>
          </a:p>
        </p:txBody>
      </p:sp>
    </p:spTree>
    <p:extLst>
      <p:ext uri="{BB962C8B-B14F-4D97-AF65-F5344CB8AC3E}">
        <p14:creationId xmlns="" xmlns:p14="http://schemas.microsoft.com/office/powerpoint/2010/main" val="1772210990"/>
      </p:ext>
    </p:extLst>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360155" y="2184051"/>
            <a:ext cx="0"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prstGeom prst="rect">
            <a:avLst/>
          </a:prstGeom>
        </p:spPr>
        <p:txBody>
          <a:bodyPr>
            <a:normAutofit fontScale="90000"/>
          </a:bodyPr>
          <a:lstStyle/>
          <a:p>
            <a:r>
              <a:rPr lang="fr-FR" dirty="0" smtClean="0"/>
              <a:t>Nœud de Duplication de Gène</a:t>
            </a:r>
            <a:endParaRPr lang="fr-FR" dirty="0"/>
          </a:p>
        </p:txBody>
      </p:sp>
      <p:sp>
        <p:nvSpPr>
          <p:cNvPr id="3" name="Rectangle 2"/>
          <p:cNvSpPr/>
          <p:nvPr/>
        </p:nvSpPr>
        <p:spPr>
          <a:xfrm>
            <a:off x="4288147" y="2112043"/>
            <a:ext cx="144016" cy="14401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extBox 8"/>
          <p:cNvSpPr txBox="1"/>
          <p:nvPr/>
        </p:nvSpPr>
        <p:spPr>
          <a:xfrm>
            <a:off x="3941609" y="1756690"/>
            <a:ext cx="837089" cy="369332"/>
          </a:xfrm>
          <a:prstGeom prst="rect">
            <a:avLst/>
          </a:prstGeom>
          <a:noFill/>
        </p:spPr>
        <p:txBody>
          <a:bodyPr wrap="none" rtlCol="0">
            <a:spAutoFit/>
          </a:bodyPr>
          <a:lstStyle/>
          <a:p>
            <a:r>
              <a:rPr lang="fr-FR" dirty="0" smtClean="0"/>
              <a:t>A</a:t>
            </a:r>
            <a:r>
              <a:rPr lang="fr-FR" baseline="-25000" dirty="0" smtClean="0"/>
              <a:t>1</a:t>
            </a:r>
            <a:r>
              <a:rPr lang="fr-FR" dirty="0" smtClean="0"/>
              <a:t>~A</a:t>
            </a:r>
            <a:r>
              <a:rPr lang="fr-FR" baseline="-25000" dirty="0" smtClean="0"/>
              <a:t>2</a:t>
            </a:r>
            <a:endParaRPr lang="fr-FR" baseline="-25000" dirty="0"/>
          </a:p>
        </p:txBody>
      </p:sp>
      <p:sp>
        <p:nvSpPr>
          <p:cNvPr id="10" name="TextBox 9"/>
          <p:cNvSpPr txBox="1"/>
          <p:nvPr/>
        </p:nvSpPr>
        <p:spPr>
          <a:xfrm>
            <a:off x="3963498" y="2694378"/>
            <a:ext cx="837089" cy="369332"/>
          </a:xfrm>
          <a:prstGeom prst="rect">
            <a:avLst/>
          </a:prstGeom>
          <a:noFill/>
        </p:spPr>
        <p:txBody>
          <a:bodyPr wrap="none" rtlCol="0">
            <a:spAutoFit/>
          </a:bodyPr>
          <a:lstStyle/>
          <a:p>
            <a:r>
              <a:rPr lang="fr-FR" dirty="0" smtClean="0"/>
              <a:t>A</a:t>
            </a:r>
            <a:r>
              <a:rPr lang="fr-FR" baseline="-25000" dirty="0" smtClean="0"/>
              <a:t>3</a:t>
            </a:r>
            <a:r>
              <a:rPr lang="fr-FR" dirty="0" smtClean="0"/>
              <a:t>~A</a:t>
            </a:r>
            <a:r>
              <a:rPr lang="fr-FR" baseline="-25000" dirty="0" smtClean="0"/>
              <a:t>2</a:t>
            </a:r>
            <a:endParaRPr lang="fr-FR" baseline="-25000" dirty="0"/>
          </a:p>
        </p:txBody>
      </p:sp>
      <p:sp>
        <p:nvSpPr>
          <p:cNvPr id="11" name="Down Arrow 10"/>
          <p:cNvSpPr/>
          <p:nvPr/>
        </p:nvSpPr>
        <p:spPr>
          <a:xfrm>
            <a:off x="4217743" y="3221609"/>
            <a:ext cx="288032" cy="432048"/>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2" name="Down Arrow 11"/>
          <p:cNvSpPr/>
          <p:nvPr/>
        </p:nvSpPr>
        <p:spPr>
          <a:xfrm>
            <a:off x="6515174" y="3234105"/>
            <a:ext cx="288032" cy="432048"/>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3" name="Down Arrow 12"/>
          <p:cNvSpPr/>
          <p:nvPr/>
        </p:nvSpPr>
        <p:spPr>
          <a:xfrm>
            <a:off x="2328767" y="3234105"/>
            <a:ext cx="288032" cy="432048"/>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cxnSp>
        <p:nvCxnSpPr>
          <p:cNvPr id="15" name="Straight Connector 14"/>
          <p:cNvCxnSpPr/>
          <p:nvPr/>
        </p:nvCxnSpPr>
        <p:spPr>
          <a:xfrm flipH="1">
            <a:off x="5965883" y="4269118"/>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6262299" y="4277751"/>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181907" y="4197110"/>
            <a:ext cx="144016" cy="14401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extBox 17"/>
          <p:cNvSpPr txBox="1"/>
          <p:nvPr/>
        </p:nvSpPr>
        <p:spPr>
          <a:xfrm>
            <a:off x="6062196" y="3874865"/>
            <a:ext cx="441146" cy="369332"/>
          </a:xfrm>
          <a:prstGeom prst="rect">
            <a:avLst/>
          </a:prstGeom>
          <a:noFill/>
        </p:spPr>
        <p:txBody>
          <a:bodyPr wrap="none" rtlCol="0">
            <a:spAutoFit/>
          </a:bodyPr>
          <a:lstStyle/>
          <a:p>
            <a:r>
              <a:rPr lang="fr-FR" dirty="0" smtClean="0"/>
              <a:t>A</a:t>
            </a:r>
            <a:r>
              <a:rPr lang="fr-FR" baseline="-25000" dirty="0" smtClean="0"/>
              <a:t>1</a:t>
            </a:r>
            <a:endParaRPr lang="fr-FR" baseline="-25000" dirty="0"/>
          </a:p>
        </p:txBody>
      </p:sp>
      <p:cxnSp>
        <p:nvCxnSpPr>
          <p:cNvPr id="19" name="Straight Connector 18"/>
          <p:cNvCxnSpPr/>
          <p:nvPr/>
        </p:nvCxnSpPr>
        <p:spPr>
          <a:xfrm flipH="1">
            <a:off x="6957227" y="4269118"/>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253643" y="4277751"/>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173251" y="4197110"/>
            <a:ext cx="144016" cy="14401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extBox 21"/>
          <p:cNvSpPr txBox="1"/>
          <p:nvPr/>
        </p:nvSpPr>
        <p:spPr>
          <a:xfrm>
            <a:off x="7053540" y="3874865"/>
            <a:ext cx="441146" cy="369332"/>
          </a:xfrm>
          <a:prstGeom prst="rect">
            <a:avLst/>
          </a:prstGeom>
          <a:noFill/>
        </p:spPr>
        <p:txBody>
          <a:bodyPr wrap="none" rtlCol="0">
            <a:spAutoFit/>
          </a:bodyPr>
          <a:lstStyle/>
          <a:p>
            <a:r>
              <a:rPr lang="fr-FR" dirty="0" smtClean="0"/>
              <a:t>A</a:t>
            </a:r>
            <a:r>
              <a:rPr lang="fr-FR" baseline="-25000" dirty="0" smtClean="0"/>
              <a:t>2</a:t>
            </a:r>
            <a:endParaRPr lang="fr-FR" baseline="-25000" dirty="0"/>
          </a:p>
        </p:txBody>
      </p:sp>
      <p:cxnSp>
        <p:nvCxnSpPr>
          <p:cNvPr id="23" name="Straight Connector 22"/>
          <p:cNvCxnSpPr/>
          <p:nvPr/>
        </p:nvCxnSpPr>
        <p:spPr>
          <a:xfrm flipH="1">
            <a:off x="1779476" y="4238790"/>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2075892" y="4247423"/>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995500" y="4166782"/>
            <a:ext cx="144016" cy="14401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extBox 25"/>
          <p:cNvSpPr txBox="1"/>
          <p:nvPr/>
        </p:nvSpPr>
        <p:spPr>
          <a:xfrm>
            <a:off x="1875789" y="3844537"/>
            <a:ext cx="441146" cy="369332"/>
          </a:xfrm>
          <a:prstGeom prst="rect">
            <a:avLst/>
          </a:prstGeom>
          <a:noFill/>
        </p:spPr>
        <p:txBody>
          <a:bodyPr wrap="none" rtlCol="0">
            <a:spAutoFit/>
          </a:bodyPr>
          <a:lstStyle/>
          <a:p>
            <a:r>
              <a:rPr lang="fr-FR" dirty="0" smtClean="0"/>
              <a:t>A</a:t>
            </a:r>
            <a:r>
              <a:rPr lang="fr-FR" baseline="-25000" dirty="0" smtClean="0"/>
              <a:t>1</a:t>
            </a:r>
            <a:endParaRPr lang="fr-FR" baseline="-25000" dirty="0"/>
          </a:p>
        </p:txBody>
      </p:sp>
      <p:sp>
        <p:nvSpPr>
          <p:cNvPr id="30" name="TextBox 29"/>
          <p:cNvSpPr txBox="1"/>
          <p:nvPr/>
        </p:nvSpPr>
        <p:spPr>
          <a:xfrm>
            <a:off x="2706484" y="4273081"/>
            <a:ext cx="441146" cy="369332"/>
          </a:xfrm>
          <a:prstGeom prst="rect">
            <a:avLst/>
          </a:prstGeom>
          <a:noFill/>
        </p:spPr>
        <p:txBody>
          <a:bodyPr wrap="none" rtlCol="0">
            <a:spAutoFit/>
          </a:bodyPr>
          <a:lstStyle/>
          <a:p>
            <a:r>
              <a:rPr lang="fr-FR" dirty="0" smtClean="0"/>
              <a:t>A</a:t>
            </a:r>
            <a:r>
              <a:rPr lang="fr-FR" baseline="-25000" dirty="0" smtClean="0"/>
              <a:t>2</a:t>
            </a:r>
            <a:endParaRPr lang="fr-FR" baseline="-25000" dirty="0"/>
          </a:p>
        </p:txBody>
      </p:sp>
      <p:cxnSp>
        <p:nvCxnSpPr>
          <p:cNvPr id="31" name="Straight Connector 30"/>
          <p:cNvCxnSpPr/>
          <p:nvPr/>
        </p:nvCxnSpPr>
        <p:spPr>
          <a:xfrm flipH="1">
            <a:off x="3553677" y="4282978"/>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3850093" y="4291611"/>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769701" y="4210970"/>
            <a:ext cx="144016" cy="14401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TextBox 33"/>
          <p:cNvSpPr txBox="1"/>
          <p:nvPr/>
        </p:nvSpPr>
        <p:spPr>
          <a:xfrm>
            <a:off x="3649990" y="3888725"/>
            <a:ext cx="441146" cy="369332"/>
          </a:xfrm>
          <a:prstGeom prst="rect">
            <a:avLst/>
          </a:prstGeom>
          <a:noFill/>
        </p:spPr>
        <p:txBody>
          <a:bodyPr wrap="none" rtlCol="0">
            <a:spAutoFit/>
          </a:bodyPr>
          <a:lstStyle/>
          <a:p>
            <a:r>
              <a:rPr lang="fr-FR" dirty="0" smtClean="0"/>
              <a:t>A</a:t>
            </a:r>
            <a:r>
              <a:rPr lang="fr-FR" baseline="-25000" dirty="0" smtClean="0"/>
              <a:t>1</a:t>
            </a:r>
            <a:endParaRPr lang="fr-FR" baseline="-25000" dirty="0"/>
          </a:p>
        </p:txBody>
      </p:sp>
      <p:cxnSp>
        <p:nvCxnSpPr>
          <p:cNvPr id="35" name="Straight Connector 34"/>
          <p:cNvCxnSpPr/>
          <p:nvPr/>
        </p:nvCxnSpPr>
        <p:spPr>
          <a:xfrm flipH="1">
            <a:off x="4540952" y="4273081"/>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4837368" y="4281714"/>
            <a:ext cx="288032" cy="42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637265" y="3878828"/>
            <a:ext cx="441146" cy="369332"/>
          </a:xfrm>
          <a:prstGeom prst="rect">
            <a:avLst/>
          </a:prstGeom>
          <a:noFill/>
        </p:spPr>
        <p:txBody>
          <a:bodyPr wrap="none" rtlCol="0">
            <a:spAutoFit/>
          </a:bodyPr>
          <a:lstStyle/>
          <a:p>
            <a:r>
              <a:rPr lang="fr-FR" dirty="0" smtClean="0"/>
              <a:t>A</a:t>
            </a:r>
            <a:r>
              <a:rPr lang="fr-FR" baseline="-25000" dirty="0" smtClean="0"/>
              <a:t>2</a:t>
            </a:r>
            <a:endParaRPr lang="fr-FR" baseline="-25000" dirty="0"/>
          </a:p>
        </p:txBody>
      </p:sp>
      <p:sp>
        <p:nvSpPr>
          <p:cNvPr id="39" name="Oval 38"/>
          <p:cNvSpPr/>
          <p:nvPr/>
        </p:nvSpPr>
        <p:spPr>
          <a:xfrm>
            <a:off x="4752040" y="4195804"/>
            <a:ext cx="153888" cy="153888"/>
          </a:xfrm>
          <a:prstGeom prst="ellipse">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TextBox 40"/>
          <p:cNvSpPr txBox="1"/>
          <p:nvPr/>
        </p:nvSpPr>
        <p:spPr>
          <a:xfrm>
            <a:off x="1492351" y="4693058"/>
            <a:ext cx="441146" cy="369332"/>
          </a:xfrm>
          <a:prstGeom prst="rect">
            <a:avLst/>
          </a:prstGeom>
          <a:noFill/>
        </p:spPr>
        <p:txBody>
          <a:bodyPr wrap="none" rtlCol="0">
            <a:spAutoFit/>
          </a:bodyPr>
          <a:lstStyle/>
          <a:p>
            <a:r>
              <a:rPr lang="fr-FR" dirty="0" smtClean="0"/>
              <a:t>A</a:t>
            </a:r>
            <a:r>
              <a:rPr lang="fr-FR" baseline="-25000" dirty="0"/>
              <a:t>3</a:t>
            </a:r>
          </a:p>
        </p:txBody>
      </p:sp>
      <p:sp>
        <p:nvSpPr>
          <p:cNvPr id="42" name="TextBox 41"/>
          <p:cNvSpPr txBox="1"/>
          <p:nvPr/>
        </p:nvSpPr>
        <p:spPr>
          <a:xfrm>
            <a:off x="2219908" y="4698905"/>
            <a:ext cx="441146" cy="369332"/>
          </a:xfrm>
          <a:prstGeom prst="rect">
            <a:avLst/>
          </a:prstGeom>
          <a:noFill/>
        </p:spPr>
        <p:txBody>
          <a:bodyPr wrap="none" rtlCol="0">
            <a:spAutoFit/>
          </a:bodyPr>
          <a:lstStyle/>
          <a:p>
            <a:r>
              <a:rPr lang="fr-FR" dirty="0" smtClean="0"/>
              <a:t>A</a:t>
            </a:r>
            <a:r>
              <a:rPr lang="fr-FR" baseline="-25000" dirty="0" smtClean="0"/>
              <a:t>4</a:t>
            </a:r>
            <a:endParaRPr lang="fr-FR" baseline="-25000" dirty="0"/>
          </a:p>
        </p:txBody>
      </p:sp>
      <p:sp>
        <p:nvSpPr>
          <p:cNvPr id="43" name="TextBox 42"/>
          <p:cNvSpPr txBox="1"/>
          <p:nvPr/>
        </p:nvSpPr>
        <p:spPr>
          <a:xfrm>
            <a:off x="3266552" y="4717998"/>
            <a:ext cx="441146" cy="369332"/>
          </a:xfrm>
          <a:prstGeom prst="rect">
            <a:avLst/>
          </a:prstGeom>
          <a:noFill/>
        </p:spPr>
        <p:txBody>
          <a:bodyPr wrap="none" rtlCol="0">
            <a:spAutoFit/>
          </a:bodyPr>
          <a:lstStyle/>
          <a:p>
            <a:r>
              <a:rPr lang="fr-FR" dirty="0" smtClean="0"/>
              <a:t>A</a:t>
            </a:r>
            <a:r>
              <a:rPr lang="fr-FR" baseline="-25000" dirty="0"/>
              <a:t>3</a:t>
            </a:r>
          </a:p>
        </p:txBody>
      </p:sp>
      <p:sp>
        <p:nvSpPr>
          <p:cNvPr id="44" name="TextBox 43"/>
          <p:cNvSpPr txBox="1"/>
          <p:nvPr/>
        </p:nvSpPr>
        <p:spPr>
          <a:xfrm>
            <a:off x="3994109" y="4723845"/>
            <a:ext cx="441146" cy="369332"/>
          </a:xfrm>
          <a:prstGeom prst="rect">
            <a:avLst/>
          </a:prstGeom>
          <a:noFill/>
        </p:spPr>
        <p:txBody>
          <a:bodyPr wrap="none" rtlCol="0">
            <a:spAutoFit/>
          </a:bodyPr>
          <a:lstStyle/>
          <a:p>
            <a:r>
              <a:rPr lang="fr-FR" dirty="0" smtClean="0"/>
              <a:t>A</a:t>
            </a:r>
            <a:r>
              <a:rPr lang="fr-FR" baseline="-25000" dirty="0" smtClean="0"/>
              <a:t>4</a:t>
            </a:r>
            <a:endParaRPr lang="fr-FR" baseline="-25000" dirty="0"/>
          </a:p>
        </p:txBody>
      </p:sp>
      <p:sp>
        <p:nvSpPr>
          <p:cNvPr id="45" name="TextBox 44"/>
          <p:cNvSpPr txBox="1"/>
          <p:nvPr/>
        </p:nvSpPr>
        <p:spPr>
          <a:xfrm>
            <a:off x="5678758" y="4705554"/>
            <a:ext cx="441146" cy="369332"/>
          </a:xfrm>
          <a:prstGeom prst="rect">
            <a:avLst/>
          </a:prstGeom>
          <a:noFill/>
        </p:spPr>
        <p:txBody>
          <a:bodyPr wrap="none" rtlCol="0">
            <a:spAutoFit/>
          </a:bodyPr>
          <a:lstStyle/>
          <a:p>
            <a:r>
              <a:rPr lang="fr-FR" dirty="0" smtClean="0"/>
              <a:t>A</a:t>
            </a:r>
            <a:r>
              <a:rPr lang="fr-FR" baseline="-25000" dirty="0"/>
              <a:t>3</a:t>
            </a:r>
          </a:p>
        </p:txBody>
      </p:sp>
      <p:sp>
        <p:nvSpPr>
          <p:cNvPr id="46" name="TextBox 45"/>
          <p:cNvSpPr txBox="1"/>
          <p:nvPr/>
        </p:nvSpPr>
        <p:spPr>
          <a:xfrm>
            <a:off x="6406315" y="4711401"/>
            <a:ext cx="441146" cy="369332"/>
          </a:xfrm>
          <a:prstGeom prst="rect">
            <a:avLst/>
          </a:prstGeom>
          <a:noFill/>
        </p:spPr>
        <p:txBody>
          <a:bodyPr wrap="none" rtlCol="0">
            <a:spAutoFit/>
          </a:bodyPr>
          <a:lstStyle/>
          <a:p>
            <a:r>
              <a:rPr lang="fr-FR" dirty="0" smtClean="0"/>
              <a:t>A</a:t>
            </a:r>
            <a:r>
              <a:rPr lang="fr-FR" baseline="-25000" dirty="0" smtClean="0"/>
              <a:t>4</a:t>
            </a:r>
            <a:endParaRPr lang="fr-FR" baseline="-25000" dirty="0"/>
          </a:p>
        </p:txBody>
      </p:sp>
      <p:sp>
        <p:nvSpPr>
          <p:cNvPr id="47" name="TextBox 46"/>
          <p:cNvSpPr txBox="1"/>
          <p:nvPr/>
        </p:nvSpPr>
        <p:spPr>
          <a:xfrm>
            <a:off x="6726189" y="4749792"/>
            <a:ext cx="441146" cy="369332"/>
          </a:xfrm>
          <a:prstGeom prst="rect">
            <a:avLst/>
          </a:prstGeom>
          <a:noFill/>
        </p:spPr>
        <p:txBody>
          <a:bodyPr wrap="none" rtlCol="0">
            <a:spAutoFit/>
          </a:bodyPr>
          <a:lstStyle/>
          <a:p>
            <a:r>
              <a:rPr lang="fr-FR" dirty="0" smtClean="0"/>
              <a:t>A</a:t>
            </a:r>
            <a:r>
              <a:rPr lang="fr-FR" baseline="-25000" dirty="0" smtClean="0"/>
              <a:t>5</a:t>
            </a:r>
            <a:endParaRPr lang="fr-FR" baseline="-25000" dirty="0"/>
          </a:p>
        </p:txBody>
      </p:sp>
      <p:sp>
        <p:nvSpPr>
          <p:cNvPr id="48" name="TextBox 47"/>
          <p:cNvSpPr txBox="1"/>
          <p:nvPr/>
        </p:nvSpPr>
        <p:spPr>
          <a:xfrm>
            <a:off x="7453746" y="4755639"/>
            <a:ext cx="441146" cy="369332"/>
          </a:xfrm>
          <a:prstGeom prst="rect">
            <a:avLst/>
          </a:prstGeom>
          <a:noFill/>
        </p:spPr>
        <p:txBody>
          <a:bodyPr wrap="none" rtlCol="0">
            <a:spAutoFit/>
          </a:bodyPr>
          <a:lstStyle/>
          <a:p>
            <a:r>
              <a:rPr lang="fr-FR" dirty="0" smtClean="0"/>
              <a:t>A</a:t>
            </a:r>
            <a:r>
              <a:rPr lang="fr-FR" baseline="-25000" dirty="0" smtClean="0"/>
              <a:t>6</a:t>
            </a:r>
            <a:endParaRPr lang="fr-FR" baseline="-25000" dirty="0"/>
          </a:p>
        </p:txBody>
      </p:sp>
      <p:sp>
        <p:nvSpPr>
          <p:cNvPr id="49" name="TextBox 48"/>
          <p:cNvSpPr txBox="1"/>
          <p:nvPr/>
        </p:nvSpPr>
        <p:spPr>
          <a:xfrm>
            <a:off x="4368602" y="4728612"/>
            <a:ext cx="402674" cy="369332"/>
          </a:xfrm>
          <a:prstGeom prst="rect">
            <a:avLst/>
          </a:prstGeom>
          <a:noFill/>
        </p:spPr>
        <p:txBody>
          <a:bodyPr wrap="none" rtlCol="0">
            <a:spAutoFit/>
          </a:bodyPr>
          <a:lstStyle/>
          <a:p>
            <a:r>
              <a:rPr lang="fr-FR" dirty="0" smtClean="0"/>
              <a:t>B</a:t>
            </a:r>
            <a:r>
              <a:rPr lang="fr-FR" baseline="-25000" dirty="0" smtClean="0"/>
              <a:t>1</a:t>
            </a:r>
            <a:endParaRPr lang="fr-FR" baseline="-25000" dirty="0"/>
          </a:p>
        </p:txBody>
      </p:sp>
      <p:sp>
        <p:nvSpPr>
          <p:cNvPr id="50" name="TextBox 49"/>
          <p:cNvSpPr txBox="1"/>
          <p:nvPr/>
        </p:nvSpPr>
        <p:spPr>
          <a:xfrm>
            <a:off x="5096159" y="4734459"/>
            <a:ext cx="457176" cy="369332"/>
          </a:xfrm>
          <a:prstGeom prst="rect">
            <a:avLst/>
          </a:prstGeom>
          <a:noFill/>
        </p:spPr>
        <p:txBody>
          <a:bodyPr wrap="none" rtlCol="0">
            <a:spAutoFit/>
          </a:bodyPr>
          <a:lstStyle/>
          <a:p>
            <a:r>
              <a:rPr lang="fr-FR" dirty="0" smtClean="0"/>
              <a:t>C</a:t>
            </a:r>
            <a:r>
              <a:rPr lang="fr-FR" baseline="-25000" dirty="0" smtClean="0"/>
              <a:t>1</a:t>
            </a:r>
            <a:endParaRPr lang="fr-FR" baseline="-25000" dirty="0"/>
          </a:p>
        </p:txBody>
      </p:sp>
    </p:spTree>
    <p:extLst>
      <p:ext uri="{BB962C8B-B14F-4D97-AF65-F5344CB8AC3E}">
        <p14:creationId xmlns="" xmlns:p14="http://schemas.microsoft.com/office/powerpoint/2010/main" val="2674389452"/>
      </p:ext>
    </p:extLst>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fr-FR" dirty="0" smtClean="0"/>
              <a:t>Nœud de Création</a:t>
            </a:r>
            <a:endParaRPr lang="fr-FR" dirty="0"/>
          </a:p>
        </p:txBody>
      </p:sp>
      <p:pic>
        <p:nvPicPr>
          <p:cNvPr id="5" name="Espace réservé du contenu 4" descr="solSim1.png"/>
          <p:cNvPicPr>
            <a:picLocks noGrp="1" noChangeAspect="1"/>
          </p:cNvPicPr>
          <p:nvPr>
            <p:ph idx="1"/>
          </p:nvPr>
        </p:nvPicPr>
        <p:blipFill>
          <a:blip r:embed="rId3" cstate="print"/>
          <a:stretch>
            <a:fillRect/>
          </a:stretch>
        </p:blipFill>
        <p:spPr>
          <a:xfrm>
            <a:off x="2444741" y="2773711"/>
            <a:ext cx="3973531" cy="2201165"/>
          </a:xfrm>
        </p:spPr>
      </p:pic>
    </p:spTree>
    <p:extLst>
      <p:ext uri="{BB962C8B-B14F-4D97-AF65-F5344CB8AC3E}">
        <p14:creationId xmlns="" xmlns:p14="http://schemas.microsoft.com/office/powerpoint/2010/main" val="2812585036"/>
      </p:ext>
    </p:extLst>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Problématique</a:t>
            </a:r>
            <a:endParaRPr lang="fr-FR" dirty="0"/>
          </a:p>
        </p:txBody>
      </p:sp>
      <p:sp>
        <p:nvSpPr>
          <p:cNvPr id="3" name="Content Placeholder 2"/>
          <p:cNvSpPr>
            <a:spLocks noGrp="1"/>
          </p:cNvSpPr>
          <p:nvPr>
            <p:ph idx="1"/>
          </p:nvPr>
        </p:nvSpPr>
        <p:spPr>
          <a:xfrm>
            <a:off x="1043492" y="1916831"/>
            <a:ext cx="6777317" cy="4633391"/>
          </a:xfrm>
        </p:spPr>
        <p:txBody>
          <a:bodyPr>
            <a:normAutofit lnSpcReduction="10000"/>
          </a:bodyPr>
          <a:lstStyle/>
          <a:p>
            <a:r>
              <a:rPr lang="fr-FR" dirty="0" smtClean="0"/>
              <a:t>Limitation :</a:t>
            </a:r>
          </a:p>
          <a:p>
            <a:pPr lvl="1"/>
            <a:r>
              <a:rPr lang="fr-FR" dirty="0" smtClean="0"/>
              <a:t>2 arbres de gènes dont les racines sont de la même espèce</a:t>
            </a:r>
          </a:p>
          <a:p>
            <a:pPr lvl="1"/>
            <a:r>
              <a:rPr lang="fr-FR" dirty="0" smtClean="0"/>
              <a:t>Adjacences entre 2 arbres de gènes différents</a:t>
            </a:r>
          </a:p>
          <a:p>
            <a:r>
              <a:rPr lang="fr-FR" dirty="0" smtClean="0"/>
              <a:t>Données :</a:t>
            </a:r>
          </a:p>
          <a:p>
            <a:pPr lvl="1"/>
            <a:r>
              <a:rPr lang="fr-FR" dirty="0" smtClean="0"/>
              <a:t>2 arbres de gènes G</a:t>
            </a:r>
            <a:r>
              <a:rPr lang="fr-FR" baseline="-25000" dirty="0" smtClean="0"/>
              <a:t>1</a:t>
            </a:r>
            <a:r>
              <a:rPr lang="fr-FR" dirty="0" smtClean="0"/>
              <a:t> et G</a:t>
            </a:r>
            <a:r>
              <a:rPr lang="fr-FR" baseline="-25000" dirty="0" smtClean="0"/>
              <a:t>2</a:t>
            </a:r>
            <a:endParaRPr lang="fr-FR" dirty="0" smtClean="0"/>
          </a:p>
          <a:p>
            <a:pPr lvl="1"/>
            <a:r>
              <a:rPr lang="fr-FR" dirty="0" smtClean="0"/>
              <a:t>Une liste d’adjacences L</a:t>
            </a:r>
          </a:p>
          <a:p>
            <a:pPr lvl="1"/>
            <a:r>
              <a:rPr lang="fr-FR" dirty="0" smtClean="0"/>
              <a:t>Un arbre des espèces S</a:t>
            </a:r>
          </a:p>
          <a:p>
            <a:r>
              <a:rPr lang="fr-FR" b="1" dirty="0" smtClean="0"/>
              <a:t>Solution</a:t>
            </a:r>
            <a:r>
              <a:rPr lang="fr-FR" dirty="0" smtClean="0"/>
              <a:t> : forêt d’arbres d’adjacences associés à G</a:t>
            </a:r>
            <a:r>
              <a:rPr lang="fr-FR" baseline="-25000" dirty="0" smtClean="0"/>
              <a:t>1</a:t>
            </a:r>
            <a:r>
              <a:rPr lang="fr-FR" dirty="0" smtClean="0"/>
              <a:t>, G</a:t>
            </a:r>
            <a:r>
              <a:rPr lang="fr-FR" baseline="-25000" dirty="0" smtClean="0"/>
              <a:t>2</a:t>
            </a:r>
            <a:r>
              <a:rPr lang="fr-FR" dirty="0" smtClean="0"/>
              <a:t> et L de </a:t>
            </a:r>
            <a:r>
              <a:rPr lang="fr-FR" i="1" u="sng" dirty="0" smtClean="0"/>
              <a:t>coût différentiel </a:t>
            </a:r>
            <a:r>
              <a:rPr lang="fr-FR" dirty="0" smtClean="0"/>
              <a:t>minimum.</a:t>
            </a:r>
          </a:p>
        </p:txBody>
      </p:sp>
      <p:sp>
        <p:nvSpPr>
          <p:cNvPr id="4" name="Rectangle 3"/>
          <p:cNvSpPr/>
          <p:nvPr/>
        </p:nvSpPr>
        <p:spPr>
          <a:xfrm>
            <a:off x="971600" y="1124744"/>
            <a:ext cx="7128792" cy="646331"/>
          </a:xfrm>
          <a:prstGeom prst="rect">
            <a:avLst/>
          </a:prstGeom>
        </p:spPr>
        <p:txBody>
          <a:bodyPr wrap="square">
            <a:spAutoFit/>
          </a:bodyPr>
          <a:lstStyle/>
          <a:p>
            <a:r>
              <a:rPr lang="fr-FR" b="1" dirty="0" smtClean="0"/>
              <a:t>Reconstruire l’histoire évolutive des adjacences à partir des arbres de gènes et des adjacences actuelles.</a:t>
            </a:r>
            <a:endParaRPr lang="fr-FR" b="1" dirty="0"/>
          </a:p>
        </p:txBody>
      </p:sp>
    </p:spTree>
    <p:extLst>
      <p:ext uri="{BB962C8B-B14F-4D97-AF65-F5344CB8AC3E}">
        <p14:creationId xmlns="" xmlns:p14="http://schemas.microsoft.com/office/powerpoint/2010/main" val="336969348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Exemple</a:t>
            </a:r>
            <a:endParaRPr lang="fr-FR" dirty="0"/>
          </a:p>
        </p:txBody>
      </p:sp>
      <p:pic>
        <p:nvPicPr>
          <p:cNvPr id="5" name="Content Placeholder 4"/>
          <p:cNvPicPr>
            <a:picLocks noGrp="1" noChangeAspect="1"/>
          </p:cNvPicPr>
          <p:nvPr>
            <p:ph idx="1"/>
          </p:nvPr>
        </p:nvPicPr>
        <p:blipFill>
          <a:blip r:embed="rId3" cstate="print"/>
          <a:stretch>
            <a:fillRect/>
          </a:stretch>
        </p:blipFill>
        <p:spPr>
          <a:xfrm>
            <a:off x="814101" y="1716585"/>
            <a:ext cx="7551801" cy="3064789"/>
          </a:xfrm>
        </p:spPr>
      </p:pic>
    </p:spTree>
    <p:extLst>
      <p:ext uri="{BB962C8B-B14F-4D97-AF65-F5344CB8AC3E}">
        <p14:creationId xmlns="" xmlns:p14="http://schemas.microsoft.com/office/powerpoint/2010/main" val="2724817682"/>
      </p:ext>
    </p:extLst>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Coûts</a:t>
            </a:r>
            <a:endParaRPr lang="fr-FR" dirty="0"/>
          </a:p>
        </p:txBody>
      </p:sp>
      <p:sp>
        <p:nvSpPr>
          <p:cNvPr id="3" name="Content Placeholder 2"/>
          <p:cNvSpPr>
            <a:spLocks noGrp="1"/>
          </p:cNvSpPr>
          <p:nvPr>
            <p:ph idx="1"/>
          </p:nvPr>
        </p:nvSpPr>
        <p:spPr>
          <a:xfrm>
            <a:off x="1043608" y="1196752"/>
            <a:ext cx="6777317" cy="5353471"/>
          </a:xfrm>
        </p:spPr>
        <p:txBody>
          <a:bodyPr>
            <a:normAutofit/>
          </a:bodyPr>
          <a:lstStyle/>
          <a:p>
            <a:r>
              <a:rPr lang="fr-FR" sz="2200" b="1" dirty="0" smtClean="0"/>
              <a:t>Coût d’un arbre </a:t>
            </a:r>
            <a:r>
              <a:rPr lang="fr-FR" sz="2200" dirty="0" smtClean="0"/>
              <a:t>: somme des coûts des nœuds de l’arbre.</a:t>
            </a:r>
          </a:p>
          <a:p>
            <a:endParaRPr lang="fr-FR" sz="2200" b="1" dirty="0" smtClean="0"/>
          </a:p>
          <a:p>
            <a:endParaRPr lang="fr-FR" sz="2200" b="1" dirty="0"/>
          </a:p>
          <a:p>
            <a:endParaRPr lang="fr-FR" sz="2200" b="1" dirty="0" smtClean="0"/>
          </a:p>
          <a:p>
            <a:endParaRPr lang="fr-FR" sz="2200" b="1" dirty="0"/>
          </a:p>
          <a:p>
            <a:endParaRPr lang="fr-FR" sz="2200" b="1" dirty="0" smtClean="0"/>
          </a:p>
          <a:p>
            <a:endParaRPr lang="fr-FR" sz="2200" b="1" dirty="0"/>
          </a:p>
          <a:p>
            <a:endParaRPr lang="fr-FR" sz="2200" b="1" dirty="0" smtClean="0"/>
          </a:p>
          <a:p>
            <a:endParaRPr lang="fr-FR" sz="2200" b="1" dirty="0"/>
          </a:p>
          <a:p>
            <a:endParaRPr lang="fr-FR" sz="2200" b="1" dirty="0" smtClean="0"/>
          </a:p>
          <a:p>
            <a:r>
              <a:rPr lang="fr-FR" sz="2200" b="1" dirty="0" smtClean="0"/>
              <a:t>Coût </a:t>
            </a:r>
            <a:r>
              <a:rPr lang="fr-FR" sz="2200" b="1" dirty="0"/>
              <a:t>d’une forêt</a:t>
            </a:r>
            <a:r>
              <a:rPr lang="fr-FR" sz="2200" dirty="0"/>
              <a:t> : somme des coûts des arbres de la forêt.</a:t>
            </a:r>
          </a:p>
          <a:p>
            <a:endParaRPr lang="fr-FR" sz="2200" dirty="0" smtClean="0"/>
          </a:p>
        </p:txBody>
      </p:sp>
      <p:pic>
        <p:nvPicPr>
          <p:cNvPr id="4" name="Content Placeholder 4"/>
          <p:cNvPicPr>
            <a:picLocks noChangeAspect="1"/>
          </p:cNvPicPr>
          <p:nvPr/>
        </p:nvPicPr>
        <p:blipFill>
          <a:blip r:embed="rId3" cstate="print"/>
          <a:stretch>
            <a:fillRect/>
          </a:stretch>
        </p:blipFill>
        <p:spPr>
          <a:xfrm>
            <a:off x="1158404" y="2371594"/>
            <a:ext cx="2808312" cy="3021602"/>
          </a:xfrm>
          <a:prstGeom prst="rect">
            <a:avLst/>
          </a:prstGeom>
        </p:spPr>
      </p:pic>
      <p:sp>
        <p:nvSpPr>
          <p:cNvPr id="5" name="Bouée 4"/>
          <p:cNvSpPr/>
          <p:nvPr/>
        </p:nvSpPr>
        <p:spPr>
          <a:xfrm>
            <a:off x="1878484" y="2155570"/>
            <a:ext cx="792088" cy="792088"/>
          </a:xfrm>
          <a:prstGeom prst="donut">
            <a:avLst>
              <a:gd name="adj" fmla="val 1283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6" name="Bouée 5"/>
          <p:cNvSpPr/>
          <p:nvPr/>
        </p:nvSpPr>
        <p:spPr>
          <a:xfrm>
            <a:off x="2814588" y="2947658"/>
            <a:ext cx="792088" cy="792088"/>
          </a:xfrm>
          <a:prstGeom prst="donut">
            <a:avLst>
              <a:gd name="adj" fmla="val 1283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7" name="Bouée 6"/>
          <p:cNvSpPr/>
          <p:nvPr/>
        </p:nvSpPr>
        <p:spPr>
          <a:xfrm>
            <a:off x="1950492" y="3889280"/>
            <a:ext cx="792088" cy="792088"/>
          </a:xfrm>
          <a:prstGeom prst="donut">
            <a:avLst>
              <a:gd name="adj" fmla="val 1283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8" name="Bouée 7"/>
          <p:cNvSpPr/>
          <p:nvPr/>
        </p:nvSpPr>
        <p:spPr>
          <a:xfrm>
            <a:off x="1374428" y="3883762"/>
            <a:ext cx="792088" cy="792088"/>
          </a:xfrm>
          <a:prstGeom prst="donut">
            <a:avLst>
              <a:gd name="adj" fmla="val 1283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4330576" y="3601026"/>
            <a:ext cx="1728192" cy="369332"/>
          </a:xfrm>
          <a:prstGeom prst="rect">
            <a:avLst/>
          </a:prstGeom>
          <a:noFill/>
        </p:spPr>
        <p:txBody>
          <a:bodyPr wrap="square" rtlCol="0">
            <a:spAutoFit/>
          </a:bodyPr>
          <a:lstStyle/>
          <a:p>
            <a:r>
              <a:rPr lang="fr-FR" dirty="0" smtClean="0"/>
              <a:t>Coût de G</a:t>
            </a:r>
            <a:r>
              <a:rPr lang="fr-FR" baseline="-25000" dirty="0" smtClean="0"/>
              <a:t>1</a:t>
            </a:r>
            <a:r>
              <a:rPr lang="fr-FR" dirty="0" smtClean="0"/>
              <a:t> =</a:t>
            </a:r>
            <a:endParaRPr lang="fr-FR" baseline="-25000" dirty="0"/>
          </a:p>
        </p:txBody>
      </p:sp>
      <p:sp>
        <p:nvSpPr>
          <p:cNvPr id="10" name="ZoneTexte 9"/>
          <p:cNvSpPr txBox="1"/>
          <p:nvPr/>
        </p:nvSpPr>
        <p:spPr>
          <a:xfrm>
            <a:off x="5914752" y="3601026"/>
            <a:ext cx="1224136" cy="369332"/>
          </a:xfrm>
          <a:prstGeom prst="rect">
            <a:avLst/>
          </a:prstGeom>
          <a:noFill/>
        </p:spPr>
        <p:txBody>
          <a:bodyPr wrap="square" rtlCol="0">
            <a:spAutoFit/>
          </a:bodyPr>
          <a:lstStyle/>
          <a:p>
            <a:r>
              <a:rPr lang="fr-FR" dirty="0" smtClean="0"/>
              <a:t>D</a:t>
            </a:r>
            <a:r>
              <a:rPr lang="fr-FR" baseline="-25000" dirty="0" smtClean="0"/>
              <a:t>G</a:t>
            </a:r>
            <a:r>
              <a:rPr lang="fr-FR" dirty="0" smtClean="0"/>
              <a:t> </a:t>
            </a:r>
            <a:endParaRPr lang="fr-FR" baseline="-25000" dirty="0"/>
          </a:p>
        </p:txBody>
      </p:sp>
      <p:sp>
        <p:nvSpPr>
          <p:cNvPr id="11" name="ZoneTexte 10"/>
          <p:cNvSpPr txBox="1"/>
          <p:nvPr/>
        </p:nvSpPr>
        <p:spPr>
          <a:xfrm>
            <a:off x="6274792" y="3601026"/>
            <a:ext cx="1008112" cy="369332"/>
          </a:xfrm>
          <a:prstGeom prst="rect">
            <a:avLst/>
          </a:prstGeom>
          <a:noFill/>
        </p:spPr>
        <p:txBody>
          <a:bodyPr wrap="square" rtlCol="0">
            <a:spAutoFit/>
          </a:bodyPr>
          <a:lstStyle/>
          <a:p>
            <a:r>
              <a:rPr lang="fr-FR" dirty="0" smtClean="0"/>
              <a:t>+ D</a:t>
            </a:r>
            <a:r>
              <a:rPr lang="fr-FR" baseline="-25000" dirty="0" smtClean="0"/>
              <a:t>G</a:t>
            </a:r>
            <a:endParaRPr lang="fr-FR" baseline="-25000" dirty="0"/>
          </a:p>
        </p:txBody>
      </p:sp>
      <p:sp>
        <p:nvSpPr>
          <p:cNvPr id="12" name="ZoneTexte 11"/>
          <p:cNvSpPr txBox="1"/>
          <p:nvPr/>
        </p:nvSpPr>
        <p:spPr>
          <a:xfrm>
            <a:off x="6850856" y="3601026"/>
            <a:ext cx="1008112" cy="369332"/>
          </a:xfrm>
          <a:prstGeom prst="rect">
            <a:avLst/>
          </a:prstGeom>
          <a:noFill/>
        </p:spPr>
        <p:txBody>
          <a:bodyPr wrap="square" rtlCol="0">
            <a:spAutoFit/>
          </a:bodyPr>
          <a:lstStyle/>
          <a:p>
            <a:r>
              <a:rPr lang="fr-FR" dirty="0" smtClean="0"/>
              <a:t>+ P</a:t>
            </a:r>
            <a:r>
              <a:rPr lang="fr-FR" baseline="-25000" dirty="0" smtClean="0"/>
              <a:t>G</a:t>
            </a:r>
            <a:endParaRPr lang="fr-FR" baseline="-25000" dirty="0"/>
          </a:p>
        </p:txBody>
      </p:sp>
      <p:sp>
        <p:nvSpPr>
          <p:cNvPr id="13" name="ZoneTexte 12"/>
          <p:cNvSpPr txBox="1"/>
          <p:nvPr/>
        </p:nvSpPr>
        <p:spPr>
          <a:xfrm>
            <a:off x="7354912" y="3601026"/>
            <a:ext cx="1008112" cy="369332"/>
          </a:xfrm>
          <a:prstGeom prst="rect">
            <a:avLst/>
          </a:prstGeom>
          <a:noFill/>
        </p:spPr>
        <p:txBody>
          <a:bodyPr wrap="square" rtlCol="0">
            <a:spAutoFit/>
          </a:bodyPr>
          <a:lstStyle/>
          <a:p>
            <a:r>
              <a:rPr lang="fr-FR" dirty="0" smtClean="0"/>
              <a:t>+ P</a:t>
            </a:r>
            <a:r>
              <a:rPr lang="fr-FR" baseline="-25000" dirty="0" smtClean="0"/>
              <a:t>G</a:t>
            </a:r>
            <a:r>
              <a:rPr lang="fr-FR" dirty="0" smtClean="0"/>
              <a:t> </a:t>
            </a:r>
            <a:endParaRPr lang="fr-FR" baseline="-25000" dirty="0"/>
          </a:p>
        </p:txBody>
      </p:sp>
      <p:sp>
        <p:nvSpPr>
          <p:cNvPr id="14" name="ZoneTexte 13"/>
          <p:cNvSpPr txBox="1"/>
          <p:nvPr/>
        </p:nvSpPr>
        <p:spPr>
          <a:xfrm>
            <a:off x="5626720" y="4033074"/>
            <a:ext cx="1685077" cy="369332"/>
          </a:xfrm>
          <a:prstGeom prst="rect">
            <a:avLst/>
          </a:prstGeom>
          <a:noFill/>
        </p:spPr>
        <p:txBody>
          <a:bodyPr wrap="none" rtlCol="0">
            <a:spAutoFit/>
          </a:bodyPr>
          <a:lstStyle/>
          <a:p>
            <a:r>
              <a:rPr lang="fr-FR" dirty="0" smtClean="0"/>
              <a:t>= 2*D</a:t>
            </a:r>
            <a:r>
              <a:rPr lang="fr-FR" baseline="-25000" dirty="0" smtClean="0"/>
              <a:t>G</a:t>
            </a:r>
            <a:r>
              <a:rPr lang="fr-FR" dirty="0" smtClean="0"/>
              <a:t> + 2*P</a:t>
            </a:r>
            <a:r>
              <a:rPr lang="fr-FR" baseline="-25000" dirty="0" smtClean="0"/>
              <a:t>G</a:t>
            </a:r>
            <a:endParaRPr lang="fr-FR" baseline="-25000" dirty="0"/>
          </a:p>
        </p:txBody>
      </p:sp>
    </p:spTree>
    <p:extLst>
      <p:ext uri="{BB962C8B-B14F-4D97-AF65-F5344CB8AC3E}">
        <p14:creationId xmlns="" xmlns:p14="http://schemas.microsoft.com/office/powerpoint/2010/main" val="19647009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1000"/>
                                        <p:tgtEl>
                                          <p:spTgt spid="6"/>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heel(1)">
                                      <p:cBhvr>
                                        <p:cTn id="20" dur="1000"/>
                                        <p:tgtEl>
                                          <p:spTgt spid="7"/>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1000"/>
                                        <p:tgtEl>
                                          <p:spTgt spid="8"/>
                                        </p:tgtEl>
                                      </p:cBhvr>
                                    </p:animEffec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p:bldP spid="11" grpId="0"/>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Coûts</a:t>
            </a:r>
            <a:endParaRPr lang="fr-FR" dirty="0"/>
          </a:p>
        </p:txBody>
      </p:sp>
      <p:sp>
        <p:nvSpPr>
          <p:cNvPr id="3" name="Content Placeholder 2"/>
          <p:cNvSpPr>
            <a:spLocks noGrp="1"/>
          </p:cNvSpPr>
          <p:nvPr>
            <p:ph idx="1"/>
          </p:nvPr>
        </p:nvSpPr>
        <p:spPr>
          <a:xfrm>
            <a:off x="1043608" y="1196752"/>
            <a:ext cx="6777317" cy="3915797"/>
          </a:xfrm>
        </p:spPr>
        <p:txBody>
          <a:bodyPr>
            <a:normAutofit/>
          </a:bodyPr>
          <a:lstStyle/>
          <a:p>
            <a:r>
              <a:rPr lang="fr-FR" sz="2200" b="1" dirty="0" smtClean="0"/>
              <a:t>Coût maximum </a:t>
            </a:r>
            <a:r>
              <a:rPr lang="fr-FR" sz="2200" dirty="0" smtClean="0"/>
              <a:t>: somme des coûts des arbres de gènes G</a:t>
            </a:r>
            <a:r>
              <a:rPr lang="fr-FR" sz="2200" baseline="-25000" dirty="0" smtClean="0"/>
              <a:t>1</a:t>
            </a:r>
            <a:r>
              <a:rPr lang="fr-FR" sz="2200" dirty="0" smtClean="0"/>
              <a:t> et G</a:t>
            </a:r>
            <a:r>
              <a:rPr lang="fr-FR" sz="2200" baseline="-25000" dirty="0" smtClean="0"/>
              <a:t>2</a:t>
            </a:r>
            <a:r>
              <a:rPr lang="fr-FR" sz="2200" dirty="0" smtClean="0"/>
              <a:t> et du coût de création des adjacences de L.</a:t>
            </a:r>
          </a:p>
        </p:txBody>
      </p:sp>
      <p:pic>
        <p:nvPicPr>
          <p:cNvPr id="4" name="Content Placeholder 4"/>
          <p:cNvPicPr>
            <a:picLocks noChangeAspect="1"/>
          </p:cNvPicPr>
          <p:nvPr/>
        </p:nvPicPr>
        <p:blipFill>
          <a:blip r:embed="rId3" cstate="print"/>
          <a:stretch>
            <a:fillRect/>
          </a:stretch>
        </p:blipFill>
        <p:spPr>
          <a:xfrm>
            <a:off x="1979712" y="2886386"/>
            <a:ext cx="4935875" cy="2643912"/>
          </a:xfrm>
          <a:prstGeom prst="rect">
            <a:avLst/>
          </a:prstGeom>
        </p:spPr>
      </p:pic>
      <p:sp>
        <p:nvSpPr>
          <p:cNvPr id="5" name="Bouée 4"/>
          <p:cNvSpPr/>
          <p:nvPr/>
        </p:nvSpPr>
        <p:spPr>
          <a:xfrm>
            <a:off x="2699792" y="2708920"/>
            <a:ext cx="576064" cy="576064"/>
          </a:xfrm>
          <a:prstGeom prst="donut">
            <a:avLst>
              <a:gd name="adj" fmla="val 1283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6" name="Bouée 5"/>
          <p:cNvSpPr/>
          <p:nvPr/>
        </p:nvSpPr>
        <p:spPr>
          <a:xfrm>
            <a:off x="3347864" y="3284984"/>
            <a:ext cx="576064" cy="576064"/>
          </a:xfrm>
          <a:prstGeom prst="donut">
            <a:avLst>
              <a:gd name="adj" fmla="val 1283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7" name="Bouée 6"/>
          <p:cNvSpPr/>
          <p:nvPr/>
        </p:nvSpPr>
        <p:spPr>
          <a:xfrm>
            <a:off x="2771800" y="4005064"/>
            <a:ext cx="576064" cy="576064"/>
          </a:xfrm>
          <a:prstGeom prst="donut">
            <a:avLst>
              <a:gd name="adj" fmla="val 1283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8" name="Bouée 7"/>
          <p:cNvSpPr/>
          <p:nvPr/>
        </p:nvSpPr>
        <p:spPr>
          <a:xfrm>
            <a:off x="2267744" y="4005064"/>
            <a:ext cx="576064" cy="576064"/>
          </a:xfrm>
          <a:prstGeom prst="donut">
            <a:avLst>
              <a:gd name="adj" fmla="val 1283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9" name="Bouée 8"/>
          <p:cNvSpPr/>
          <p:nvPr/>
        </p:nvSpPr>
        <p:spPr>
          <a:xfrm>
            <a:off x="5508104" y="2996952"/>
            <a:ext cx="504056" cy="504056"/>
          </a:xfrm>
          <a:prstGeom prst="donut">
            <a:avLst>
              <a:gd name="adj" fmla="val 12837"/>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10" name="Cadre 9"/>
          <p:cNvSpPr/>
          <p:nvPr/>
        </p:nvSpPr>
        <p:spPr>
          <a:xfrm>
            <a:off x="3923928" y="5157192"/>
            <a:ext cx="3096344" cy="504056"/>
          </a:xfrm>
          <a:prstGeom prst="fram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1115616" y="5805264"/>
            <a:ext cx="2178802" cy="369332"/>
          </a:xfrm>
          <a:prstGeom prst="rect">
            <a:avLst/>
          </a:prstGeom>
          <a:noFill/>
        </p:spPr>
        <p:txBody>
          <a:bodyPr wrap="none" rtlCol="0">
            <a:spAutoFit/>
          </a:bodyPr>
          <a:lstStyle/>
          <a:p>
            <a:r>
              <a:rPr lang="fr-FR" dirty="0" smtClean="0"/>
              <a:t>Coût maximum =</a:t>
            </a:r>
            <a:endParaRPr lang="fr-FR" dirty="0"/>
          </a:p>
        </p:txBody>
      </p:sp>
      <p:sp>
        <p:nvSpPr>
          <p:cNvPr id="12" name="ZoneTexte 11"/>
          <p:cNvSpPr txBox="1"/>
          <p:nvPr/>
        </p:nvSpPr>
        <p:spPr>
          <a:xfrm>
            <a:off x="3203848" y="5805264"/>
            <a:ext cx="1510350" cy="369332"/>
          </a:xfrm>
          <a:prstGeom prst="rect">
            <a:avLst/>
          </a:prstGeom>
          <a:noFill/>
        </p:spPr>
        <p:txBody>
          <a:bodyPr wrap="none" rtlCol="0">
            <a:spAutoFit/>
          </a:bodyPr>
          <a:lstStyle/>
          <a:p>
            <a:r>
              <a:rPr lang="fr-FR" dirty="0" smtClean="0"/>
              <a:t>Coût de G</a:t>
            </a:r>
            <a:r>
              <a:rPr lang="fr-FR" baseline="-25000" dirty="0" smtClean="0"/>
              <a:t>1</a:t>
            </a:r>
            <a:endParaRPr lang="fr-FR" baseline="-25000" dirty="0"/>
          </a:p>
        </p:txBody>
      </p:sp>
      <p:sp>
        <p:nvSpPr>
          <p:cNvPr id="13" name="ZoneTexte 12"/>
          <p:cNvSpPr txBox="1"/>
          <p:nvPr/>
        </p:nvSpPr>
        <p:spPr>
          <a:xfrm>
            <a:off x="4572000" y="5805264"/>
            <a:ext cx="1734770" cy="369332"/>
          </a:xfrm>
          <a:prstGeom prst="rect">
            <a:avLst/>
          </a:prstGeom>
          <a:noFill/>
        </p:spPr>
        <p:txBody>
          <a:bodyPr wrap="none" rtlCol="0">
            <a:spAutoFit/>
          </a:bodyPr>
          <a:lstStyle/>
          <a:p>
            <a:r>
              <a:rPr lang="fr-FR" dirty="0" smtClean="0"/>
              <a:t> + Coût de G</a:t>
            </a:r>
            <a:r>
              <a:rPr lang="fr-FR" baseline="-25000" dirty="0" smtClean="0"/>
              <a:t>2</a:t>
            </a:r>
            <a:endParaRPr lang="fr-FR" baseline="-25000" dirty="0"/>
          </a:p>
        </p:txBody>
      </p:sp>
      <p:sp>
        <p:nvSpPr>
          <p:cNvPr id="14" name="ZoneTexte 13"/>
          <p:cNvSpPr txBox="1"/>
          <p:nvPr/>
        </p:nvSpPr>
        <p:spPr>
          <a:xfrm>
            <a:off x="6156176" y="5805264"/>
            <a:ext cx="1491114" cy="369332"/>
          </a:xfrm>
          <a:prstGeom prst="rect">
            <a:avLst/>
          </a:prstGeom>
          <a:noFill/>
        </p:spPr>
        <p:txBody>
          <a:bodyPr wrap="none" rtlCol="0">
            <a:spAutoFit/>
          </a:bodyPr>
          <a:lstStyle/>
          <a:p>
            <a:r>
              <a:rPr lang="fr-FR" dirty="0" smtClean="0"/>
              <a:t>+ Coût de L</a:t>
            </a:r>
            <a:endParaRPr lang="fr-FR" dirty="0"/>
          </a:p>
        </p:txBody>
      </p:sp>
      <p:sp>
        <p:nvSpPr>
          <p:cNvPr id="15" name="ZoneTexte 14"/>
          <p:cNvSpPr txBox="1"/>
          <p:nvPr/>
        </p:nvSpPr>
        <p:spPr>
          <a:xfrm>
            <a:off x="2915816" y="6165304"/>
            <a:ext cx="4147289" cy="369332"/>
          </a:xfrm>
          <a:prstGeom prst="rect">
            <a:avLst/>
          </a:prstGeom>
          <a:noFill/>
        </p:spPr>
        <p:txBody>
          <a:bodyPr wrap="none" rtlCol="0">
            <a:spAutoFit/>
          </a:bodyPr>
          <a:lstStyle/>
          <a:p>
            <a:r>
              <a:rPr lang="fr-FR" dirty="0" smtClean="0"/>
              <a:t>= (2*D</a:t>
            </a:r>
            <a:r>
              <a:rPr lang="fr-FR" baseline="-25000" dirty="0" smtClean="0"/>
              <a:t>G</a:t>
            </a:r>
            <a:r>
              <a:rPr lang="fr-FR" dirty="0" smtClean="0"/>
              <a:t> + 2*P</a:t>
            </a:r>
            <a:r>
              <a:rPr lang="fr-FR" baseline="-25000" dirty="0" smtClean="0"/>
              <a:t>G</a:t>
            </a:r>
            <a:r>
              <a:rPr lang="fr-FR" dirty="0" smtClean="0"/>
              <a:t>) +         D</a:t>
            </a:r>
            <a:r>
              <a:rPr lang="fr-FR" baseline="-25000" dirty="0" smtClean="0"/>
              <a:t>G            </a:t>
            </a:r>
            <a:r>
              <a:rPr lang="fr-FR" dirty="0" smtClean="0"/>
              <a:t>+ 4*Cr</a:t>
            </a:r>
            <a:endParaRPr lang="fr-FR" dirty="0"/>
          </a:p>
        </p:txBody>
      </p:sp>
    </p:spTree>
    <p:extLst>
      <p:ext uri="{BB962C8B-B14F-4D97-AF65-F5344CB8AC3E}">
        <p14:creationId xmlns="" xmlns:p14="http://schemas.microsoft.com/office/powerpoint/2010/main" val="19647009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1000"/>
                                        <p:tgtEl>
                                          <p:spTgt spid="6"/>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1000"/>
                                        <p:tgtEl>
                                          <p:spTgt spid="7"/>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1000"/>
                                        <p:tgtEl>
                                          <p:spTgt spid="8"/>
                                        </p:tgtEl>
                                      </p:cBhvr>
                                    </p:animEffect>
                                  </p:childTnLst>
                                </p:cTn>
                              </p:par>
                            </p:childTnLst>
                          </p:cTn>
                        </p:par>
                        <p:par>
                          <p:cTn id="17" fill="hold">
                            <p:stCondLst>
                              <p:cond delay="1000"/>
                            </p:stCondLst>
                            <p:childTnLst>
                              <p:par>
                                <p:cTn id="18" presetID="1" presetClass="entr" presetSubtype="0" fill="hold" grpId="1" nodeType="after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par>
                          <p:cTn id="20" fill="hold">
                            <p:stCondLst>
                              <p:cond delay="1000"/>
                            </p:stCondLst>
                            <p:childTnLst>
                              <p:par>
                                <p:cTn id="21" presetID="21" presetClass="entr" presetSubtype="1"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heel(1)">
                                      <p:cBhvr>
                                        <p:cTn id="23" dur="1000"/>
                                        <p:tgtEl>
                                          <p:spTgt spid="9"/>
                                        </p:tgtEl>
                                      </p:cBhvr>
                                    </p:animEffect>
                                  </p:childTnLst>
                                </p:cTn>
                              </p:par>
                            </p:childTnLst>
                          </p:cTn>
                        </p:par>
                        <p:par>
                          <p:cTn id="24" fill="hold">
                            <p:stCondLst>
                              <p:cond delay="2000"/>
                            </p:stCondLst>
                            <p:childTnLst>
                              <p:par>
                                <p:cTn id="25" presetID="1"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1000"/>
                                        <p:tgtEl>
                                          <p:spTgt spid="10"/>
                                        </p:tgtEl>
                                      </p:cBhvr>
                                    </p:animEffect>
                                  </p:childTnLst>
                                </p:cTn>
                              </p:par>
                            </p:childTnLst>
                          </p:cTn>
                        </p:par>
                        <p:par>
                          <p:cTn id="32" fill="hold">
                            <p:stCondLst>
                              <p:cond delay="1000"/>
                            </p:stCondLst>
                            <p:childTnLst>
                              <p:par>
                                <p:cTn id="33" presetID="1"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2" grpId="1"/>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Coûts</a:t>
            </a:r>
            <a:endParaRPr lang="fr-FR" dirty="0"/>
          </a:p>
        </p:txBody>
      </p:sp>
      <p:sp>
        <p:nvSpPr>
          <p:cNvPr id="3" name="Content Placeholder 2"/>
          <p:cNvSpPr>
            <a:spLocks noGrp="1"/>
          </p:cNvSpPr>
          <p:nvPr>
            <p:ph idx="1"/>
          </p:nvPr>
        </p:nvSpPr>
        <p:spPr>
          <a:xfrm>
            <a:off x="1043608" y="1124744"/>
            <a:ext cx="7200800" cy="5400600"/>
          </a:xfrm>
        </p:spPr>
        <p:txBody>
          <a:bodyPr>
            <a:normAutofit fontScale="92500" lnSpcReduction="20000"/>
          </a:bodyPr>
          <a:lstStyle/>
          <a:p>
            <a:r>
              <a:rPr lang="fr-FR" sz="2200" b="1" dirty="0" smtClean="0"/>
              <a:t>Coût d’un arbre d’adjacence </a:t>
            </a:r>
            <a:r>
              <a:rPr lang="fr-FR" sz="2200" dirty="0" smtClean="0"/>
              <a:t>: </a:t>
            </a:r>
            <a:r>
              <a:rPr lang="fr-FR" sz="2100" dirty="0" smtClean="0"/>
              <a:t>tous les événements sur les adjacences + </a:t>
            </a:r>
            <a:r>
              <a:rPr lang="fr-FR" sz="2100" u="sng" dirty="0" smtClean="0"/>
              <a:t>une partie </a:t>
            </a:r>
            <a:r>
              <a:rPr lang="fr-FR" sz="2100" dirty="0" smtClean="0"/>
              <a:t>des événements sur les gènes</a:t>
            </a:r>
            <a:br>
              <a:rPr lang="fr-FR" sz="2100" dirty="0" smtClean="0"/>
            </a:br>
            <a:endParaRPr lang="fr-FR" sz="2100" dirty="0" smtClean="0"/>
          </a:p>
          <a:p>
            <a:r>
              <a:rPr lang="fr-FR" sz="2100" b="1" dirty="0" smtClean="0"/>
              <a:t>Ce qu’on cherche à minimiser : </a:t>
            </a:r>
            <a:r>
              <a:rPr lang="fr-FR" sz="2100" dirty="0" smtClean="0"/>
              <a:t>tous les événements sur les adjacences +  </a:t>
            </a:r>
            <a:r>
              <a:rPr lang="fr-FR" sz="2100" u="sng" dirty="0" smtClean="0"/>
              <a:t>tous</a:t>
            </a:r>
            <a:r>
              <a:rPr lang="fr-FR" sz="2100" dirty="0" smtClean="0"/>
              <a:t> les événements sur les gènes = coût différentiel + coût maximum</a:t>
            </a:r>
            <a:br>
              <a:rPr lang="fr-FR" sz="2100" dirty="0" smtClean="0"/>
            </a:br>
            <a:endParaRPr lang="fr-FR" sz="2100" dirty="0" smtClean="0"/>
          </a:p>
          <a:p>
            <a:r>
              <a:rPr lang="fr-FR" sz="2200" b="1" dirty="0" smtClean="0"/>
              <a:t>Coût différentiel d’un arbre d’adjacence </a:t>
            </a:r>
            <a:r>
              <a:rPr lang="fr-FR" sz="2200" dirty="0" smtClean="0"/>
              <a:t>= somme des coûts différentiels des nœuds :</a:t>
            </a:r>
          </a:p>
          <a:p>
            <a:pPr lvl="1"/>
            <a:r>
              <a:rPr lang="fr-FR" sz="2100" dirty="0" smtClean="0"/>
              <a:t>Spéciation : 0</a:t>
            </a:r>
          </a:p>
          <a:p>
            <a:pPr lvl="1"/>
            <a:r>
              <a:rPr lang="fr-FR" sz="2100" dirty="0" smtClean="0"/>
              <a:t>Duplication de Gène : 0</a:t>
            </a:r>
          </a:p>
          <a:p>
            <a:pPr lvl="1"/>
            <a:r>
              <a:rPr lang="fr-FR" sz="2100" dirty="0" smtClean="0"/>
              <a:t>Perte de Gène : 0</a:t>
            </a:r>
          </a:p>
          <a:p>
            <a:pPr lvl="1"/>
            <a:r>
              <a:rPr lang="fr-FR" sz="2100" dirty="0" smtClean="0"/>
              <a:t>Duplication d’Adjacence : -2*D</a:t>
            </a:r>
            <a:r>
              <a:rPr lang="fr-FR" sz="2100" baseline="-25000" dirty="0" smtClean="0"/>
              <a:t>G</a:t>
            </a:r>
            <a:r>
              <a:rPr lang="fr-FR" sz="2100" dirty="0" smtClean="0"/>
              <a:t> +D</a:t>
            </a:r>
            <a:r>
              <a:rPr lang="fr-FR" sz="2100" baseline="-25000" dirty="0" smtClean="0"/>
              <a:t>A</a:t>
            </a:r>
            <a:endParaRPr lang="fr-FR" sz="2100" dirty="0" smtClean="0"/>
          </a:p>
          <a:p>
            <a:pPr lvl="1"/>
            <a:r>
              <a:rPr lang="fr-FR" sz="2100" dirty="0" smtClean="0"/>
              <a:t>Perte d’adjacence : -2*P</a:t>
            </a:r>
            <a:r>
              <a:rPr lang="fr-FR" sz="2100" baseline="-25000" dirty="0" smtClean="0"/>
              <a:t>G</a:t>
            </a:r>
            <a:r>
              <a:rPr lang="fr-FR" sz="2100" dirty="0" smtClean="0"/>
              <a:t> +P</a:t>
            </a:r>
            <a:r>
              <a:rPr lang="fr-FR" sz="2100" baseline="-25000" dirty="0" smtClean="0"/>
              <a:t>A</a:t>
            </a:r>
          </a:p>
          <a:p>
            <a:pPr lvl="1"/>
            <a:r>
              <a:rPr lang="fr-FR" sz="2100" dirty="0" smtClean="0"/>
              <a:t>Création : +Cr</a:t>
            </a:r>
          </a:p>
          <a:p>
            <a:pPr lvl="1"/>
            <a:r>
              <a:rPr lang="fr-FR" sz="2100" dirty="0" smtClean="0"/>
              <a:t>Cassure : +Ca</a:t>
            </a:r>
          </a:p>
          <a:p>
            <a:pPr lvl="1"/>
            <a:r>
              <a:rPr lang="fr-FR" sz="2100" dirty="0" smtClean="0"/>
              <a:t>Adjacence actuelle : -Cr</a:t>
            </a:r>
          </a:p>
        </p:txBody>
      </p:sp>
    </p:spTree>
    <p:extLst>
      <p:ext uri="{BB962C8B-B14F-4D97-AF65-F5344CB8AC3E}">
        <p14:creationId xmlns="" xmlns:p14="http://schemas.microsoft.com/office/powerpoint/2010/main" val="196470099"/>
      </p:ext>
    </p:extLst>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Coûts</a:t>
            </a:r>
            <a:endParaRPr lang="fr-FR" dirty="0"/>
          </a:p>
        </p:txBody>
      </p:sp>
      <p:pic>
        <p:nvPicPr>
          <p:cNvPr id="4" name="Content Placeholder 4"/>
          <p:cNvPicPr>
            <a:picLocks noChangeAspect="1"/>
          </p:cNvPicPr>
          <p:nvPr/>
        </p:nvPicPr>
        <p:blipFill>
          <a:blip r:embed="rId3" cstate="print"/>
          <a:stretch>
            <a:fillRect/>
          </a:stretch>
        </p:blipFill>
        <p:spPr>
          <a:xfrm>
            <a:off x="2915816" y="2132856"/>
            <a:ext cx="3391451" cy="2710814"/>
          </a:xfrm>
          <a:prstGeom prst="rect">
            <a:avLst/>
          </a:prstGeom>
        </p:spPr>
      </p:pic>
      <p:sp>
        <p:nvSpPr>
          <p:cNvPr id="5" name="Flèche gauche 4"/>
          <p:cNvSpPr/>
          <p:nvPr/>
        </p:nvSpPr>
        <p:spPr>
          <a:xfrm rot="20476508">
            <a:off x="4708491" y="2157247"/>
            <a:ext cx="648072" cy="288032"/>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6" name="Flèche gauche 5"/>
          <p:cNvSpPr/>
          <p:nvPr/>
        </p:nvSpPr>
        <p:spPr>
          <a:xfrm>
            <a:off x="4751417" y="2492896"/>
            <a:ext cx="720080" cy="288032"/>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7" name="Flèche gauche 6"/>
          <p:cNvSpPr/>
          <p:nvPr/>
        </p:nvSpPr>
        <p:spPr>
          <a:xfrm>
            <a:off x="5543505" y="2996952"/>
            <a:ext cx="720080" cy="288032"/>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8" name="Flèche gauche 7"/>
          <p:cNvSpPr/>
          <p:nvPr/>
        </p:nvSpPr>
        <p:spPr>
          <a:xfrm>
            <a:off x="5543505" y="3645024"/>
            <a:ext cx="720080" cy="288032"/>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9" name="ZoneTexte 8"/>
          <p:cNvSpPr txBox="1"/>
          <p:nvPr/>
        </p:nvSpPr>
        <p:spPr>
          <a:xfrm>
            <a:off x="5471497" y="1916832"/>
            <a:ext cx="648072"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+Cr</a:t>
            </a:r>
            <a:endParaRPr lang="fr-FR" dirty="0"/>
          </a:p>
        </p:txBody>
      </p:sp>
      <p:sp>
        <p:nvSpPr>
          <p:cNvPr id="10" name="ZoneTexte 9"/>
          <p:cNvSpPr txBox="1"/>
          <p:nvPr/>
        </p:nvSpPr>
        <p:spPr>
          <a:xfrm>
            <a:off x="5615513" y="2420888"/>
            <a:ext cx="129614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+D</a:t>
            </a:r>
            <a:r>
              <a:rPr lang="fr-FR" baseline="-25000" dirty="0" smtClean="0"/>
              <a:t>A</a:t>
            </a:r>
            <a:r>
              <a:rPr lang="fr-FR" dirty="0" smtClean="0"/>
              <a:t> -2*D</a:t>
            </a:r>
            <a:r>
              <a:rPr lang="fr-FR" baseline="-25000" dirty="0" smtClean="0"/>
              <a:t>G</a:t>
            </a:r>
            <a:endParaRPr lang="fr-FR" baseline="-25000" dirty="0"/>
          </a:p>
        </p:txBody>
      </p:sp>
      <p:sp>
        <p:nvSpPr>
          <p:cNvPr id="11" name="ZoneTexte 10"/>
          <p:cNvSpPr txBox="1"/>
          <p:nvPr/>
        </p:nvSpPr>
        <p:spPr>
          <a:xfrm>
            <a:off x="6407601" y="2924944"/>
            <a:ext cx="36004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0</a:t>
            </a:r>
            <a:endParaRPr lang="fr-FR" baseline="-25000" dirty="0"/>
          </a:p>
        </p:txBody>
      </p:sp>
      <p:sp>
        <p:nvSpPr>
          <p:cNvPr id="12" name="ZoneTexte 11"/>
          <p:cNvSpPr txBox="1"/>
          <p:nvPr/>
        </p:nvSpPr>
        <p:spPr>
          <a:xfrm>
            <a:off x="6407601" y="3573016"/>
            <a:ext cx="36004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0</a:t>
            </a:r>
            <a:endParaRPr lang="fr-FR" baseline="-25000" dirty="0"/>
          </a:p>
        </p:txBody>
      </p:sp>
      <p:sp>
        <p:nvSpPr>
          <p:cNvPr id="13" name="ZoneTexte 12"/>
          <p:cNvSpPr txBox="1"/>
          <p:nvPr/>
        </p:nvSpPr>
        <p:spPr>
          <a:xfrm>
            <a:off x="2447161" y="2924944"/>
            <a:ext cx="36004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0</a:t>
            </a:r>
            <a:endParaRPr lang="fr-FR" baseline="-25000" dirty="0"/>
          </a:p>
        </p:txBody>
      </p:sp>
      <p:sp>
        <p:nvSpPr>
          <p:cNvPr id="14" name="ZoneTexte 13"/>
          <p:cNvSpPr txBox="1"/>
          <p:nvPr/>
        </p:nvSpPr>
        <p:spPr>
          <a:xfrm>
            <a:off x="2735193" y="3356992"/>
            <a:ext cx="36004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0</a:t>
            </a:r>
            <a:endParaRPr lang="fr-FR" baseline="-25000" dirty="0"/>
          </a:p>
        </p:txBody>
      </p:sp>
      <p:sp>
        <p:nvSpPr>
          <p:cNvPr id="15" name="ZoneTexte 14"/>
          <p:cNvSpPr txBox="1"/>
          <p:nvPr/>
        </p:nvSpPr>
        <p:spPr>
          <a:xfrm>
            <a:off x="7055673" y="4437112"/>
            <a:ext cx="648072"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 Cr</a:t>
            </a:r>
            <a:endParaRPr lang="fr-FR" dirty="0"/>
          </a:p>
        </p:txBody>
      </p:sp>
      <p:sp>
        <p:nvSpPr>
          <p:cNvPr id="16" name="ZoneTexte 15"/>
          <p:cNvSpPr txBox="1"/>
          <p:nvPr/>
        </p:nvSpPr>
        <p:spPr>
          <a:xfrm>
            <a:off x="2879209" y="4437112"/>
            <a:ext cx="648072"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 Cr</a:t>
            </a:r>
            <a:endParaRPr lang="fr-FR" dirty="0"/>
          </a:p>
        </p:txBody>
      </p:sp>
      <p:sp>
        <p:nvSpPr>
          <p:cNvPr id="17" name="ZoneTexte 16"/>
          <p:cNvSpPr txBox="1"/>
          <p:nvPr/>
        </p:nvSpPr>
        <p:spPr>
          <a:xfrm>
            <a:off x="1511057" y="3789040"/>
            <a:ext cx="648072"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dirty="0" smtClean="0"/>
              <a:t>- Cr</a:t>
            </a:r>
            <a:endParaRPr lang="fr-FR" dirty="0"/>
          </a:p>
        </p:txBody>
      </p:sp>
      <p:sp>
        <p:nvSpPr>
          <p:cNvPr id="18" name="Flèche gauche 17"/>
          <p:cNvSpPr/>
          <p:nvPr/>
        </p:nvSpPr>
        <p:spPr>
          <a:xfrm>
            <a:off x="6191577" y="4509120"/>
            <a:ext cx="720080" cy="288032"/>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0" name="Flèche droite 19"/>
          <p:cNvSpPr/>
          <p:nvPr/>
        </p:nvSpPr>
        <p:spPr>
          <a:xfrm>
            <a:off x="2951217" y="2996952"/>
            <a:ext cx="720080" cy="2880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1" name="Flèche droite 20"/>
          <p:cNvSpPr/>
          <p:nvPr/>
        </p:nvSpPr>
        <p:spPr>
          <a:xfrm>
            <a:off x="3239249" y="3356992"/>
            <a:ext cx="720080" cy="2880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2" name="Flèche droite 21"/>
          <p:cNvSpPr/>
          <p:nvPr/>
        </p:nvSpPr>
        <p:spPr>
          <a:xfrm>
            <a:off x="2303145" y="3861048"/>
            <a:ext cx="720080" cy="2880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3" name="Flèche droite 22"/>
          <p:cNvSpPr/>
          <p:nvPr/>
        </p:nvSpPr>
        <p:spPr>
          <a:xfrm>
            <a:off x="3671297" y="4509120"/>
            <a:ext cx="720080" cy="2880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4" name="ZoneTexte 23"/>
          <p:cNvSpPr txBox="1"/>
          <p:nvPr/>
        </p:nvSpPr>
        <p:spPr>
          <a:xfrm>
            <a:off x="1475656" y="5589240"/>
            <a:ext cx="1512168" cy="369332"/>
          </a:xfrm>
          <a:prstGeom prst="rect">
            <a:avLst/>
          </a:prstGeom>
          <a:noFill/>
        </p:spPr>
        <p:txBody>
          <a:bodyPr wrap="square" rtlCol="0">
            <a:spAutoFit/>
          </a:bodyPr>
          <a:lstStyle/>
          <a:p>
            <a:r>
              <a:rPr lang="fr-FR" dirty="0" smtClean="0"/>
              <a:t>Coût </a:t>
            </a:r>
            <a:r>
              <a:rPr lang="fr-FR" dirty="0" err="1" smtClean="0"/>
              <a:t>diff</a:t>
            </a:r>
            <a:r>
              <a:rPr lang="fr-FR" dirty="0" smtClean="0"/>
              <a:t>. = </a:t>
            </a:r>
            <a:endParaRPr lang="fr-FR" dirty="0"/>
          </a:p>
        </p:txBody>
      </p:sp>
      <p:sp>
        <p:nvSpPr>
          <p:cNvPr id="25" name="ZoneTexte 24"/>
          <p:cNvSpPr txBox="1"/>
          <p:nvPr/>
        </p:nvSpPr>
        <p:spPr>
          <a:xfrm>
            <a:off x="2771800" y="5589240"/>
            <a:ext cx="580608" cy="369332"/>
          </a:xfrm>
          <a:prstGeom prst="rect">
            <a:avLst/>
          </a:prstGeom>
          <a:noFill/>
        </p:spPr>
        <p:txBody>
          <a:bodyPr wrap="none" rtlCol="0">
            <a:spAutoFit/>
          </a:bodyPr>
          <a:lstStyle/>
          <a:p>
            <a:r>
              <a:rPr lang="fr-FR" dirty="0" smtClean="0"/>
              <a:t>+Cr</a:t>
            </a:r>
            <a:endParaRPr lang="fr-FR" dirty="0"/>
          </a:p>
        </p:txBody>
      </p:sp>
      <p:sp>
        <p:nvSpPr>
          <p:cNvPr id="26" name="ZoneTexte 25"/>
          <p:cNvSpPr txBox="1"/>
          <p:nvPr/>
        </p:nvSpPr>
        <p:spPr>
          <a:xfrm>
            <a:off x="3275856" y="5589240"/>
            <a:ext cx="1346844" cy="369332"/>
          </a:xfrm>
          <a:prstGeom prst="rect">
            <a:avLst/>
          </a:prstGeom>
          <a:noFill/>
        </p:spPr>
        <p:txBody>
          <a:bodyPr wrap="none" rtlCol="0">
            <a:spAutoFit/>
          </a:bodyPr>
          <a:lstStyle/>
          <a:p>
            <a:r>
              <a:rPr lang="fr-FR" dirty="0" smtClean="0"/>
              <a:t>+D</a:t>
            </a:r>
            <a:r>
              <a:rPr lang="fr-FR" baseline="-25000" dirty="0" smtClean="0"/>
              <a:t>A</a:t>
            </a:r>
            <a:r>
              <a:rPr lang="fr-FR" dirty="0" smtClean="0"/>
              <a:t> - 2*D</a:t>
            </a:r>
            <a:r>
              <a:rPr lang="fr-FR" baseline="-25000" dirty="0" smtClean="0"/>
              <a:t>G</a:t>
            </a:r>
            <a:endParaRPr lang="fr-FR" baseline="-25000" dirty="0"/>
          </a:p>
        </p:txBody>
      </p:sp>
      <p:sp>
        <p:nvSpPr>
          <p:cNvPr id="27" name="ZoneTexte 26"/>
          <p:cNvSpPr txBox="1"/>
          <p:nvPr/>
        </p:nvSpPr>
        <p:spPr>
          <a:xfrm>
            <a:off x="4499992" y="5589240"/>
            <a:ext cx="516488" cy="369332"/>
          </a:xfrm>
          <a:prstGeom prst="rect">
            <a:avLst/>
          </a:prstGeom>
          <a:noFill/>
        </p:spPr>
        <p:txBody>
          <a:bodyPr wrap="none" rtlCol="0">
            <a:spAutoFit/>
          </a:bodyPr>
          <a:lstStyle/>
          <a:p>
            <a:r>
              <a:rPr lang="fr-FR" dirty="0" smtClean="0"/>
              <a:t>+ 0</a:t>
            </a:r>
            <a:endParaRPr lang="fr-FR" dirty="0"/>
          </a:p>
        </p:txBody>
      </p:sp>
      <p:sp>
        <p:nvSpPr>
          <p:cNvPr id="28" name="ZoneTexte 27"/>
          <p:cNvSpPr txBox="1"/>
          <p:nvPr/>
        </p:nvSpPr>
        <p:spPr>
          <a:xfrm>
            <a:off x="4860032" y="5589240"/>
            <a:ext cx="912429" cy="369332"/>
          </a:xfrm>
          <a:prstGeom prst="rect">
            <a:avLst/>
          </a:prstGeom>
          <a:noFill/>
        </p:spPr>
        <p:txBody>
          <a:bodyPr wrap="none" rtlCol="0">
            <a:spAutoFit/>
          </a:bodyPr>
          <a:lstStyle/>
          <a:p>
            <a:r>
              <a:rPr lang="fr-FR" dirty="0" smtClean="0"/>
              <a:t>+ 0 + 0</a:t>
            </a:r>
            <a:endParaRPr lang="fr-FR" dirty="0"/>
          </a:p>
        </p:txBody>
      </p:sp>
      <p:sp>
        <p:nvSpPr>
          <p:cNvPr id="29" name="ZoneTexte 28"/>
          <p:cNvSpPr txBox="1"/>
          <p:nvPr/>
        </p:nvSpPr>
        <p:spPr>
          <a:xfrm>
            <a:off x="5652120" y="5589240"/>
            <a:ext cx="516488" cy="369332"/>
          </a:xfrm>
          <a:prstGeom prst="rect">
            <a:avLst/>
          </a:prstGeom>
          <a:noFill/>
        </p:spPr>
        <p:txBody>
          <a:bodyPr wrap="none" rtlCol="0">
            <a:spAutoFit/>
          </a:bodyPr>
          <a:lstStyle/>
          <a:p>
            <a:r>
              <a:rPr lang="fr-FR" dirty="0" smtClean="0"/>
              <a:t>+ 0</a:t>
            </a:r>
            <a:endParaRPr lang="fr-FR" dirty="0"/>
          </a:p>
        </p:txBody>
      </p:sp>
      <p:sp>
        <p:nvSpPr>
          <p:cNvPr id="30" name="ZoneTexte 29"/>
          <p:cNvSpPr txBox="1"/>
          <p:nvPr/>
        </p:nvSpPr>
        <p:spPr>
          <a:xfrm>
            <a:off x="6012160" y="5589240"/>
            <a:ext cx="1505540" cy="369332"/>
          </a:xfrm>
          <a:prstGeom prst="rect">
            <a:avLst/>
          </a:prstGeom>
          <a:noFill/>
        </p:spPr>
        <p:txBody>
          <a:bodyPr wrap="none" rtlCol="0">
            <a:spAutoFit/>
          </a:bodyPr>
          <a:lstStyle/>
          <a:p>
            <a:r>
              <a:rPr lang="fr-FR" dirty="0" smtClean="0"/>
              <a:t>- Cr - Cr - Cr</a:t>
            </a:r>
            <a:endParaRPr lang="fr-FR" dirty="0"/>
          </a:p>
        </p:txBody>
      </p:sp>
      <p:sp>
        <p:nvSpPr>
          <p:cNvPr id="31" name="ZoneTexte 30"/>
          <p:cNvSpPr txBox="1"/>
          <p:nvPr/>
        </p:nvSpPr>
        <p:spPr>
          <a:xfrm>
            <a:off x="2555776" y="5949280"/>
            <a:ext cx="2098651" cy="369332"/>
          </a:xfrm>
          <a:prstGeom prst="rect">
            <a:avLst/>
          </a:prstGeom>
          <a:noFill/>
        </p:spPr>
        <p:txBody>
          <a:bodyPr wrap="none" rtlCol="0">
            <a:spAutoFit/>
          </a:bodyPr>
          <a:lstStyle/>
          <a:p>
            <a:r>
              <a:rPr lang="fr-FR" dirty="0" smtClean="0"/>
              <a:t>= D</a:t>
            </a:r>
            <a:r>
              <a:rPr lang="fr-FR" baseline="-25000" dirty="0" smtClean="0"/>
              <a:t>A</a:t>
            </a:r>
            <a:r>
              <a:rPr lang="fr-FR" dirty="0" smtClean="0"/>
              <a:t> - 2*D</a:t>
            </a:r>
            <a:r>
              <a:rPr lang="fr-FR" baseline="-25000" dirty="0" smtClean="0"/>
              <a:t>G</a:t>
            </a:r>
            <a:r>
              <a:rPr lang="fr-FR" dirty="0" smtClean="0"/>
              <a:t> - 2*Cr</a:t>
            </a:r>
            <a:endParaRPr lang="fr-FR" dirty="0"/>
          </a:p>
        </p:txBody>
      </p:sp>
    </p:spTree>
    <p:extLst>
      <p:ext uri="{BB962C8B-B14F-4D97-AF65-F5344CB8AC3E}">
        <p14:creationId xmlns="" xmlns:p14="http://schemas.microsoft.com/office/powerpoint/2010/main" val="19647009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p:cTn id="54" dur="500" fill="hold"/>
                                        <p:tgtEl>
                                          <p:spTgt spid="8"/>
                                        </p:tgtEl>
                                        <p:attrNameLst>
                                          <p:attrName>ppt_w</p:attrName>
                                        </p:attrNameLst>
                                      </p:cBhvr>
                                      <p:tavLst>
                                        <p:tav tm="0">
                                          <p:val>
                                            <p:fltVal val="0"/>
                                          </p:val>
                                        </p:tav>
                                        <p:tav tm="100000">
                                          <p:val>
                                            <p:strVal val="#ppt_w"/>
                                          </p:val>
                                        </p:tav>
                                      </p:tavLst>
                                    </p:anim>
                                    <p:anim calcmode="lin" valueType="num">
                                      <p:cBhvr>
                                        <p:cTn id="55" dur="500" fill="hold"/>
                                        <p:tgtEl>
                                          <p:spTgt spid="8"/>
                                        </p:tgtEl>
                                        <p:attrNameLst>
                                          <p:attrName>ppt_h</p:attrName>
                                        </p:attrNameLst>
                                      </p:cBhvr>
                                      <p:tavLst>
                                        <p:tav tm="0">
                                          <p:val>
                                            <p:fltVal val="0"/>
                                          </p:val>
                                        </p:tav>
                                        <p:tav tm="100000">
                                          <p:val>
                                            <p:strVal val="#ppt_h"/>
                                          </p:val>
                                        </p:tav>
                                      </p:tavLst>
                                    </p:anim>
                                    <p:animEffect transition="in" filter="fade">
                                      <p:cBhvr>
                                        <p:cTn id="56" dur="500"/>
                                        <p:tgtEl>
                                          <p:spTgt spid="8"/>
                                        </p:tgtEl>
                                      </p:cBhvr>
                                    </p:animEffect>
                                  </p:childTnLst>
                                </p:cTn>
                              </p:par>
                              <p:par>
                                <p:cTn id="57" presetID="53" presetClass="entr" presetSubtype="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500" fill="hold"/>
                                        <p:tgtEl>
                                          <p:spTgt spid="20"/>
                                        </p:tgtEl>
                                        <p:attrNameLst>
                                          <p:attrName>ppt_w</p:attrName>
                                        </p:attrNameLst>
                                      </p:cBhvr>
                                      <p:tavLst>
                                        <p:tav tm="0">
                                          <p:val>
                                            <p:fltVal val="0"/>
                                          </p:val>
                                        </p:tav>
                                        <p:tav tm="100000">
                                          <p:val>
                                            <p:strVal val="#ppt_w"/>
                                          </p:val>
                                        </p:tav>
                                      </p:tavLst>
                                    </p:anim>
                                    <p:anim calcmode="lin" valueType="num">
                                      <p:cBhvr>
                                        <p:cTn id="60" dur="500" fill="hold"/>
                                        <p:tgtEl>
                                          <p:spTgt spid="20"/>
                                        </p:tgtEl>
                                        <p:attrNameLst>
                                          <p:attrName>ppt_h</p:attrName>
                                        </p:attrNameLst>
                                      </p:cBhvr>
                                      <p:tavLst>
                                        <p:tav tm="0">
                                          <p:val>
                                            <p:fltVal val="0"/>
                                          </p:val>
                                        </p:tav>
                                        <p:tav tm="100000">
                                          <p:val>
                                            <p:strVal val="#ppt_h"/>
                                          </p:val>
                                        </p:tav>
                                      </p:tavLst>
                                    </p:anim>
                                    <p:animEffect transition="in" filter="fade">
                                      <p:cBhvr>
                                        <p:cTn id="61" dur="500"/>
                                        <p:tgtEl>
                                          <p:spTgt spid="20"/>
                                        </p:tgtEl>
                                      </p:cBhvr>
                                    </p:animEffect>
                                  </p:childTnLst>
                                </p:cTn>
                              </p:par>
                              <p:par>
                                <p:cTn id="62" presetID="53"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ppt_w</p:attrName>
                                        </p:attrNameLst>
                                      </p:cBhvr>
                                      <p:tavLst>
                                        <p:tav tm="0">
                                          <p:val>
                                            <p:fltVal val="0"/>
                                          </p:val>
                                        </p:tav>
                                        <p:tav tm="100000">
                                          <p:val>
                                            <p:strVal val="#ppt_w"/>
                                          </p:val>
                                        </p:tav>
                                      </p:tavLst>
                                    </p:anim>
                                    <p:anim calcmode="lin" valueType="num">
                                      <p:cBhvr>
                                        <p:cTn id="65" dur="500" fill="hold"/>
                                        <p:tgtEl>
                                          <p:spTgt spid="13"/>
                                        </p:tgtEl>
                                        <p:attrNameLst>
                                          <p:attrName>ppt_h</p:attrName>
                                        </p:attrNameLst>
                                      </p:cBhvr>
                                      <p:tavLst>
                                        <p:tav tm="0">
                                          <p:val>
                                            <p:fltVal val="0"/>
                                          </p:val>
                                        </p:tav>
                                        <p:tav tm="100000">
                                          <p:val>
                                            <p:strVal val="#ppt_h"/>
                                          </p:val>
                                        </p:tav>
                                      </p:tavLst>
                                    </p:anim>
                                    <p:animEffect transition="in" filter="fade">
                                      <p:cBhvr>
                                        <p:cTn id="66" dur="500"/>
                                        <p:tgtEl>
                                          <p:spTgt spid="13"/>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par>
                                <p:cTn id="76" presetID="53" presetClass="entr" presetSubtype="0" fill="hold" grpId="0" nodeType="withEffect">
                                  <p:stCondLst>
                                    <p:cond delay="0"/>
                                  </p:stCondLst>
                                  <p:childTnLst>
                                    <p:set>
                                      <p:cBhvr>
                                        <p:cTn id="77" dur="1" fill="hold">
                                          <p:stCondLst>
                                            <p:cond delay="0"/>
                                          </p:stCondLst>
                                        </p:cTn>
                                        <p:tgtEl>
                                          <p:spTgt spid="14"/>
                                        </p:tgtEl>
                                        <p:attrNameLst>
                                          <p:attrName>style.visibility</p:attrName>
                                        </p:attrNameLst>
                                      </p:cBhvr>
                                      <p:to>
                                        <p:strVal val="visible"/>
                                      </p:to>
                                    </p:set>
                                    <p:anim calcmode="lin" valueType="num">
                                      <p:cBhvr>
                                        <p:cTn id="78" dur="500" fill="hold"/>
                                        <p:tgtEl>
                                          <p:spTgt spid="14"/>
                                        </p:tgtEl>
                                        <p:attrNameLst>
                                          <p:attrName>ppt_w</p:attrName>
                                        </p:attrNameLst>
                                      </p:cBhvr>
                                      <p:tavLst>
                                        <p:tav tm="0">
                                          <p:val>
                                            <p:fltVal val="0"/>
                                          </p:val>
                                        </p:tav>
                                        <p:tav tm="100000">
                                          <p:val>
                                            <p:strVal val="#ppt_w"/>
                                          </p:val>
                                        </p:tav>
                                      </p:tavLst>
                                    </p:anim>
                                    <p:anim calcmode="lin" valueType="num">
                                      <p:cBhvr>
                                        <p:cTn id="79" dur="500" fill="hold"/>
                                        <p:tgtEl>
                                          <p:spTgt spid="14"/>
                                        </p:tgtEl>
                                        <p:attrNameLst>
                                          <p:attrName>ppt_h</p:attrName>
                                        </p:attrNameLst>
                                      </p:cBhvr>
                                      <p:tavLst>
                                        <p:tav tm="0">
                                          <p:val>
                                            <p:fltVal val="0"/>
                                          </p:val>
                                        </p:tav>
                                        <p:tav tm="100000">
                                          <p:val>
                                            <p:strVal val="#ppt_h"/>
                                          </p:val>
                                        </p:tav>
                                      </p:tavLst>
                                    </p:anim>
                                    <p:animEffect transition="in" filter="fade">
                                      <p:cBhvr>
                                        <p:cTn id="80" dur="500"/>
                                        <p:tgtEl>
                                          <p:spTgt spid="14"/>
                                        </p:tgtEl>
                                      </p:cBhvr>
                                    </p:animEffect>
                                  </p:childTnLst>
                                </p:cTn>
                              </p:par>
                              <p:par>
                                <p:cTn id="81" presetID="1" presetClass="entr" presetSubtype="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0" fill="hold" grpId="0" nodeType="with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p:cTn id="92" dur="500" fill="hold"/>
                                        <p:tgtEl>
                                          <p:spTgt spid="17"/>
                                        </p:tgtEl>
                                        <p:attrNameLst>
                                          <p:attrName>ppt_w</p:attrName>
                                        </p:attrNameLst>
                                      </p:cBhvr>
                                      <p:tavLst>
                                        <p:tav tm="0">
                                          <p:val>
                                            <p:fltVal val="0"/>
                                          </p:val>
                                        </p:tav>
                                        <p:tav tm="100000">
                                          <p:val>
                                            <p:strVal val="#ppt_w"/>
                                          </p:val>
                                        </p:tav>
                                      </p:tavLst>
                                    </p:anim>
                                    <p:anim calcmode="lin" valueType="num">
                                      <p:cBhvr>
                                        <p:cTn id="93" dur="500" fill="hold"/>
                                        <p:tgtEl>
                                          <p:spTgt spid="17"/>
                                        </p:tgtEl>
                                        <p:attrNameLst>
                                          <p:attrName>ppt_h</p:attrName>
                                        </p:attrNameLst>
                                      </p:cBhvr>
                                      <p:tavLst>
                                        <p:tav tm="0">
                                          <p:val>
                                            <p:fltVal val="0"/>
                                          </p:val>
                                        </p:tav>
                                        <p:tav tm="100000">
                                          <p:val>
                                            <p:strVal val="#ppt_h"/>
                                          </p:val>
                                        </p:tav>
                                      </p:tavLst>
                                    </p:anim>
                                    <p:animEffect transition="in" filter="fade">
                                      <p:cBhvr>
                                        <p:cTn id="94" dur="500"/>
                                        <p:tgtEl>
                                          <p:spTgt spid="17"/>
                                        </p:tgtEl>
                                      </p:cBhvr>
                                    </p:animEffect>
                                  </p:childTnLst>
                                </p:cTn>
                              </p:par>
                              <p:par>
                                <p:cTn id="95" presetID="53" presetClass="entr" presetSubtype="0" fill="hold" grpId="0" nodeType="withEffect">
                                  <p:stCondLst>
                                    <p:cond delay="0"/>
                                  </p:stCondLst>
                                  <p:childTnLst>
                                    <p:set>
                                      <p:cBhvr>
                                        <p:cTn id="96" dur="1" fill="hold">
                                          <p:stCondLst>
                                            <p:cond delay="0"/>
                                          </p:stCondLst>
                                        </p:cTn>
                                        <p:tgtEl>
                                          <p:spTgt spid="16"/>
                                        </p:tgtEl>
                                        <p:attrNameLst>
                                          <p:attrName>style.visibility</p:attrName>
                                        </p:attrNameLst>
                                      </p:cBhvr>
                                      <p:to>
                                        <p:strVal val="visible"/>
                                      </p:to>
                                    </p:set>
                                    <p:anim calcmode="lin" valueType="num">
                                      <p:cBhvr>
                                        <p:cTn id="97" dur="500" fill="hold"/>
                                        <p:tgtEl>
                                          <p:spTgt spid="16"/>
                                        </p:tgtEl>
                                        <p:attrNameLst>
                                          <p:attrName>ppt_w</p:attrName>
                                        </p:attrNameLst>
                                      </p:cBhvr>
                                      <p:tavLst>
                                        <p:tav tm="0">
                                          <p:val>
                                            <p:fltVal val="0"/>
                                          </p:val>
                                        </p:tav>
                                        <p:tav tm="100000">
                                          <p:val>
                                            <p:strVal val="#ppt_w"/>
                                          </p:val>
                                        </p:tav>
                                      </p:tavLst>
                                    </p:anim>
                                    <p:anim calcmode="lin" valueType="num">
                                      <p:cBhvr>
                                        <p:cTn id="98" dur="500" fill="hold"/>
                                        <p:tgtEl>
                                          <p:spTgt spid="16"/>
                                        </p:tgtEl>
                                        <p:attrNameLst>
                                          <p:attrName>ppt_h</p:attrName>
                                        </p:attrNameLst>
                                      </p:cBhvr>
                                      <p:tavLst>
                                        <p:tav tm="0">
                                          <p:val>
                                            <p:fltVal val="0"/>
                                          </p:val>
                                        </p:tav>
                                        <p:tav tm="100000">
                                          <p:val>
                                            <p:strVal val="#ppt_h"/>
                                          </p:val>
                                        </p:tav>
                                      </p:tavLst>
                                    </p:anim>
                                    <p:animEffect transition="in" filter="fade">
                                      <p:cBhvr>
                                        <p:cTn id="99" dur="500"/>
                                        <p:tgtEl>
                                          <p:spTgt spid="16"/>
                                        </p:tgtEl>
                                      </p:cBhvr>
                                    </p:animEffect>
                                  </p:childTnLst>
                                </p:cTn>
                              </p:par>
                              <p:par>
                                <p:cTn id="100" presetID="53" presetClass="entr" presetSubtype="0" fill="hold" grpId="0" nodeType="with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p:cTn id="102" dur="500" fill="hold"/>
                                        <p:tgtEl>
                                          <p:spTgt spid="23"/>
                                        </p:tgtEl>
                                        <p:attrNameLst>
                                          <p:attrName>ppt_w</p:attrName>
                                        </p:attrNameLst>
                                      </p:cBhvr>
                                      <p:tavLst>
                                        <p:tav tm="0">
                                          <p:val>
                                            <p:fltVal val="0"/>
                                          </p:val>
                                        </p:tav>
                                        <p:tav tm="100000">
                                          <p:val>
                                            <p:strVal val="#ppt_w"/>
                                          </p:val>
                                        </p:tav>
                                      </p:tavLst>
                                    </p:anim>
                                    <p:anim calcmode="lin" valueType="num">
                                      <p:cBhvr>
                                        <p:cTn id="103" dur="500" fill="hold"/>
                                        <p:tgtEl>
                                          <p:spTgt spid="23"/>
                                        </p:tgtEl>
                                        <p:attrNameLst>
                                          <p:attrName>ppt_h</p:attrName>
                                        </p:attrNameLst>
                                      </p:cBhvr>
                                      <p:tavLst>
                                        <p:tav tm="0">
                                          <p:val>
                                            <p:fltVal val="0"/>
                                          </p:val>
                                        </p:tav>
                                        <p:tav tm="100000">
                                          <p:val>
                                            <p:strVal val="#ppt_h"/>
                                          </p:val>
                                        </p:tav>
                                      </p:tavLst>
                                    </p:anim>
                                    <p:animEffect transition="in" filter="fade">
                                      <p:cBhvr>
                                        <p:cTn id="104" dur="500"/>
                                        <p:tgtEl>
                                          <p:spTgt spid="23"/>
                                        </p:tgtEl>
                                      </p:cBhvr>
                                    </p:animEffect>
                                  </p:childTnLst>
                                </p:cTn>
                              </p:par>
                              <p:par>
                                <p:cTn id="105" presetID="53" presetClass="entr" presetSubtype="0" fill="hold" grpId="0" nodeType="withEffect">
                                  <p:stCondLst>
                                    <p:cond delay="0"/>
                                  </p:stCondLst>
                                  <p:childTnLst>
                                    <p:set>
                                      <p:cBhvr>
                                        <p:cTn id="106" dur="1" fill="hold">
                                          <p:stCondLst>
                                            <p:cond delay="0"/>
                                          </p:stCondLst>
                                        </p:cTn>
                                        <p:tgtEl>
                                          <p:spTgt spid="18"/>
                                        </p:tgtEl>
                                        <p:attrNameLst>
                                          <p:attrName>style.visibility</p:attrName>
                                        </p:attrNameLst>
                                      </p:cBhvr>
                                      <p:to>
                                        <p:strVal val="visible"/>
                                      </p:to>
                                    </p:set>
                                    <p:anim calcmode="lin" valueType="num">
                                      <p:cBhvr>
                                        <p:cTn id="107" dur="500" fill="hold"/>
                                        <p:tgtEl>
                                          <p:spTgt spid="18"/>
                                        </p:tgtEl>
                                        <p:attrNameLst>
                                          <p:attrName>ppt_w</p:attrName>
                                        </p:attrNameLst>
                                      </p:cBhvr>
                                      <p:tavLst>
                                        <p:tav tm="0">
                                          <p:val>
                                            <p:fltVal val="0"/>
                                          </p:val>
                                        </p:tav>
                                        <p:tav tm="100000">
                                          <p:val>
                                            <p:strVal val="#ppt_w"/>
                                          </p:val>
                                        </p:tav>
                                      </p:tavLst>
                                    </p:anim>
                                    <p:anim calcmode="lin" valueType="num">
                                      <p:cBhvr>
                                        <p:cTn id="108" dur="500" fill="hold"/>
                                        <p:tgtEl>
                                          <p:spTgt spid="18"/>
                                        </p:tgtEl>
                                        <p:attrNameLst>
                                          <p:attrName>ppt_h</p:attrName>
                                        </p:attrNameLst>
                                      </p:cBhvr>
                                      <p:tavLst>
                                        <p:tav tm="0">
                                          <p:val>
                                            <p:fltVal val="0"/>
                                          </p:val>
                                        </p:tav>
                                        <p:tav tm="100000">
                                          <p:val>
                                            <p:strVal val="#ppt_h"/>
                                          </p:val>
                                        </p:tav>
                                      </p:tavLst>
                                    </p:anim>
                                    <p:animEffect transition="in" filter="fade">
                                      <p:cBhvr>
                                        <p:cTn id="109" dur="500"/>
                                        <p:tgtEl>
                                          <p:spTgt spid="18"/>
                                        </p:tgtEl>
                                      </p:cBhvr>
                                    </p:animEffect>
                                  </p:childTnLst>
                                </p:cTn>
                              </p:par>
                              <p:par>
                                <p:cTn id="110" presetID="53" presetClass="entr" presetSubtype="0" fill="hold" grpId="0" nodeType="withEffect">
                                  <p:stCondLst>
                                    <p:cond delay="0"/>
                                  </p:stCondLst>
                                  <p:childTnLst>
                                    <p:set>
                                      <p:cBhvr>
                                        <p:cTn id="111" dur="1" fill="hold">
                                          <p:stCondLst>
                                            <p:cond delay="0"/>
                                          </p:stCondLst>
                                        </p:cTn>
                                        <p:tgtEl>
                                          <p:spTgt spid="15"/>
                                        </p:tgtEl>
                                        <p:attrNameLst>
                                          <p:attrName>style.visibility</p:attrName>
                                        </p:attrNameLst>
                                      </p:cBhvr>
                                      <p:to>
                                        <p:strVal val="visible"/>
                                      </p:to>
                                    </p:set>
                                    <p:anim calcmode="lin" valueType="num">
                                      <p:cBhvr>
                                        <p:cTn id="112" dur="500" fill="hold"/>
                                        <p:tgtEl>
                                          <p:spTgt spid="15"/>
                                        </p:tgtEl>
                                        <p:attrNameLst>
                                          <p:attrName>ppt_w</p:attrName>
                                        </p:attrNameLst>
                                      </p:cBhvr>
                                      <p:tavLst>
                                        <p:tav tm="0">
                                          <p:val>
                                            <p:fltVal val="0"/>
                                          </p:val>
                                        </p:tav>
                                        <p:tav tm="100000">
                                          <p:val>
                                            <p:strVal val="#ppt_w"/>
                                          </p:val>
                                        </p:tav>
                                      </p:tavLst>
                                    </p:anim>
                                    <p:anim calcmode="lin" valueType="num">
                                      <p:cBhvr>
                                        <p:cTn id="113" dur="500" fill="hold"/>
                                        <p:tgtEl>
                                          <p:spTgt spid="15"/>
                                        </p:tgtEl>
                                        <p:attrNameLst>
                                          <p:attrName>ppt_h</p:attrName>
                                        </p:attrNameLst>
                                      </p:cBhvr>
                                      <p:tavLst>
                                        <p:tav tm="0">
                                          <p:val>
                                            <p:fltVal val="0"/>
                                          </p:val>
                                        </p:tav>
                                        <p:tav tm="100000">
                                          <p:val>
                                            <p:strVal val="#ppt_h"/>
                                          </p:val>
                                        </p:tav>
                                      </p:tavLst>
                                    </p:anim>
                                    <p:animEffect transition="in" filter="fade">
                                      <p:cBhvr>
                                        <p:cTn id="114" dur="500"/>
                                        <p:tgtEl>
                                          <p:spTgt spid="15"/>
                                        </p:tgtEl>
                                      </p:cBhvr>
                                    </p:animEffect>
                                  </p:childTnLst>
                                </p:cTn>
                              </p:par>
                              <p:par>
                                <p:cTn id="115" presetID="1" presetClass="entr" presetSubtype="0" fill="hold" grpId="0" nodeType="withEffect">
                                  <p:stCondLst>
                                    <p:cond delay="0"/>
                                  </p:stCondLst>
                                  <p:childTnLst>
                                    <p:set>
                                      <p:cBhvr>
                                        <p:cTn id="116" dur="1" fill="hold">
                                          <p:stCondLst>
                                            <p:cond delay="0"/>
                                          </p:stCondLst>
                                        </p:cTn>
                                        <p:tgtEl>
                                          <p:spTgt spid="30"/>
                                        </p:tgtEl>
                                        <p:attrNameLst>
                                          <p:attrName>style.visibility</p:attrName>
                                        </p:attrNameLst>
                                      </p:cBhvr>
                                      <p:to>
                                        <p:strVal val="visible"/>
                                      </p:to>
                                    </p:set>
                                  </p:childTnLst>
                                </p:cTn>
                              </p:par>
                            </p:childTnLst>
                          </p:cTn>
                        </p:par>
                        <p:par>
                          <p:cTn id="117" fill="hold">
                            <p:stCondLst>
                              <p:cond delay="500"/>
                            </p:stCondLst>
                            <p:childTnLst>
                              <p:par>
                                <p:cTn id="118" presetID="1" presetClass="entr" presetSubtype="0" fill="hold" grpId="0" nodeType="afterEffect">
                                  <p:stCondLst>
                                    <p:cond delay="1000"/>
                                  </p:stCondLst>
                                  <p:childTnLst>
                                    <p:set>
                                      <p:cBhvr>
                                        <p:cTn id="119"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21" grpId="0" animBg="1"/>
      <p:bldP spid="22" grpId="0" animBg="1"/>
      <p:bldP spid="23" grpId="0" animBg="1"/>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du sujet</a:t>
            </a:r>
            <a:endParaRPr lang="fr-FR" dirty="0"/>
          </a:p>
        </p:txBody>
      </p:sp>
      <p:sp>
        <p:nvSpPr>
          <p:cNvPr id="3" name="Espace réservé du contenu 2"/>
          <p:cNvSpPr>
            <a:spLocks noGrp="1"/>
          </p:cNvSpPr>
          <p:nvPr>
            <p:ph idx="1"/>
          </p:nvPr>
        </p:nvSpPr>
        <p:spPr/>
        <p:txBody>
          <a:bodyPr/>
          <a:lstStyle/>
          <a:p>
            <a:r>
              <a:rPr lang="fr-FR" b="1" dirty="0" smtClean="0"/>
              <a:t>Bioinformatique</a:t>
            </a:r>
            <a:r>
              <a:rPr lang="fr-FR" dirty="0" smtClean="0"/>
              <a:t/>
            </a:r>
            <a:br>
              <a:rPr lang="fr-FR" dirty="0" smtClean="0"/>
            </a:br>
            <a:endParaRPr lang="fr-FR" b="1" dirty="0" smtClean="0"/>
          </a:p>
          <a:p>
            <a:r>
              <a:rPr lang="fr-FR" b="1" dirty="0" smtClean="0"/>
              <a:t>Gène</a:t>
            </a:r>
            <a:r>
              <a:rPr lang="fr-FR" dirty="0" smtClean="0"/>
              <a:t> : portion d’ADN qui code une protéine.</a:t>
            </a:r>
            <a:br>
              <a:rPr lang="fr-FR" dirty="0" smtClean="0"/>
            </a:br>
            <a:endParaRPr lang="fr-FR" dirty="0" smtClean="0"/>
          </a:p>
          <a:p>
            <a:r>
              <a:rPr lang="fr-FR" b="1" dirty="0" smtClean="0"/>
              <a:t>Adjacence</a:t>
            </a:r>
            <a:r>
              <a:rPr lang="fr-FR" dirty="0" smtClean="0"/>
              <a:t> : relation entre 2 gènes</a:t>
            </a:r>
            <a:br>
              <a:rPr lang="fr-FR" dirty="0" smtClean="0"/>
            </a:br>
            <a:endParaRPr lang="fr-FR" baseline="-25000" dirty="0" smtClean="0"/>
          </a:p>
          <a:p>
            <a:r>
              <a:rPr lang="fr-FR" b="1" dirty="0" smtClean="0"/>
              <a:t>Génome</a:t>
            </a:r>
            <a:r>
              <a:rPr lang="fr-FR" dirty="0" smtClean="0"/>
              <a:t> : ensemble d’adjacences</a:t>
            </a:r>
          </a:p>
        </p:txBody>
      </p:sp>
      <p:grpSp>
        <p:nvGrpSpPr>
          <p:cNvPr id="11" name="Group 10"/>
          <p:cNvGrpSpPr/>
          <p:nvPr/>
        </p:nvGrpSpPr>
        <p:grpSpPr>
          <a:xfrm>
            <a:off x="2123728" y="5848684"/>
            <a:ext cx="2160240" cy="284324"/>
            <a:chOff x="2915816" y="5880980"/>
            <a:chExt cx="2160240" cy="284324"/>
          </a:xfrm>
        </p:grpSpPr>
        <p:sp>
          <p:nvSpPr>
            <p:cNvPr id="6" name="Rounded Rectangle 5"/>
            <p:cNvSpPr/>
            <p:nvPr/>
          </p:nvSpPr>
          <p:spPr>
            <a:xfrm>
              <a:off x="2915816" y="5880980"/>
              <a:ext cx="2160240" cy="284324"/>
            </a:xfrm>
            <a:prstGeom prst="roundRect">
              <a:avLst>
                <a:gd name="adj" fmla="val 50000"/>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7" name="Rectangle 6"/>
            <p:cNvSpPr/>
            <p:nvPr/>
          </p:nvSpPr>
          <p:spPr>
            <a:xfrm>
              <a:off x="3563888" y="5880980"/>
              <a:ext cx="108012" cy="284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 name="Rectangle 7"/>
            <p:cNvSpPr/>
            <p:nvPr/>
          </p:nvSpPr>
          <p:spPr>
            <a:xfrm>
              <a:off x="3851920" y="5880980"/>
              <a:ext cx="54006" cy="2843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9" name="Rectangle 8"/>
            <p:cNvSpPr/>
            <p:nvPr/>
          </p:nvSpPr>
          <p:spPr>
            <a:xfrm>
              <a:off x="4103948" y="5880980"/>
              <a:ext cx="108012" cy="28432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10" name="Rectangle 9"/>
            <p:cNvSpPr/>
            <p:nvPr/>
          </p:nvSpPr>
          <p:spPr>
            <a:xfrm>
              <a:off x="3986306" y="5880980"/>
              <a:ext cx="54006" cy="2843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grpSp>
      <p:grpSp>
        <p:nvGrpSpPr>
          <p:cNvPr id="12" name="Group 11"/>
          <p:cNvGrpSpPr/>
          <p:nvPr/>
        </p:nvGrpSpPr>
        <p:grpSpPr>
          <a:xfrm>
            <a:off x="5276659" y="5848684"/>
            <a:ext cx="1440160" cy="284324"/>
            <a:chOff x="2915816" y="5880980"/>
            <a:chExt cx="2160240" cy="284324"/>
          </a:xfrm>
        </p:grpSpPr>
        <p:sp>
          <p:nvSpPr>
            <p:cNvPr id="13" name="Rounded Rectangle 12"/>
            <p:cNvSpPr/>
            <p:nvPr/>
          </p:nvSpPr>
          <p:spPr>
            <a:xfrm>
              <a:off x="2915816" y="5880980"/>
              <a:ext cx="2160240" cy="284324"/>
            </a:xfrm>
            <a:prstGeom prst="roundRect">
              <a:avLst>
                <a:gd name="adj" fmla="val 50000"/>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14" name="Rectangle 13"/>
            <p:cNvSpPr/>
            <p:nvPr/>
          </p:nvSpPr>
          <p:spPr>
            <a:xfrm>
              <a:off x="4047158" y="5880980"/>
              <a:ext cx="272814" cy="284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flipH="1">
              <a:off x="3671900" y="5880980"/>
              <a:ext cx="180020" cy="2843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6" name="Rectangle 15"/>
            <p:cNvSpPr/>
            <p:nvPr/>
          </p:nvSpPr>
          <p:spPr>
            <a:xfrm>
              <a:off x="3304220" y="5880980"/>
              <a:ext cx="216024" cy="28432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17" name="Rectangle 16"/>
            <p:cNvSpPr/>
            <p:nvPr/>
          </p:nvSpPr>
          <p:spPr>
            <a:xfrm>
              <a:off x="3986306" y="5880980"/>
              <a:ext cx="54006" cy="2843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grpSp>
      <p:sp>
        <p:nvSpPr>
          <p:cNvPr id="18" name="TextBox 17"/>
          <p:cNvSpPr txBox="1"/>
          <p:nvPr/>
        </p:nvSpPr>
        <p:spPr>
          <a:xfrm>
            <a:off x="2627784" y="5517232"/>
            <a:ext cx="383438" cy="307777"/>
          </a:xfrm>
          <a:prstGeom prst="rect">
            <a:avLst/>
          </a:prstGeom>
          <a:noFill/>
        </p:spPr>
        <p:txBody>
          <a:bodyPr wrap="none" rtlCol="0">
            <a:spAutoFit/>
          </a:bodyPr>
          <a:lstStyle/>
          <a:p>
            <a:r>
              <a:rPr lang="fr-FR" sz="1400" dirty="0" smtClean="0"/>
              <a:t>A</a:t>
            </a:r>
            <a:r>
              <a:rPr lang="fr-FR" sz="1400" baseline="-25000" dirty="0" smtClean="0"/>
              <a:t>1</a:t>
            </a:r>
            <a:endParaRPr lang="fr-FR" sz="1400" dirty="0"/>
          </a:p>
        </p:txBody>
      </p:sp>
      <p:sp>
        <p:nvSpPr>
          <p:cNvPr id="19" name="TextBox 18"/>
          <p:cNvSpPr txBox="1"/>
          <p:nvPr/>
        </p:nvSpPr>
        <p:spPr>
          <a:xfrm>
            <a:off x="5940152" y="5445224"/>
            <a:ext cx="375424" cy="307777"/>
          </a:xfrm>
          <a:prstGeom prst="rect">
            <a:avLst/>
          </a:prstGeom>
          <a:noFill/>
        </p:spPr>
        <p:txBody>
          <a:bodyPr wrap="none" rtlCol="0">
            <a:spAutoFit/>
          </a:bodyPr>
          <a:lstStyle/>
          <a:p>
            <a:r>
              <a:rPr lang="fr-FR" sz="1400" dirty="0" err="1" smtClean="0"/>
              <a:t>A</a:t>
            </a:r>
            <a:r>
              <a:rPr lang="fr-FR" sz="1400" baseline="-25000" dirty="0" err="1" smtClean="0"/>
              <a:t>x</a:t>
            </a:r>
            <a:endParaRPr lang="fr-FR" sz="1400" dirty="0"/>
          </a:p>
        </p:txBody>
      </p:sp>
      <p:sp>
        <p:nvSpPr>
          <p:cNvPr id="21" name="TextBox 17"/>
          <p:cNvSpPr txBox="1"/>
          <p:nvPr/>
        </p:nvSpPr>
        <p:spPr>
          <a:xfrm>
            <a:off x="2915816" y="6165304"/>
            <a:ext cx="383438" cy="307777"/>
          </a:xfrm>
          <a:prstGeom prst="rect">
            <a:avLst/>
          </a:prstGeom>
          <a:noFill/>
        </p:spPr>
        <p:txBody>
          <a:bodyPr wrap="none" rtlCol="0">
            <a:spAutoFit/>
          </a:bodyPr>
          <a:lstStyle/>
          <a:p>
            <a:r>
              <a:rPr lang="fr-FR" sz="1400" dirty="0" smtClean="0"/>
              <a:t>A</a:t>
            </a:r>
            <a:r>
              <a:rPr lang="fr-FR" sz="1400" baseline="-25000" dirty="0" smtClean="0"/>
              <a:t>2</a:t>
            </a:r>
            <a:endParaRPr lang="fr-FR" sz="1400" dirty="0"/>
          </a:p>
        </p:txBody>
      </p:sp>
      <p:sp>
        <p:nvSpPr>
          <p:cNvPr id="22" name="TextBox 17"/>
          <p:cNvSpPr txBox="1"/>
          <p:nvPr/>
        </p:nvSpPr>
        <p:spPr>
          <a:xfrm>
            <a:off x="3059832" y="5517232"/>
            <a:ext cx="383438" cy="307777"/>
          </a:xfrm>
          <a:prstGeom prst="rect">
            <a:avLst/>
          </a:prstGeom>
          <a:noFill/>
        </p:spPr>
        <p:txBody>
          <a:bodyPr wrap="none" rtlCol="0">
            <a:spAutoFit/>
          </a:bodyPr>
          <a:lstStyle/>
          <a:p>
            <a:r>
              <a:rPr lang="fr-FR" sz="1400" dirty="0" smtClean="0"/>
              <a:t>A</a:t>
            </a:r>
            <a:r>
              <a:rPr lang="fr-FR" sz="1400" baseline="-25000" dirty="0" smtClean="0"/>
              <a:t>3</a:t>
            </a:r>
            <a:endParaRPr lang="fr-FR" sz="1400" dirty="0"/>
          </a:p>
        </p:txBody>
      </p:sp>
      <p:sp>
        <p:nvSpPr>
          <p:cNvPr id="23" name="TextBox 17"/>
          <p:cNvSpPr txBox="1"/>
          <p:nvPr/>
        </p:nvSpPr>
        <p:spPr>
          <a:xfrm>
            <a:off x="3203848" y="6165304"/>
            <a:ext cx="383438" cy="307777"/>
          </a:xfrm>
          <a:prstGeom prst="rect">
            <a:avLst/>
          </a:prstGeom>
          <a:noFill/>
        </p:spPr>
        <p:txBody>
          <a:bodyPr wrap="none" rtlCol="0">
            <a:spAutoFit/>
          </a:bodyPr>
          <a:lstStyle/>
          <a:p>
            <a:r>
              <a:rPr lang="fr-FR" sz="1400" dirty="0" smtClean="0"/>
              <a:t>A</a:t>
            </a:r>
            <a:r>
              <a:rPr lang="fr-FR" sz="1400" baseline="-25000" dirty="0" smtClean="0"/>
              <a:t>4</a:t>
            </a:r>
            <a:endParaRPr lang="fr-FR" sz="1400" dirty="0"/>
          </a:p>
        </p:txBody>
      </p:sp>
    </p:spTree>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Coûts</a:t>
            </a:r>
            <a:endParaRPr lang="fr-FR" dirty="0"/>
          </a:p>
        </p:txBody>
      </p:sp>
      <p:sp>
        <p:nvSpPr>
          <p:cNvPr id="3" name="Espace réservé du contenu 2"/>
          <p:cNvSpPr>
            <a:spLocks noGrp="1"/>
          </p:cNvSpPr>
          <p:nvPr>
            <p:ph idx="1"/>
          </p:nvPr>
        </p:nvSpPr>
        <p:spPr>
          <a:xfrm>
            <a:off x="1043608" y="1196752"/>
            <a:ext cx="6777317" cy="3915797"/>
          </a:xfrm>
        </p:spPr>
        <p:txBody>
          <a:bodyPr>
            <a:normAutofit/>
          </a:bodyPr>
          <a:lstStyle/>
          <a:p>
            <a:r>
              <a:rPr lang="fr-FR" sz="2200" b="1" dirty="0" smtClean="0"/>
              <a:t>Coût de la solution </a:t>
            </a:r>
            <a:r>
              <a:rPr lang="fr-FR" sz="2200" dirty="0" smtClean="0"/>
              <a:t>: somme du coût maximum et du coût différentiel de la forêt d’arbres d’adjacences qui la compose.</a:t>
            </a:r>
            <a:endParaRPr lang="fr-FR" sz="2200" dirty="0"/>
          </a:p>
        </p:txBody>
      </p:sp>
      <p:pic>
        <p:nvPicPr>
          <p:cNvPr id="4" name="Image 3" descr="solSim1.png"/>
          <p:cNvPicPr>
            <a:picLocks noChangeAspect="1"/>
          </p:cNvPicPr>
          <p:nvPr/>
        </p:nvPicPr>
        <p:blipFill>
          <a:blip r:embed="rId3" cstate="print"/>
          <a:stretch>
            <a:fillRect/>
          </a:stretch>
        </p:blipFill>
        <p:spPr>
          <a:xfrm>
            <a:off x="2555892" y="2564904"/>
            <a:ext cx="3973531" cy="2201165"/>
          </a:xfrm>
          <a:prstGeom prst="rect">
            <a:avLst/>
          </a:prstGeom>
        </p:spPr>
      </p:pic>
      <p:sp>
        <p:nvSpPr>
          <p:cNvPr id="5" name="ZoneTexte 4"/>
          <p:cNvSpPr txBox="1"/>
          <p:nvPr/>
        </p:nvSpPr>
        <p:spPr>
          <a:xfrm>
            <a:off x="539552" y="5301208"/>
            <a:ext cx="2560316" cy="369332"/>
          </a:xfrm>
          <a:prstGeom prst="rect">
            <a:avLst/>
          </a:prstGeom>
          <a:noFill/>
        </p:spPr>
        <p:txBody>
          <a:bodyPr wrap="none" rtlCol="0">
            <a:spAutoFit/>
          </a:bodyPr>
          <a:lstStyle/>
          <a:p>
            <a:r>
              <a:rPr lang="fr-FR" dirty="0" smtClean="0"/>
              <a:t>Coût de la solution =</a:t>
            </a:r>
            <a:endParaRPr lang="fr-FR" dirty="0"/>
          </a:p>
        </p:txBody>
      </p:sp>
      <p:sp>
        <p:nvSpPr>
          <p:cNvPr id="6" name="ZoneTexte 5"/>
          <p:cNvSpPr txBox="1"/>
          <p:nvPr/>
        </p:nvSpPr>
        <p:spPr>
          <a:xfrm>
            <a:off x="2915816" y="5301208"/>
            <a:ext cx="1290738" cy="369332"/>
          </a:xfrm>
          <a:prstGeom prst="rect">
            <a:avLst/>
          </a:prstGeom>
          <a:noFill/>
        </p:spPr>
        <p:txBody>
          <a:bodyPr wrap="none" rtlCol="0">
            <a:spAutoFit/>
          </a:bodyPr>
          <a:lstStyle/>
          <a:p>
            <a:r>
              <a:rPr lang="fr-FR" dirty="0" smtClean="0"/>
              <a:t>Coût max</a:t>
            </a:r>
            <a:endParaRPr lang="fr-FR" dirty="0"/>
          </a:p>
        </p:txBody>
      </p:sp>
      <p:sp>
        <p:nvSpPr>
          <p:cNvPr id="7" name="ZoneTexte 6"/>
          <p:cNvSpPr txBox="1"/>
          <p:nvPr/>
        </p:nvSpPr>
        <p:spPr>
          <a:xfrm>
            <a:off x="2699792" y="5733256"/>
            <a:ext cx="2605200" cy="369332"/>
          </a:xfrm>
          <a:prstGeom prst="rect">
            <a:avLst/>
          </a:prstGeom>
          <a:noFill/>
        </p:spPr>
        <p:txBody>
          <a:bodyPr wrap="none" rtlCol="0">
            <a:spAutoFit/>
          </a:bodyPr>
          <a:lstStyle/>
          <a:p>
            <a:r>
              <a:rPr lang="fr-FR" dirty="0" smtClean="0"/>
              <a:t>= (3*D</a:t>
            </a:r>
            <a:r>
              <a:rPr lang="fr-FR" baseline="-25000" dirty="0" smtClean="0"/>
              <a:t>G</a:t>
            </a:r>
            <a:r>
              <a:rPr lang="fr-FR" dirty="0" smtClean="0"/>
              <a:t> + 2*P</a:t>
            </a:r>
            <a:r>
              <a:rPr lang="fr-FR" baseline="-25000" dirty="0" smtClean="0"/>
              <a:t>G</a:t>
            </a:r>
            <a:r>
              <a:rPr lang="fr-FR" dirty="0" smtClean="0"/>
              <a:t> + 4*Cr)</a:t>
            </a:r>
          </a:p>
        </p:txBody>
      </p:sp>
      <p:sp>
        <p:nvSpPr>
          <p:cNvPr id="8" name="ZoneTexte 7"/>
          <p:cNvSpPr txBox="1"/>
          <p:nvPr/>
        </p:nvSpPr>
        <p:spPr>
          <a:xfrm>
            <a:off x="4067944" y="5301208"/>
            <a:ext cx="2204450" cy="369332"/>
          </a:xfrm>
          <a:prstGeom prst="rect">
            <a:avLst/>
          </a:prstGeom>
          <a:noFill/>
        </p:spPr>
        <p:txBody>
          <a:bodyPr wrap="none" rtlCol="0">
            <a:spAutoFit/>
          </a:bodyPr>
          <a:lstStyle/>
          <a:p>
            <a:r>
              <a:rPr lang="fr-FR" dirty="0" smtClean="0"/>
              <a:t>+ Coût </a:t>
            </a:r>
            <a:r>
              <a:rPr lang="fr-FR" dirty="0" err="1" smtClean="0"/>
              <a:t>diff</a:t>
            </a:r>
            <a:r>
              <a:rPr lang="fr-FR" dirty="0" smtClean="0"/>
              <a:t>. de G</a:t>
            </a:r>
            <a:r>
              <a:rPr lang="fr-FR" baseline="-25000" dirty="0" smtClean="0"/>
              <a:t>1</a:t>
            </a:r>
            <a:endParaRPr lang="fr-FR" baseline="-25000" dirty="0"/>
          </a:p>
        </p:txBody>
      </p:sp>
      <p:sp>
        <p:nvSpPr>
          <p:cNvPr id="9" name="ZoneTexte 8"/>
          <p:cNvSpPr txBox="1"/>
          <p:nvPr/>
        </p:nvSpPr>
        <p:spPr>
          <a:xfrm>
            <a:off x="6228184" y="5301208"/>
            <a:ext cx="2191626" cy="369332"/>
          </a:xfrm>
          <a:prstGeom prst="rect">
            <a:avLst/>
          </a:prstGeom>
          <a:noFill/>
        </p:spPr>
        <p:txBody>
          <a:bodyPr wrap="none" rtlCol="0">
            <a:spAutoFit/>
          </a:bodyPr>
          <a:lstStyle/>
          <a:p>
            <a:r>
              <a:rPr lang="fr-FR" dirty="0" smtClean="0"/>
              <a:t>+ Coût </a:t>
            </a:r>
            <a:r>
              <a:rPr lang="fr-FR" dirty="0" err="1" smtClean="0"/>
              <a:t>diff</a:t>
            </a:r>
            <a:r>
              <a:rPr lang="fr-FR" dirty="0" smtClean="0"/>
              <a:t>. de G</a:t>
            </a:r>
            <a:r>
              <a:rPr lang="fr-FR" baseline="-25000" dirty="0" smtClean="0"/>
              <a:t>2</a:t>
            </a:r>
            <a:endParaRPr lang="fr-FR" baseline="-25000" dirty="0"/>
          </a:p>
        </p:txBody>
      </p:sp>
      <p:sp>
        <p:nvSpPr>
          <p:cNvPr id="10" name="ZoneTexte 9"/>
          <p:cNvSpPr txBox="1"/>
          <p:nvPr/>
        </p:nvSpPr>
        <p:spPr>
          <a:xfrm>
            <a:off x="2771800" y="6093296"/>
            <a:ext cx="2762295" cy="369332"/>
          </a:xfrm>
          <a:prstGeom prst="rect">
            <a:avLst/>
          </a:prstGeom>
          <a:noFill/>
        </p:spPr>
        <p:txBody>
          <a:bodyPr wrap="none" rtlCol="0">
            <a:spAutoFit/>
          </a:bodyPr>
          <a:lstStyle/>
          <a:p>
            <a:r>
              <a:rPr lang="fr-FR" dirty="0" smtClean="0"/>
              <a:t>= D</a:t>
            </a:r>
            <a:r>
              <a:rPr lang="fr-FR" baseline="-25000" dirty="0" smtClean="0"/>
              <a:t>G</a:t>
            </a:r>
            <a:r>
              <a:rPr lang="fr-FR" dirty="0" smtClean="0"/>
              <a:t> + D</a:t>
            </a:r>
            <a:r>
              <a:rPr lang="fr-FR" baseline="-25000" dirty="0" smtClean="0"/>
              <a:t>A</a:t>
            </a:r>
            <a:r>
              <a:rPr lang="fr-FR" dirty="0" smtClean="0"/>
              <a:t> + 2*P</a:t>
            </a:r>
            <a:r>
              <a:rPr lang="fr-FR" baseline="-25000" dirty="0" smtClean="0"/>
              <a:t>G</a:t>
            </a:r>
            <a:r>
              <a:rPr lang="fr-FR" dirty="0" smtClean="0"/>
              <a:t> + 2*Cr</a:t>
            </a:r>
            <a:endParaRPr lang="fr-FR" dirty="0"/>
          </a:p>
        </p:txBody>
      </p:sp>
      <p:sp>
        <p:nvSpPr>
          <p:cNvPr id="11" name="ZoneTexte 10"/>
          <p:cNvSpPr txBox="1"/>
          <p:nvPr/>
        </p:nvSpPr>
        <p:spPr>
          <a:xfrm>
            <a:off x="5148064" y="5733256"/>
            <a:ext cx="2304256" cy="646331"/>
          </a:xfrm>
          <a:prstGeom prst="rect">
            <a:avLst/>
          </a:prstGeom>
          <a:noFill/>
        </p:spPr>
        <p:txBody>
          <a:bodyPr wrap="square" rtlCol="0">
            <a:spAutoFit/>
          </a:bodyPr>
          <a:lstStyle/>
          <a:p>
            <a:r>
              <a:rPr lang="fr-FR" dirty="0" smtClean="0"/>
              <a:t>+ (D</a:t>
            </a:r>
            <a:r>
              <a:rPr lang="fr-FR" baseline="-25000" dirty="0" smtClean="0"/>
              <a:t>A</a:t>
            </a:r>
            <a:r>
              <a:rPr lang="fr-FR" dirty="0" smtClean="0"/>
              <a:t> - 2*D</a:t>
            </a:r>
            <a:r>
              <a:rPr lang="fr-FR" baseline="-25000" dirty="0" smtClean="0"/>
              <a:t>G</a:t>
            </a:r>
            <a:r>
              <a:rPr lang="fr-FR" dirty="0" smtClean="0"/>
              <a:t> - 2*Cr)</a:t>
            </a:r>
          </a:p>
          <a:p>
            <a:endParaRPr lang="fr-FR" dirty="0"/>
          </a:p>
        </p:txBody>
      </p:sp>
      <p:sp>
        <p:nvSpPr>
          <p:cNvPr id="12" name="ZoneTexte 11"/>
          <p:cNvSpPr txBox="1"/>
          <p:nvPr/>
        </p:nvSpPr>
        <p:spPr>
          <a:xfrm>
            <a:off x="7236296" y="5733256"/>
            <a:ext cx="1314784" cy="369332"/>
          </a:xfrm>
          <a:prstGeom prst="rect">
            <a:avLst/>
          </a:prstGeom>
          <a:noFill/>
        </p:spPr>
        <p:txBody>
          <a:bodyPr wrap="none" rtlCol="0">
            <a:spAutoFit/>
          </a:bodyPr>
          <a:lstStyle/>
          <a:p>
            <a:r>
              <a:rPr lang="fr-FR" dirty="0" smtClean="0"/>
              <a:t>+ (Cr – Cr)</a:t>
            </a:r>
            <a:endParaRPr lang="fr-FR"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100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a:xfrm>
            <a:off x="1043492" y="1916832"/>
            <a:ext cx="6777317" cy="3915797"/>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1"/>
              </a:buClr>
              <a:buSzPct val="76000"/>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1"/>
              </a:buClr>
              <a:buSzPct val="76000"/>
              <a:buFont typeface="Wingdings 2" pitchFamily="18" charset="2"/>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marL="525780" indent="-457200">
              <a:buFont typeface="+mj-lt"/>
              <a:buAutoNum type="arabicPeriod"/>
            </a:pPr>
            <a:r>
              <a:rPr lang="fr-FR" sz="2400" dirty="0" smtClean="0">
                <a:solidFill>
                  <a:schemeClr val="tx1"/>
                </a:solidFill>
              </a:rPr>
              <a:t>Présentation de la problématique au travers d’exemples</a:t>
            </a:r>
          </a:p>
          <a:p>
            <a:pPr marL="525780" indent="-457200">
              <a:buFont typeface="+mj-lt"/>
              <a:buAutoNum type="arabicPeriod"/>
            </a:pPr>
            <a:r>
              <a:rPr lang="fr-FR" sz="2400" dirty="0" smtClean="0">
                <a:solidFill>
                  <a:schemeClr val="tx1"/>
                </a:solidFill>
              </a:rPr>
              <a:t>Formalisation</a:t>
            </a:r>
          </a:p>
          <a:p>
            <a:pPr marL="525780" indent="-457200">
              <a:buFont typeface="+mj-lt"/>
              <a:buAutoNum type="arabicPeriod"/>
            </a:pPr>
            <a:r>
              <a:rPr lang="fr-FR" sz="2400" b="1" dirty="0" smtClean="0">
                <a:solidFill>
                  <a:schemeClr val="tx1"/>
                </a:solidFill>
              </a:rPr>
              <a:t>Extraits de l’algorithme</a:t>
            </a:r>
          </a:p>
          <a:p>
            <a:pPr marL="525780" indent="-457200">
              <a:buFont typeface="+mj-lt"/>
              <a:buAutoNum type="arabicPeriod"/>
            </a:pPr>
            <a:r>
              <a:rPr lang="fr-FR" sz="2400" dirty="0" smtClean="0">
                <a:solidFill>
                  <a:schemeClr val="tx1"/>
                </a:solidFill>
              </a:rPr>
              <a:t>Application à des données réelles</a:t>
            </a:r>
          </a:p>
          <a:p>
            <a:pPr marL="525780" indent="-457200">
              <a:buFont typeface="+mj-lt"/>
              <a:buAutoNum type="arabicPeriod"/>
            </a:pPr>
            <a:r>
              <a:rPr lang="fr-FR" sz="2400" dirty="0" smtClean="0">
                <a:solidFill>
                  <a:schemeClr val="tx1"/>
                </a:solidFill>
              </a:rPr>
              <a:t>Conclusion et perspectives</a:t>
            </a:r>
            <a:endParaRPr lang="fr-FR" sz="2400" dirty="0">
              <a:solidFill>
                <a:schemeClr val="tx1"/>
              </a:solidFill>
            </a:endParaRPr>
          </a:p>
        </p:txBody>
      </p:sp>
      <p:sp>
        <p:nvSpPr>
          <p:cNvPr id="10" name="Titre 1"/>
          <p:cNvSpPr>
            <a:spLocks noGrp="1"/>
          </p:cNvSpPr>
          <p:nvPr>
            <p:ph type="title"/>
          </p:nvPr>
        </p:nvSpPr>
        <p:spPr>
          <a:xfrm>
            <a:off x="389698" y="328111"/>
            <a:ext cx="4259398" cy="1581748"/>
          </a:xfrm>
        </p:spPr>
        <p:txBody>
          <a:bodyPr/>
          <a:lstStyle/>
          <a:p>
            <a:r>
              <a:rPr lang="fr-FR" dirty="0" smtClean="0"/>
              <a:t>Plan</a:t>
            </a:r>
            <a:endParaRPr lang="fr-FR" dirty="0"/>
          </a:p>
        </p:txBody>
      </p:sp>
    </p:spTree>
    <p:extLst>
      <p:ext uri="{BB962C8B-B14F-4D97-AF65-F5344CB8AC3E}">
        <p14:creationId xmlns="" xmlns:p14="http://schemas.microsoft.com/office/powerpoint/2010/main" val="3841331197"/>
      </p:ext>
    </p:extLst>
  </p:cSld>
  <p:clrMapOvr>
    <a:masterClrMapping/>
  </p:clrMapOvr>
  <p:transition spd="slow">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Algorithme de </a:t>
            </a:r>
            <a:r>
              <a:rPr lang="fr-FR" dirty="0" err="1" smtClean="0"/>
              <a:t>Fitch</a:t>
            </a:r>
            <a:endParaRPr lang="fr-FR" dirty="0"/>
          </a:p>
        </p:txBody>
      </p:sp>
      <p:cxnSp>
        <p:nvCxnSpPr>
          <p:cNvPr id="7" name="Connecteur droit 6"/>
          <p:cNvCxnSpPr/>
          <p:nvPr/>
        </p:nvCxnSpPr>
        <p:spPr>
          <a:xfrm rot="5400000">
            <a:off x="3707905" y="2188605"/>
            <a:ext cx="648072" cy="50405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9" name="Connecteur droit 8"/>
          <p:cNvCxnSpPr/>
          <p:nvPr/>
        </p:nvCxnSpPr>
        <p:spPr>
          <a:xfrm rot="16200000" flipV="1">
            <a:off x="4211961" y="2188605"/>
            <a:ext cx="648072" cy="50405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1" name="Connecteur droit 10"/>
          <p:cNvCxnSpPr/>
          <p:nvPr/>
        </p:nvCxnSpPr>
        <p:spPr>
          <a:xfrm rot="5400000">
            <a:off x="3311861" y="2872681"/>
            <a:ext cx="576064"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rot="5400000">
            <a:off x="4319973" y="2872681"/>
            <a:ext cx="576064"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rot="16200000" flipV="1">
            <a:off x="3671901" y="2872681"/>
            <a:ext cx="576064"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rot="16200000" flipV="1">
            <a:off x="4680013" y="2872681"/>
            <a:ext cx="576064"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3275857" y="3340733"/>
            <a:ext cx="2073003" cy="307777"/>
          </a:xfrm>
          <a:prstGeom prst="rect">
            <a:avLst/>
          </a:prstGeom>
          <a:noFill/>
        </p:spPr>
        <p:txBody>
          <a:bodyPr wrap="none" rtlCol="0">
            <a:spAutoFit/>
          </a:bodyPr>
          <a:lstStyle/>
          <a:p>
            <a:r>
              <a:rPr lang="fr-FR" sz="1400" dirty="0" smtClean="0"/>
              <a:t>1             0    0             0</a:t>
            </a:r>
            <a:endParaRPr lang="fr-FR" sz="1400" dirty="0"/>
          </a:p>
        </p:txBody>
      </p:sp>
      <p:sp>
        <p:nvSpPr>
          <p:cNvPr id="17" name="ZoneTexte 16"/>
          <p:cNvSpPr txBox="1"/>
          <p:nvPr/>
        </p:nvSpPr>
        <p:spPr>
          <a:xfrm>
            <a:off x="3419873" y="2548645"/>
            <a:ext cx="1675459" cy="307777"/>
          </a:xfrm>
          <a:prstGeom prst="rect">
            <a:avLst/>
          </a:prstGeom>
          <a:noFill/>
        </p:spPr>
        <p:txBody>
          <a:bodyPr wrap="none" rtlCol="0">
            <a:spAutoFit/>
          </a:bodyPr>
          <a:lstStyle/>
          <a:p>
            <a:r>
              <a:rPr lang="fr-FR" sz="1400" dirty="0" smtClean="0"/>
              <a:t>1,0                      0</a:t>
            </a:r>
            <a:endParaRPr lang="fr-FR" sz="1400" dirty="0"/>
          </a:p>
        </p:txBody>
      </p:sp>
      <p:sp>
        <p:nvSpPr>
          <p:cNvPr id="18" name="ZoneTexte 17"/>
          <p:cNvSpPr txBox="1"/>
          <p:nvPr/>
        </p:nvSpPr>
        <p:spPr>
          <a:xfrm>
            <a:off x="4139953" y="1756557"/>
            <a:ext cx="284052" cy="307777"/>
          </a:xfrm>
          <a:prstGeom prst="rect">
            <a:avLst/>
          </a:prstGeom>
          <a:noFill/>
        </p:spPr>
        <p:txBody>
          <a:bodyPr wrap="none" rtlCol="0">
            <a:spAutoFit/>
          </a:bodyPr>
          <a:lstStyle/>
          <a:p>
            <a:r>
              <a:rPr lang="fr-FR" sz="1400" dirty="0" smtClean="0"/>
              <a:t>0</a:t>
            </a:r>
            <a:endParaRPr lang="fr-FR" sz="1400" dirty="0"/>
          </a:p>
        </p:txBody>
      </p:sp>
      <p:sp>
        <p:nvSpPr>
          <p:cNvPr id="19" name="Flèche vers le haut 18"/>
          <p:cNvSpPr/>
          <p:nvPr/>
        </p:nvSpPr>
        <p:spPr>
          <a:xfrm>
            <a:off x="2483769" y="2116597"/>
            <a:ext cx="432048" cy="1152128"/>
          </a:xfrm>
          <a:prstGeom prst="upArrow">
            <a:avLst>
              <a:gd name="adj1" fmla="val 45781"/>
              <a:gd name="adj2" fmla="val 45781"/>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1" name="Flèche vers le bas 20"/>
          <p:cNvSpPr/>
          <p:nvPr/>
        </p:nvSpPr>
        <p:spPr>
          <a:xfrm>
            <a:off x="5724129" y="2116597"/>
            <a:ext cx="360040" cy="1152128"/>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22" name="ZoneTexte 21"/>
          <p:cNvSpPr txBox="1"/>
          <p:nvPr/>
        </p:nvSpPr>
        <p:spPr>
          <a:xfrm>
            <a:off x="3419873" y="2548645"/>
            <a:ext cx="1625766" cy="307777"/>
          </a:xfrm>
          <a:prstGeom prst="rect">
            <a:avLst/>
          </a:prstGeom>
          <a:noFill/>
        </p:spPr>
        <p:txBody>
          <a:bodyPr wrap="none" rtlCol="0">
            <a:spAutoFit/>
          </a:bodyPr>
          <a:lstStyle/>
          <a:p>
            <a:r>
              <a:rPr lang="fr-FR" sz="1400" dirty="0" smtClean="0"/>
              <a:t>   0                      0</a:t>
            </a:r>
            <a:endParaRPr lang="fr-FR" sz="1400" dirty="0"/>
          </a:p>
        </p:txBody>
      </p:sp>
      <p:sp>
        <p:nvSpPr>
          <p:cNvPr id="20" name="Espace réservé du contenu 6"/>
          <p:cNvSpPr>
            <a:spLocks noGrp="1"/>
          </p:cNvSpPr>
          <p:nvPr>
            <p:ph idx="1"/>
          </p:nvPr>
        </p:nvSpPr>
        <p:spPr>
          <a:xfrm>
            <a:off x="1475656" y="4365104"/>
            <a:ext cx="6192688" cy="1944216"/>
          </a:xfrm>
        </p:spPr>
        <p:txBody>
          <a:bodyPr>
            <a:normAutofit/>
          </a:bodyPr>
          <a:lstStyle/>
          <a:p>
            <a:r>
              <a:rPr lang="fr-FR" sz="2000" dirty="0" smtClean="0"/>
              <a:t>Présence ou absence d’adjacence</a:t>
            </a:r>
            <a:br>
              <a:rPr lang="fr-FR" sz="2000" dirty="0" smtClean="0"/>
            </a:br>
            <a:endParaRPr lang="fr-FR" sz="2000" dirty="0" smtClean="0"/>
          </a:p>
          <a:p>
            <a:r>
              <a:rPr lang="fr-FR" sz="2000" dirty="0" smtClean="0"/>
              <a:t>Fonction de coût c</a:t>
            </a:r>
            <a:r>
              <a:rPr lang="fr-FR" sz="2000" baseline="-25000" dirty="0" smtClean="0"/>
              <a:t>1</a:t>
            </a:r>
            <a:r>
              <a:rPr lang="fr-FR" sz="2000" dirty="0" smtClean="0"/>
              <a:t> et c</a:t>
            </a:r>
            <a:r>
              <a:rPr lang="fr-FR" sz="2000" baseline="-25000" dirty="0" smtClean="0"/>
              <a:t>0</a:t>
            </a:r>
            <a:br>
              <a:rPr lang="fr-FR" sz="2000" baseline="-25000" dirty="0" smtClean="0"/>
            </a:br>
            <a:endParaRPr lang="fr-FR" sz="2000" baseline="-25000" dirty="0" smtClean="0"/>
          </a:p>
          <a:p>
            <a:r>
              <a:rPr lang="fr-FR" sz="2000" dirty="0" smtClean="0"/>
              <a:t>Appel aux racines</a:t>
            </a:r>
            <a:endParaRPr lang="fr-FR" sz="2000"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childTnLst>
                                </p:cTn>
                              </p:par>
                              <p:par>
                                <p:cTn id="14" presetID="1" presetClass="exit"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hidden"/>
                                      </p:to>
                                    </p:set>
                                  </p:childTnLst>
                                </p:cTn>
                              </p:par>
                            </p:childTnLst>
                          </p:cTn>
                        </p:par>
                        <p:par>
                          <p:cTn id="16" fill="hold">
                            <p:stCondLst>
                              <p:cond delay="0"/>
                            </p:stCondLst>
                            <p:childTnLst>
                              <p:par>
                                <p:cTn id="17" presetID="3" presetClass="emph" presetSubtype="2" fill="hold" nodeType="afterEffect">
                                  <p:stCondLst>
                                    <p:cond delay="0"/>
                                  </p:stCondLst>
                                  <p:childTnLst>
                                    <p:animClr clrSpc="rgb" dir="cw">
                                      <p:cBhvr override="childStyle">
                                        <p:cTn id="18" dur="500" fill="hold"/>
                                        <p:tgtEl>
                                          <p:spTgt spid="18">
                                            <p:txEl>
                                              <p:pRg st="0" end="0"/>
                                            </p:txEl>
                                          </p:spTgt>
                                        </p:tgtEl>
                                        <p:attrNameLst>
                                          <p:attrName>style.color</p:attrName>
                                        </p:attrNameLst>
                                      </p:cBhvr>
                                      <p:to>
                                        <a:srgbClr val="FF0000"/>
                                      </p:to>
                                    </p:animClr>
                                  </p:childTnLst>
                                </p:cTn>
                              </p:par>
                            </p:childTnLst>
                          </p:cTn>
                        </p:par>
                        <p:par>
                          <p:cTn id="19" fill="hold">
                            <p:stCondLst>
                              <p:cond delay="500"/>
                            </p:stCondLst>
                            <p:childTnLst>
                              <p:par>
                                <p:cTn id="20" presetID="1" presetClass="exit" presetSubtype="0" fill="hold" grpId="1" nodeType="afterEffect">
                                  <p:stCondLst>
                                    <p:cond delay="0"/>
                                  </p:stCondLst>
                                  <p:childTnLst>
                                    <p:set>
                                      <p:cBhvr>
                                        <p:cTn id="21" dur="1" fill="hold">
                                          <p:stCondLst>
                                            <p:cond delay="0"/>
                                          </p:stCondLst>
                                        </p:cTn>
                                        <p:tgtEl>
                                          <p:spTgt spid="17"/>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childTnLst>
                                </p:cTn>
                              </p:par>
                              <p:par>
                                <p:cTn id="24" presetID="3" presetClass="emph" presetSubtype="2" fill="hold" nodeType="withEffect">
                                  <p:stCondLst>
                                    <p:cond delay="500"/>
                                  </p:stCondLst>
                                  <p:childTnLst>
                                    <p:animClr clrSpc="rgb" dir="cw">
                                      <p:cBhvr override="childStyle">
                                        <p:cTn id="25" dur="500" fill="hold"/>
                                        <p:tgtEl>
                                          <p:spTgt spid="22">
                                            <p:txEl>
                                              <p:pRg st="0" end="0"/>
                                            </p:txEl>
                                          </p:spTgt>
                                        </p:tgtEl>
                                        <p:attrNameLst>
                                          <p:attrName>style.color</p:attrName>
                                        </p:attrNameLst>
                                      </p:cBhvr>
                                      <p:to>
                                        <a:srgbClr val="FF0000"/>
                                      </p:to>
                                    </p:animClr>
                                  </p:childTnLst>
                                </p:cTn>
                              </p:par>
                            </p:childTnLst>
                          </p:cTn>
                        </p:par>
                        <p:par>
                          <p:cTn id="26" fill="hold">
                            <p:stCondLst>
                              <p:cond delay="1500"/>
                            </p:stCondLst>
                            <p:childTnLst>
                              <p:par>
                                <p:cTn id="27" presetID="3" presetClass="emph" presetSubtype="2" fill="hold" grpId="0" nodeType="afterEffect">
                                  <p:stCondLst>
                                    <p:cond delay="0"/>
                                  </p:stCondLst>
                                  <p:childTnLst>
                                    <p:animClr clrSpc="rgb" dir="cw">
                                      <p:cBhvr override="childStyle">
                                        <p:cTn id="28" dur="500" fill="hold"/>
                                        <p:tgtEl>
                                          <p:spTgt spid="16"/>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7" grpId="1"/>
      <p:bldP spid="18" grpId="0" build="allAtOnce"/>
      <p:bldP spid="19" grpId="0" animBg="1"/>
      <p:bldP spid="21" grpId="0" animBg="1"/>
      <p:bldP spid="22"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98" y="328111"/>
            <a:ext cx="6414550" cy="1581748"/>
          </a:xfrm>
          <a:prstGeom prst="rect">
            <a:avLst/>
          </a:prstGeom>
        </p:spPr>
        <p:txBody>
          <a:bodyPr/>
          <a:lstStyle/>
          <a:p>
            <a:r>
              <a:rPr lang="fr-FR" dirty="0" smtClean="0"/>
              <a:t>Algorithmes de</a:t>
            </a:r>
            <a:br>
              <a:rPr lang="fr-FR" dirty="0" smtClean="0"/>
            </a:br>
            <a:r>
              <a:rPr lang="fr-FR" dirty="0" smtClean="0"/>
              <a:t>calcul de coûts différentiels</a:t>
            </a:r>
            <a:endParaRPr lang="fr-FR" dirty="0"/>
          </a:p>
        </p:txBody>
      </p:sp>
      <p:sp>
        <p:nvSpPr>
          <p:cNvPr id="7" name="Espace réservé du contenu 6"/>
          <p:cNvSpPr>
            <a:spLocks noGrp="1"/>
          </p:cNvSpPr>
          <p:nvPr>
            <p:ph idx="1"/>
          </p:nvPr>
        </p:nvSpPr>
        <p:spPr/>
        <p:txBody>
          <a:bodyPr>
            <a:normAutofit fontScale="92500"/>
          </a:bodyPr>
          <a:lstStyle/>
          <a:p>
            <a:r>
              <a:rPr lang="fr-FR" sz="2200" dirty="0" smtClean="0"/>
              <a:t>A</a:t>
            </a:r>
            <a:r>
              <a:rPr lang="fr-FR" sz="2200" baseline="-25000" dirty="0" smtClean="0"/>
              <a:t>1</a:t>
            </a:r>
            <a:r>
              <a:rPr lang="fr-FR" sz="2200" dirty="0" smtClean="0"/>
              <a:t> </a:t>
            </a:r>
            <a:r>
              <a:rPr lang="fr-FR" sz="2200" dirty="0" smtClean="0">
                <a:sym typeface="Symbol"/>
              </a:rPr>
              <a:t></a:t>
            </a:r>
            <a:r>
              <a:rPr lang="fr-FR" sz="2200" dirty="0" smtClean="0"/>
              <a:t> G</a:t>
            </a:r>
            <a:r>
              <a:rPr lang="fr-FR" sz="2200" baseline="-25000" dirty="0" smtClean="0"/>
              <a:t>1</a:t>
            </a:r>
            <a:r>
              <a:rPr lang="fr-FR" sz="2200" dirty="0" smtClean="0"/>
              <a:t> et A</a:t>
            </a:r>
            <a:r>
              <a:rPr lang="fr-FR" sz="2200" baseline="-25000" dirty="0" smtClean="0"/>
              <a:t>2</a:t>
            </a:r>
            <a:r>
              <a:rPr lang="fr-FR" sz="2200" dirty="0" smtClean="0"/>
              <a:t> </a:t>
            </a:r>
            <a:r>
              <a:rPr lang="fr-FR" sz="2200" dirty="0" smtClean="0">
                <a:sym typeface="Symbol"/>
              </a:rPr>
              <a:t></a:t>
            </a:r>
            <a:r>
              <a:rPr lang="fr-FR" sz="2200" dirty="0" smtClean="0"/>
              <a:t> G</a:t>
            </a:r>
            <a:r>
              <a:rPr lang="fr-FR" sz="2200" baseline="-25000" dirty="0" smtClean="0"/>
              <a:t>2</a:t>
            </a:r>
          </a:p>
          <a:p>
            <a:r>
              <a:rPr lang="fr-FR" sz="2200" dirty="0" smtClean="0"/>
              <a:t>G</a:t>
            </a:r>
            <a:r>
              <a:rPr lang="fr-FR" sz="2200" baseline="-25000" dirty="0" smtClean="0"/>
              <a:t>1</a:t>
            </a:r>
            <a:r>
              <a:rPr lang="fr-FR" sz="2200" dirty="0" smtClean="0"/>
              <a:t>(A</a:t>
            </a:r>
            <a:r>
              <a:rPr lang="fr-FR" sz="2200" baseline="-25000" dirty="0" smtClean="0"/>
              <a:t>1</a:t>
            </a:r>
            <a:r>
              <a:rPr lang="fr-FR" sz="2200" dirty="0" smtClean="0"/>
              <a:t>), G</a:t>
            </a:r>
            <a:r>
              <a:rPr lang="fr-FR" sz="2200" baseline="-25000" dirty="0" smtClean="0"/>
              <a:t>2</a:t>
            </a:r>
            <a:r>
              <a:rPr lang="fr-FR" sz="2200" dirty="0" smtClean="0"/>
              <a:t>(A</a:t>
            </a:r>
            <a:r>
              <a:rPr lang="fr-FR" sz="2200" baseline="-25000" dirty="0" smtClean="0"/>
              <a:t>2</a:t>
            </a:r>
            <a:r>
              <a:rPr lang="fr-FR" sz="2200" dirty="0" smtClean="0"/>
              <a:t>) sous-arbre de racine A</a:t>
            </a:r>
            <a:r>
              <a:rPr lang="fr-FR" sz="2200" baseline="-25000" dirty="0" smtClean="0"/>
              <a:t>1</a:t>
            </a:r>
            <a:r>
              <a:rPr lang="fr-FR" sz="2200" dirty="0" smtClean="0"/>
              <a:t> ou A</a:t>
            </a:r>
            <a:r>
              <a:rPr lang="fr-FR" sz="2200" baseline="-25000" dirty="0" smtClean="0"/>
              <a:t>2</a:t>
            </a:r>
            <a:r>
              <a:rPr lang="fr-FR" sz="2200" dirty="0" smtClean="0"/>
              <a:t>.</a:t>
            </a:r>
          </a:p>
          <a:p>
            <a:r>
              <a:rPr lang="fr-FR" sz="2200" dirty="0" smtClean="0"/>
              <a:t>L(A</a:t>
            </a:r>
            <a:r>
              <a:rPr lang="fr-FR" sz="2200" baseline="-25000" dirty="0" smtClean="0"/>
              <a:t>1</a:t>
            </a:r>
            <a:r>
              <a:rPr lang="fr-FR" sz="2200" dirty="0" smtClean="0"/>
              <a:t>, A</a:t>
            </a:r>
            <a:r>
              <a:rPr lang="fr-FR" sz="2200" baseline="-25000" dirty="0" smtClean="0"/>
              <a:t>2</a:t>
            </a:r>
            <a:r>
              <a:rPr lang="fr-FR" sz="2200" dirty="0" smtClean="0"/>
              <a:t>) adjacences entre descendants de A</a:t>
            </a:r>
            <a:r>
              <a:rPr lang="fr-FR" sz="2200" baseline="-25000" dirty="0" smtClean="0"/>
              <a:t>1</a:t>
            </a:r>
            <a:r>
              <a:rPr lang="fr-FR" sz="2200" dirty="0" smtClean="0"/>
              <a:t> et A</a:t>
            </a:r>
            <a:r>
              <a:rPr lang="fr-FR" sz="2200" baseline="-25000" dirty="0" smtClean="0"/>
              <a:t>2</a:t>
            </a:r>
            <a:r>
              <a:rPr lang="fr-FR" sz="2200" dirty="0" smtClean="0"/>
              <a:t>.</a:t>
            </a:r>
          </a:p>
          <a:p>
            <a:r>
              <a:rPr lang="fr-FR" sz="2000" b="1" dirty="0" smtClean="0"/>
              <a:t>c</a:t>
            </a:r>
            <a:r>
              <a:rPr lang="fr-FR" sz="2000" b="1" baseline="-25000" dirty="0" smtClean="0"/>
              <a:t>1</a:t>
            </a:r>
            <a:r>
              <a:rPr lang="fr-FR" sz="2000" dirty="0" smtClean="0"/>
              <a:t>(A</a:t>
            </a:r>
            <a:r>
              <a:rPr lang="fr-FR" sz="2000" baseline="-25000" dirty="0" smtClean="0"/>
              <a:t>1</a:t>
            </a:r>
            <a:r>
              <a:rPr lang="fr-FR" sz="2000" dirty="0"/>
              <a:t>, </a:t>
            </a:r>
            <a:r>
              <a:rPr lang="fr-FR" sz="2000" dirty="0" smtClean="0"/>
              <a:t>A</a:t>
            </a:r>
            <a:r>
              <a:rPr lang="fr-FR" sz="2000" baseline="-25000" dirty="0" smtClean="0"/>
              <a:t>2</a:t>
            </a:r>
            <a:r>
              <a:rPr lang="fr-FR" sz="2000" dirty="0"/>
              <a:t>) calcule le </a:t>
            </a:r>
            <a:r>
              <a:rPr lang="fr-FR" sz="2000" dirty="0" smtClean="0"/>
              <a:t>coût différentiel </a:t>
            </a:r>
            <a:r>
              <a:rPr lang="fr-FR" sz="2000" dirty="0"/>
              <a:t>minimum d’une foret d’arbres d’adjacences associée à </a:t>
            </a:r>
            <a:r>
              <a:rPr lang="fr-FR" sz="2000" dirty="0" smtClean="0"/>
              <a:t>G</a:t>
            </a:r>
            <a:r>
              <a:rPr lang="fr-FR" sz="2000" baseline="-25000" dirty="0" smtClean="0"/>
              <a:t>1</a:t>
            </a:r>
            <a:r>
              <a:rPr lang="fr-FR" sz="2000" dirty="0" smtClean="0"/>
              <a:t>(A</a:t>
            </a:r>
            <a:r>
              <a:rPr lang="fr-FR" sz="2000" baseline="-25000" dirty="0" smtClean="0"/>
              <a:t>1</a:t>
            </a:r>
            <a:r>
              <a:rPr lang="fr-FR" sz="2000" dirty="0"/>
              <a:t>), </a:t>
            </a:r>
            <a:r>
              <a:rPr lang="fr-FR" sz="2000" dirty="0" smtClean="0"/>
              <a:t>G</a:t>
            </a:r>
            <a:r>
              <a:rPr lang="fr-FR" sz="2000" baseline="-25000" dirty="0" smtClean="0"/>
              <a:t>2</a:t>
            </a:r>
            <a:r>
              <a:rPr lang="fr-FR" sz="2000" dirty="0" smtClean="0"/>
              <a:t>(A</a:t>
            </a:r>
            <a:r>
              <a:rPr lang="fr-FR" sz="2000" baseline="-25000" dirty="0" smtClean="0"/>
              <a:t>2</a:t>
            </a:r>
            <a:r>
              <a:rPr lang="fr-FR" sz="2000" dirty="0"/>
              <a:t>) et </a:t>
            </a:r>
            <a:r>
              <a:rPr lang="fr-FR" sz="2000" dirty="0" smtClean="0"/>
              <a:t>L(A</a:t>
            </a:r>
            <a:r>
              <a:rPr lang="fr-FR" sz="2000" baseline="-25000" dirty="0" smtClean="0"/>
              <a:t>1</a:t>
            </a:r>
            <a:r>
              <a:rPr lang="fr-FR" sz="2000" dirty="0"/>
              <a:t>, </a:t>
            </a:r>
            <a:r>
              <a:rPr lang="fr-FR" sz="2000" dirty="0" smtClean="0"/>
              <a:t>A</a:t>
            </a:r>
            <a:r>
              <a:rPr lang="fr-FR" sz="2000" baseline="-25000" dirty="0" smtClean="0"/>
              <a:t>2</a:t>
            </a:r>
            <a:r>
              <a:rPr lang="fr-FR" sz="2000" dirty="0"/>
              <a:t>), forêt dans laquelle </a:t>
            </a:r>
            <a:r>
              <a:rPr lang="fr-FR" sz="2000" b="1" dirty="0"/>
              <a:t>il existe </a:t>
            </a:r>
            <a:r>
              <a:rPr lang="fr-FR" sz="2000" dirty="0"/>
              <a:t>le nœud de création </a:t>
            </a:r>
            <a:r>
              <a:rPr lang="fr-FR" sz="2000" dirty="0" smtClean="0"/>
              <a:t>A</a:t>
            </a:r>
            <a:r>
              <a:rPr lang="fr-FR" sz="2000" baseline="-25000" dirty="0" smtClean="0"/>
              <a:t>1</a:t>
            </a:r>
            <a:r>
              <a:rPr lang="fr-FR" sz="2000" dirty="0" smtClean="0"/>
              <a:t>~A</a:t>
            </a:r>
            <a:r>
              <a:rPr lang="fr-FR" sz="2000" baseline="-25000" dirty="0" smtClean="0"/>
              <a:t>2</a:t>
            </a:r>
            <a:r>
              <a:rPr lang="fr-FR" sz="2000" dirty="0" smtClean="0"/>
              <a:t> (</a:t>
            </a:r>
            <a:r>
              <a:rPr lang="fr-FR" sz="2000" b="1" dirty="0" smtClean="0"/>
              <a:t>- Cr</a:t>
            </a:r>
            <a:r>
              <a:rPr lang="fr-FR" sz="2000" dirty="0" smtClean="0"/>
              <a:t>)</a:t>
            </a:r>
          </a:p>
          <a:p>
            <a:r>
              <a:rPr lang="fr-FR" sz="2000" b="1" dirty="0" smtClean="0"/>
              <a:t>c</a:t>
            </a:r>
            <a:r>
              <a:rPr lang="fr-FR" sz="2000" b="1" baseline="-25000" dirty="0" smtClean="0"/>
              <a:t>0</a:t>
            </a:r>
            <a:r>
              <a:rPr lang="fr-FR" sz="2000" dirty="0" smtClean="0"/>
              <a:t>(A</a:t>
            </a:r>
            <a:r>
              <a:rPr lang="fr-FR" sz="2000" baseline="-25000" dirty="0" smtClean="0"/>
              <a:t>1</a:t>
            </a:r>
            <a:r>
              <a:rPr lang="fr-FR" sz="2000" dirty="0"/>
              <a:t>, A</a:t>
            </a:r>
            <a:r>
              <a:rPr lang="fr-FR" sz="2000" baseline="-25000" dirty="0"/>
              <a:t>2</a:t>
            </a:r>
            <a:r>
              <a:rPr lang="fr-FR" sz="2000" dirty="0"/>
              <a:t>) calcule le </a:t>
            </a:r>
            <a:r>
              <a:rPr lang="fr-FR" sz="2000" dirty="0" smtClean="0"/>
              <a:t>coût </a:t>
            </a:r>
            <a:r>
              <a:rPr lang="fr-FR" sz="2000" dirty="0"/>
              <a:t>différentiel minimum d’une foret d’arbres d’adjacences associée à G</a:t>
            </a:r>
            <a:r>
              <a:rPr lang="fr-FR" sz="2000" baseline="-25000" dirty="0"/>
              <a:t>1</a:t>
            </a:r>
            <a:r>
              <a:rPr lang="fr-FR" sz="2000" dirty="0"/>
              <a:t>(A</a:t>
            </a:r>
            <a:r>
              <a:rPr lang="fr-FR" sz="2000" baseline="-25000" dirty="0"/>
              <a:t>1</a:t>
            </a:r>
            <a:r>
              <a:rPr lang="fr-FR" sz="2000" dirty="0"/>
              <a:t>), G</a:t>
            </a:r>
            <a:r>
              <a:rPr lang="fr-FR" sz="2000" baseline="-25000" dirty="0"/>
              <a:t>2</a:t>
            </a:r>
            <a:r>
              <a:rPr lang="fr-FR" sz="2000" dirty="0"/>
              <a:t>(A</a:t>
            </a:r>
            <a:r>
              <a:rPr lang="fr-FR" sz="2000" baseline="-25000" dirty="0"/>
              <a:t>2</a:t>
            </a:r>
            <a:r>
              <a:rPr lang="fr-FR" sz="2000" dirty="0"/>
              <a:t>) et L(A</a:t>
            </a:r>
            <a:r>
              <a:rPr lang="fr-FR" sz="2000" baseline="-25000" dirty="0"/>
              <a:t>1</a:t>
            </a:r>
            <a:r>
              <a:rPr lang="fr-FR" sz="2000" dirty="0"/>
              <a:t>, A</a:t>
            </a:r>
            <a:r>
              <a:rPr lang="fr-FR" sz="2000" baseline="-25000" dirty="0"/>
              <a:t>2</a:t>
            </a:r>
            <a:r>
              <a:rPr lang="fr-FR" sz="2000" dirty="0"/>
              <a:t>), forêt dans laquelle </a:t>
            </a:r>
            <a:r>
              <a:rPr lang="fr-FR" sz="2000" b="1" dirty="0"/>
              <a:t>il </a:t>
            </a:r>
            <a:r>
              <a:rPr lang="fr-FR" sz="2000" b="1" dirty="0" smtClean="0"/>
              <a:t>n’existe pas </a:t>
            </a:r>
            <a:r>
              <a:rPr lang="fr-FR" sz="2000" dirty="0" smtClean="0"/>
              <a:t>le </a:t>
            </a:r>
            <a:r>
              <a:rPr lang="fr-FR" sz="2000" dirty="0"/>
              <a:t>nœud de création </a:t>
            </a:r>
            <a:r>
              <a:rPr lang="fr-FR" sz="2000" dirty="0" smtClean="0"/>
              <a:t>A</a:t>
            </a:r>
            <a:r>
              <a:rPr lang="fr-FR" sz="2000" baseline="-25000" dirty="0" smtClean="0"/>
              <a:t>1</a:t>
            </a:r>
            <a:r>
              <a:rPr lang="fr-FR" sz="2000" dirty="0" smtClean="0"/>
              <a:t>~A</a:t>
            </a:r>
            <a:r>
              <a:rPr lang="fr-FR" sz="2000" baseline="-25000" dirty="0" smtClean="0"/>
              <a:t>2</a:t>
            </a:r>
            <a:r>
              <a:rPr lang="fr-FR" sz="2000" dirty="0" smtClean="0"/>
              <a:t> (</a:t>
            </a:r>
            <a:r>
              <a:rPr lang="fr-FR" sz="2000" b="1" dirty="0" smtClean="0"/>
              <a:t>sauf si A</a:t>
            </a:r>
            <a:r>
              <a:rPr lang="fr-FR" sz="2000" b="1" baseline="-25000" dirty="0" smtClean="0"/>
              <a:t>1</a:t>
            </a:r>
            <a:r>
              <a:rPr lang="fr-FR" sz="2000" b="1" dirty="0" smtClean="0"/>
              <a:t>~A</a:t>
            </a:r>
            <a:r>
              <a:rPr lang="fr-FR" sz="2000" b="1" baseline="-25000" dirty="0" smtClean="0"/>
              <a:t>2</a:t>
            </a:r>
            <a:r>
              <a:rPr lang="fr-FR" sz="2000" b="1" dirty="0" smtClean="0"/>
              <a:t> </a:t>
            </a:r>
            <a:r>
              <a:rPr lang="fr-FR" sz="2000" b="1" dirty="0" smtClean="0">
                <a:sym typeface="Symbol"/>
              </a:rPr>
              <a:t>L</a:t>
            </a:r>
            <a:r>
              <a:rPr lang="fr-FR" sz="2000" dirty="0" smtClean="0">
                <a:sym typeface="Symbol"/>
              </a:rPr>
              <a:t>)</a:t>
            </a:r>
            <a:endParaRPr lang="fr-FR" sz="2000" dirty="0"/>
          </a:p>
        </p:txBody>
      </p:sp>
    </p:spTree>
    <p:extLst>
      <p:ext uri="{BB962C8B-B14F-4D97-AF65-F5344CB8AC3E}">
        <p14:creationId xmlns="" xmlns:p14="http://schemas.microsoft.com/office/powerpoint/2010/main" val="2180615220"/>
      </p:ext>
    </p:extLst>
  </p:cSld>
  <p:clrMapOvr>
    <a:masterClrMapping/>
  </p:clrMapOvr>
  <p:transition spd="slow">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Algorithmes de calcul de coûts</a:t>
            </a:r>
            <a:endParaRPr lang="fr-FR"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2548855176"/>
              </p:ext>
            </p:extLst>
          </p:nvPr>
        </p:nvGraphicFramePr>
        <p:xfrm>
          <a:off x="735935" y="2780928"/>
          <a:ext cx="7786745" cy="1854200"/>
        </p:xfrm>
        <a:graphic>
          <a:graphicData uri="http://schemas.openxmlformats.org/drawingml/2006/table">
            <a:tbl>
              <a:tblPr firstRow="1" firstCol="1" bandRow="1">
                <a:tableStyleId>{93296810-A885-4BE3-A3E7-6D5BEEA58F35}</a:tableStyleId>
              </a:tblPr>
              <a:tblGrid>
                <a:gridCol w="1557349"/>
                <a:gridCol w="1557349"/>
                <a:gridCol w="1557349"/>
                <a:gridCol w="1557349"/>
                <a:gridCol w="1557349"/>
              </a:tblGrid>
              <a:tr h="370840">
                <a:tc>
                  <a:txBody>
                    <a:bodyPr/>
                    <a:lstStyle/>
                    <a:p>
                      <a:pPr algn="ctr"/>
                      <a:r>
                        <a:rPr lang="fr-FR" baseline="0" dirty="0" smtClean="0"/>
                        <a:t>A</a:t>
                      </a:r>
                      <a:r>
                        <a:rPr lang="fr-FR" baseline="-25000" dirty="0" smtClean="0"/>
                        <a:t>2</a:t>
                      </a:r>
                      <a:r>
                        <a:rPr lang="fr-FR" dirty="0" smtClean="0"/>
                        <a:t>             A</a:t>
                      </a:r>
                      <a:r>
                        <a:rPr lang="fr-FR" baseline="-25000" dirty="0" smtClean="0"/>
                        <a:t>1</a:t>
                      </a:r>
                      <a:endParaRPr lang="fr-FR" baseline="-25000" dirty="0"/>
                    </a:p>
                  </a:txBody>
                  <a:tcPr>
                    <a:lnT w="12700" cap="flat" cmpd="sng" algn="ctr">
                      <a:solidFill>
                        <a:schemeClr val="bg1"/>
                      </a:solidFill>
                      <a:prstDash val="solid"/>
                      <a:round/>
                      <a:headEnd type="none" w="med" len="med"/>
                      <a:tailEnd type="none" w="med" len="med"/>
                    </a:lnT>
                    <a:lnTlToBr w="12700" cap="flat" cmpd="sng" algn="ctr">
                      <a:solidFill>
                        <a:schemeClr val="bg1"/>
                      </a:solidFill>
                      <a:prstDash val="solid"/>
                      <a:round/>
                      <a:headEnd type="none" w="med" len="med"/>
                      <a:tailEnd type="none" w="med" len="med"/>
                    </a:lnTlToBr>
                  </a:tcPr>
                </a:tc>
                <a:tc>
                  <a:txBody>
                    <a:bodyPr/>
                    <a:lstStyle/>
                    <a:p>
                      <a:pPr algn="ctr"/>
                      <a:r>
                        <a:rPr lang="fr-FR" dirty="0" smtClean="0"/>
                        <a:t>GèneActuel</a:t>
                      </a:r>
                      <a:endParaRPr lang="fr-FR" dirty="0"/>
                    </a:p>
                  </a:txBody>
                  <a:tcPr/>
                </a:tc>
                <a:tc>
                  <a:txBody>
                    <a:bodyPr/>
                    <a:lstStyle/>
                    <a:p>
                      <a:pPr algn="ctr"/>
                      <a:r>
                        <a:rPr lang="fr-FR" dirty="0" smtClean="0"/>
                        <a:t>Perte</a:t>
                      </a:r>
                      <a:endParaRPr lang="fr-FR" dirty="0"/>
                    </a:p>
                  </a:txBody>
                  <a:tcPr/>
                </a:tc>
                <a:tc>
                  <a:txBody>
                    <a:bodyPr/>
                    <a:lstStyle/>
                    <a:p>
                      <a:pPr algn="ctr"/>
                      <a:r>
                        <a:rPr lang="fr-FR" dirty="0" smtClean="0"/>
                        <a:t>Duplication</a:t>
                      </a:r>
                      <a:endParaRPr lang="fr-FR" dirty="0"/>
                    </a:p>
                  </a:txBody>
                  <a:tcPr/>
                </a:tc>
                <a:tc>
                  <a:txBody>
                    <a:bodyPr/>
                    <a:lstStyle/>
                    <a:p>
                      <a:pPr algn="ctr"/>
                      <a:r>
                        <a:rPr lang="fr-FR" dirty="0" smtClean="0"/>
                        <a:t>Spéciation</a:t>
                      </a:r>
                      <a:endParaRPr lang="fr-FR" dirty="0"/>
                    </a:p>
                  </a:txBody>
                  <a:tcPr/>
                </a:tc>
              </a:tr>
              <a:tr h="370840">
                <a:tc>
                  <a:txBody>
                    <a:bodyPr/>
                    <a:lstStyle/>
                    <a:p>
                      <a:pPr algn="ctr"/>
                      <a:r>
                        <a:rPr lang="fr-FR" b="1" dirty="0" smtClean="0">
                          <a:solidFill>
                            <a:schemeClr val="bg1"/>
                          </a:solidFill>
                        </a:rPr>
                        <a:t>GèneActuel</a:t>
                      </a:r>
                      <a:endParaRPr lang="fr-FR" b="1" dirty="0">
                        <a:solidFill>
                          <a:schemeClr val="bg1"/>
                        </a:solidFill>
                      </a:endParaRPr>
                    </a:p>
                  </a:txBody>
                  <a:tcPr>
                    <a:solidFill>
                      <a:schemeClr val="accent6"/>
                    </a:solidFill>
                  </a:tcPr>
                </a:tc>
                <a:tc>
                  <a:txBody>
                    <a:bodyPr/>
                    <a:lstStyle/>
                    <a:p>
                      <a:pPr algn="ctr"/>
                      <a:r>
                        <a:rPr lang="fr-FR" dirty="0" smtClean="0"/>
                        <a:t>Cas</a:t>
                      </a:r>
                      <a:r>
                        <a:rPr lang="fr-FR" baseline="0" dirty="0" smtClean="0"/>
                        <a:t> A</a:t>
                      </a:r>
                      <a:endParaRPr lang="fr-FR" dirty="0"/>
                    </a:p>
                  </a:txBody>
                  <a:tcPr/>
                </a:tc>
                <a:tc>
                  <a:txBody>
                    <a:bodyPr/>
                    <a:lstStyle/>
                    <a:p>
                      <a:pPr algn="ctr"/>
                      <a:r>
                        <a:rPr lang="fr-FR" dirty="0" smtClean="0"/>
                        <a:t>Cas C</a:t>
                      </a:r>
                      <a:endParaRPr lang="fr-FR" dirty="0"/>
                    </a:p>
                  </a:txBody>
                  <a:tcPr/>
                </a:tc>
                <a:tc>
                  <a:txBody>
                    <a:bodyPr/>
                    <a:lstStyle/>
                    <a:p>
                      <a:pPr algn="ctr"/>
                      <a:r>
                        <a:rPr lang="fr-FR" dirty="0" smtClean="0"/>
                        <a:t>Cas D</a:t>
                      </a:r>
                      <a:endParaRPr lang="fr-FR" dirty="0"/>
                    </a:p>
                  </a:txBody>
                  <a:tcPr/>
                </a:tc>
                <a:tc>
                  <a:txBody>
                    <a:bodyPr/>
                    <a:lstStyle/>
                    <a:p>
                      <a:pPr algn="ctr"/>
                      <a:r>
                        <a:rPr lang="fr-FR" dirty="0" smtClean="0"/>
                        <a:t>X</a:t>
                      </a:r>
                      <a:endParaRPr lang="fr-FR" dirty="0"/>
                    </a:p>
                  </a:txBody>
                  <a:tcPr/>
                </a:tc>
              </a:tr>
              <a:tr h="370840">
                <a:tc>
                  <a:txBody>
                    <a:bodyPr/>
                    <a:lstStyle/>
                    <a:p>
                      <a:pPr algn="ctr"/>
                      <a:r>
                        <a:rPr lang="fr-FR" b="1" dirty="0" smtClean="0">
                          <a:solidFill>
                            <a:schemeClr val="bg1"/>
                          </a:solidFill>
                        </a:rPr>
                        <a:t>Perte</a:t>
                      </a:r>
                      <a:endParaRPr lang="fr-FR" b="1" dirty="0">
                        <a:solidFill>
                          <a:schemeClr val="bg1"/>
                        </a:solidFill>
                      </a:endParaRPr>
                    </a:p>
                  </a:txBody>
                  <a:tcPr>
                    <a:solidFill>
                      <a:schemeClr val="accent6"/>
                    </a:solidFill>
                  </a:tcPr>
                </a:tc>
                <a:tc>
                  <a:txBody>
                    <a:bodyPr/>
                    <a:lstStyle/>
                    <a:p>
                      <a:pPr algn="ctr"/>
                      <a:endParaRPr lang="fr-FR" dirty="0"/>
                    </a:p>
                  </a:txBody>
                  <a:tcPr/>
                </a:tc>
                <a:tc>
                  <a:txBody>
                    <a:bodyPr/>
                    <a:lstStyle/>
                    <a:p>
                      <a:pPr algn="ctr"/>
                      <a:r>
                        <a:rPr lang="fr-FR" dirty="0" smtClean="0"/>
                        <a:t>Cas B</a:t>
                      </a:r>
                      <a:endParaRPr lang="fr-FR" dirty="0"/>
                    </a:p>
                  </a:txBody>
                  <a:tcPr/>
                </a:tc>
                <a:tc>
                  <a:txBody>
                    <a:bodyPr/>
                    <a:lstStyle/>
                    <a:p>
                      <a:pPr algn="ctr"/>
                      <a:r>
                        <a:rPr lang="fr-FR" dirty="0" smtClean="0"/>
                        <a:t>Cas C</a:t>
                      </a:r>
                      <a:endParaRPr lang="fr-FR" dirty="0"/>
                    </a:p>
                  </a:txBody>
                  <a:tcPr/>
                </a:tc>
                <a:tc>
                  <a:txBody>
                    <a:bodyPr/>
                    <a:lstStyle/>
                    <a:p>
                      <a:pPr algn="ctr"/>
                      <a:r>
                        <a:rPr lang="fr-FR" dirty="0" smtClean="0"/>
                        <a:t>Cas C</a:t>
                      </a:r>
                      <a:endParaRPr lang="fr-FR" dirty="0"/>
                    </a:p>
                  </a:txBody>
                  <a:tcPr/>
                </a:tc>
              </a:tr>
              <a:tr h="370840">
                <a:tc>
                  <a:txBody>
                    <a:bodyPr/>
                    <a:lstStyle/>
                    <a:p>
                      <a:pPr algn="ctr"/>
                      <a:r>
                        <a:rPr lang="fr-FR" b="1" dirty="0" smtClean="0">
                          <a:solidFill>
                            <a:schemeClr val="bg1"/>
                          </a:solidFill>
                        </a:rPr>
                        <a:t>Duplication</a:t>
                      </a:r>
                      <a:endParaRPr lang="fr-FR" b="1" dirty="0">
                        <a:solidFill>
                          <a:schemeClr val="bg1"/>
                        </a:solidFill>
                      </a:endParaRPr>
                    </a:p>
                  </a:txBody>
                  <a:tcPr>
                    <a:solidFill>
                      <a:schemeClr val="accent6"/>
                    </a:solidFill>
                  </a:tcPr>
                </a:tc>
                <a:tc>
                  <a:txBody>
                    <a:bodyPr/>
                    <a:lstStyle/>
                    <a:p>
                      <a:pPr algn="ctr"/>
                      <a:endParaRPr lang="fr-FR" dirty="0"/>
                    </a:p>
                  </a:txBody>
                  <a:tcPr/>
                </a:tc>
                <a:tc>
                  <a:txBody>
                    <a:bodyPr/>
                    <a:lstStyle/>
                    <a:p>
                      <a:pPr algn="ctr"/>
                      <a:endParaRPr lang="fr-FR" dirty="0"/>
                    </a:p>
                  </a:txBody>
                  <a:tcPr/>
                </a:tc>
                <a:tc>
                  <a:txBody>
                    <a:bodyPr/>
                    <a:lstStyle/>
                    <a:p>
                      <a:pPr algn="ctr"/>
                      <a:r>
                        <a:rPr lang="fr-FR" dirty="0" smtClean="0"/>
                        <a:t>Cas G</a:t>
                      </a:r>
                      <a:endParaRPr lang="fr-FR" dirty="0"/>
                    </a:p>
                  </a:txBody>
                  <a:tcPr/>
                </a:tc>
                <a:tc>
                  <a:txBody>
                    <a:bodyPr/>
                    <a:lstStyle/>
                    <a:p>
                      <a:pPr algn="ctr"/>
                      <a:r>
                        <a:rPr lang="fr-FR" dirty="0" smtClean="0"/>
                        <a:t>Cas F</a:t>
                      </a:r>
                      <a:endParaRPr lang="fr-FR" dirty="0"/>
                    </a:p>
                  </a:txBody>
                  <a:tcPr/>
                </a:tc>
              </a:tr>
              <a:tr h="370840">
                <a:tc>
                  <a:txBody>
                    <a:bodyPr/>
                    <a:lstStyle/>
                    <a:p>
                      <a:pPr algn="ctr"/>
                      <a:r>
                        <a:rPr lang="fr-FR" b="1" dirty="0" smtClean="0">
                          <a:solidFill>
                            <a:schemeClr val="bg1"/>
                          </a:solidFill>
                        </a:rPr>
                        <a:t>Spéciation</a:t>
                      </a:r>
                      <a:endParaRPr lang="fr-FR" b="1" dirty="0">
                        <a:solidFill>
                          <a:schemeClr val="bg1"/>
                        </a:solidFill>
                      </a:endParaRPr>
                    </a:p>
                  </a:txBody>
                  <a:tcPr>
                    <a:solidFill>
                      <a:schemeClr val="accent6"/>
                    </a:solidFill>
                  </a:tcPr>
                </a:tc>
                <a:tc>
                  <a:txBody>
                    <a:bodyPr/>
                    <a:lstStyle/>
                    <a:p>
                      <a:pPr algn="ctr"/>
                      <a:endParaRPr lang="fr-FR" dirty="0"/>
                    </a:p>
                  </a:txBody>
                  <a:tcPr/>
                </a:tc>
                <a:tc>
                  <a:txBody>
                    <a:bodyPr/>
                    <a:lstStyle/>
                    <a:p>
                      <a:pPr algn="ctr"/>
                      <a:endParaRPr lang="fr-FR" dirty="0"/>
                    </a:p>
                  </a:txBody>
                  <a:tcPr/>
                </a:tc>
                <a:tc>
                  <a:txBody>
                    <a:bodyPr/>
                    <a:lstStyle/>
                    <a:p>
                      <a:pPr algn="ctr"/>
                      <a:endParaRPr lang="fr-FR" dirty="0"/>
                    </a:p>
                  </a:txBody>
                  <a:tcPr/>
                </a:tc>
                <a:tc>
                  <a:txBody>
                    <a:bodyPr/>
                    <a:lstStyle/>
                    <a:p>
                      <a:pPr algn="ctr"/>
                      <a:r>
                        <a:rPr lang="fr-FR" dirty="0" smtClean="0"/>
                        <a:t>Cas E</a:t>
                      </a:r>
                      <a:endParaRPr lang="fr-FR" dirty="0"/>
                    </a:p>
                  </a:txBody>
                  <a:tcPr/>
                </a:tc>
              </a:tr>
            </a:tbl>
          </a:graphicData>
        </a:graphic>
      </p:graphicFrame>
      <p:sp>
        <p:nvSpPr>
          <p:cNvPr id="3" name="Rectangle 2"/>
          <p:cNvSpPr/>
          <p:nvPr/>
        </p:nvSpPr>
        <p:spPr>
          <a:xfrm>
            <a:off x="1331640" y="2058874"/>
            <a:ext cx="6264696" cy="369332"/>
          </a:xfrm>
          <a:prstGeom prst="rect">
            <a:avLst/>
          </a:prstGeom>
        </p:spPr>
        <p:txBody>
          <a:bodyPr wrap="square">
            <a:spAutoFit/>
          </a:bodyPr>
          <a:lstStyle/>
          <a:p>
            <a:r>
              <a:rPr lang="fr-FR" dirty="0"/>
              <a:t>c</a:t>
            </a:r>
            <a:r>
              <a:rPr lang="fr-FR" baseline="-25000" dirty="0"/>
              <a:t>1</a:t>
            </a:r>
            <a:r>
              <a:rPr lang="fr-FR" dirty="0"/>
              <a:t> et c</a:t>
            </a:r>
            <a:r>
              <a:rPr lang="fr-FR" baseline="-25000" dirty="0"/>
              <a:t>0</a:t>
            </a:r>
            <a:r>
              <a:rPr lang="fr-FR" dirty="0"/>
              <a:t> sont 2 algorithmes « répartiteurs »</a:t>
            </a:r>
          </a:p>
        </p:txBody>
      </p:sp>
    </p:spTree>
    <p:extLst>
      <p:ext uri="{BB962C8B-B14F-4D97-AF65-F5344CB8AC3E}">
        <p14:creationId xmlns="" xmlns:p14="http://schemas.microsoft.com/office/powerpoint/2010/main" val="2180615220"/>
      </p:ext>
    </p:extLst>
  </p:cSld>
  <p:clrMapOvr>
    <a:masterClrMapping/>
  </p:clrMapOvr>
  <p:transition spd="slow">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Cas d’arrêt</a:t>
            </a:r>
            <a:endParaRPr lang="fr-FR" dirty="0"/>
          </a:p>
        </p:txBody>
      </p:sp>
      <p:sp>
        <p:nvSpPr>
          <p:cNvPr id="10" name="Rectangle à coins arrondis 9"/>
          <p:cNvSpPr/>
          <p:nvPr/>
        </p:nvSpPr>
        <p:spPr>
          <a:xfrm>
            <a:off x="971600" y="1268760"/>
            <a:ext cx="7272808"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dirty="0" smtClean="0"/>
              <a:t>Cas A : Gène Actuel/Gène Actuel</a:t>
            </a:r>
            <a:endParaRPr lang="fr-FR" sz="2400" dirty="0"/>
          </a:p>
        </p:txBody>
      </p:sp>
      <p:sp>
        <p:nvSpPr>
          <p:cNvPr id="11" name="Rectangle à coins arrondis 10"/>
          <p:cNvSpPr/>
          <p:nvPr/>
        </p:nvSpPr>
        <p:spPr>
          <a:xfrm>
            <a:off x="971600" y="2780928"/>
            <a:ext cx="7272808"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dirty="0" smtClean="0"/>
              <a:t>Cas B : Perte/Perte</a:t>
            </a:r>
            <a:endParaRPr lang="fr-FR" sz="2400" dirty="0"/>
          </a:p>
        </p:txBody>
      </p:sp>
      <p:sp>
        <p:nvSpPr>
          <p:cNvPr id="12" name="Rectangle à coins arrondis 11"/>
          <p:cNvSpPr/>
          <p:nvPr/>
        </p:nvSpPr>
        <p:spPr>
          <a:xfrm>
            <a:off x="971600" y="4293096"/>
            <a:ext cx="7272808" cy="92772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dirty="0" smtClean="0"/>
              <a:t>Cas C : Perte/Gène Actuel ou Duplication ou Spéciation</a:t>
            </a:r>
            <a:endParaRPr lang="fr-FR" sz="2400" dirty="0"/>
          </a:p>
        </p:txBody>
      </p:sp>
      <p:sp>
        <p:nvSpPr>
          <p:cNvPr id="13" name="ZoneTexte 12"/>
          <p:cNvSpPr txBox="1"/>
          <p:nvPr/>
        </p:nvSpPr>
        <p:spPr>
          <a:xfrm>
            <a:off x="1115616" y="1988840"/>
            <a:ext cx="6495689" cy="923330"/>
          </a:xfrm>
          <a:prstGeom prst="rect">
            <a:avLst/>
          </a:prstGeom>
          <a:noFill/>
        </p:spPr>
        <p:txBody>
          <a:bodyPr wrap="square" rtlCol="0">
            <a:spAutoFit/>
          </a:bodyPr>
          <a:lstStyle/>
          <a:p>
            <a:pPr>
              <a:buFont typeface="Arial" pitchFamily="34" charset="0"/>
              <a:buChar char="•"/>
            </a:pPr>
            <a:r>
              <a:rPr lang="fr-FR" dirty="0" smtClean="0"/>
              <a:t> c1GAGA(n1,n2) = Cr-Cr-Cr si n1~n2 </a:t>
            </a:r>
            <a:r>
              <a:rPr lang="fr-FR" dirty="0" smtClean="0">
                <a:sym typeface="Symbol"/>
              </a:rPr>
              <a:t> </a:t>
            </a:r>
            <a:r>
              <a:rPr lang="fr-FR" dirty="0" smtClean="0"/>
              <a:t>L, Cr+</a:t>
            </a:r>
            <a:r>
              <a:rPr lang="fr-FR" dirty="0" err="1" smtClean="0"/>
              <a:t>Ca-Cr</a:t>
            </a:r>
            <a:r>
              <a:rPr lang="fr-FR" dirty="0" smtClean="0"/>
              <a:t> sinon</a:t>
            </a:r>
          </a:p>
          <a:p>
            <a:pPr>
              <a:buFont typeface="Arial" pitchFamily="34" charset="0"/>
              <a:buChar char="•"/>
            </a:pPr>
            <a:r>
              <a:rPr lang="fr-FR" dirty="0" smtClean="0"/>
              <a:t> c0GAGA(n1,n2) = Cr-Cr si n1~n2 </a:t>
            </a:r>
            <a:r>
              <a:rPr lang="fr-FR" dirty="0" smtClean="0">
                <a:sym typeface="Symbol"/>
              </a:rPr>
              <a:t> </a:t>
            </a:r>
            <a:r>
              <a:rPr lang="fr-FR" dirty="0" smtClean="0"/>
              <a:t>L, 0 sinon</a:t>
            </a:r>
          </a:p>
          <a:p>
            <a:endParaRPr lang="fr-FR" dirty="0"/>
          </a:p>
        </p:txBody>
      </p:sp>
      <p:sp>
        <p:nvSpPr>
          <p:cNvPr id="14" name="ZoneTexte 13"/>
          <p:cNvSpPr txBox="1"/>
          <p:nvPr/>
        </p:nvSpPr>
        <p:spPr>
          <a:xfrm>
            <a:off x="1115616" y="3501008"/>
            <a:ext cx="6495689" cy="923330"/>
          </a:xfrm>
          <a:prstGeom prst="rect">
            <a:avLst/>
          </a:prstGeom>
          <a:noFill/>
        </p:spPr>
        <p:txBody>
          <a:bodyPr wrap="square" rtlCol="0">
            <a:spAutoFit/>
          </a:bodyPr>
          <a:lstStyle/>
          <a:p>
            <a:pPr>
              <a:buFont typeface="Arial" pitchFamily="34" charset="0"/>
              <a:buChar char="•"/>
            </a:pPr>
            <a:r>
              <a:rPr lang="fr-FR" dirty="0" smtClean="0"/>
              <a:t> c1PP(n1,n2) = P</a:t>
            </a:r>
            <a:r>
              <a:rPr lang="fr-FR" baseline="-25000" dirty="0" smtClean="0"/>
              <a:t>A</a:t>
            </a:r>
            <a:r>
              <a:rPr lang="fr-FR" dirty="0" smtClean="0"/>
              <a:t>-2*P</a:t>
            </a:r>
            <a:r>
              <a:rPr lang="fr-FR" baseline="-25000" dirty="0" smtClean="0"/>
              <a:t>G</a:t>
            </a:r>
          </a:p>
          <a:p>
            <a:pPr>
              <a:buFont typeface="Arial" pitchFamily="34" charset="0"/>
              <a:buChar char="•"/>
            </a:pPr>
            <a:r>
              <a:rPr lang="fr-FR" dirty="0" smtClean="0"/>
              <a:t> c0PP(n1,n2) = 0</a:t>
            </a:r>
          </a:p>
          <a:p>
            <a:endParaRPr lang="fr-FR" dirty="0"/>
          </a:p>
        </p:txBody>
      </p:sp>
      <p:sp>
        <p:nvSpPr>
          <p:cNvPr id="15" name="ZoneTexte 14"/>
          <p:cNvSpPr txBox="1"/>
          <p:nvPr/>
        </p:nvSpPr>
        <p:spPr>
          <a:xfrm>
            <a:off x="1115616" y="5301208"/>
            <a:ext cx="6495689" cy="923330"/>
          </a:xfrm>
          <a:prstGeom prst="rect">
            <a:avLst/>
          </a:prstGeom>
          <a:noFill/>
        </p:spPr>
        <p:txBody>
          <a:bodyPr wrap="square" rtlCol="0">
            <a:spAutoFit/>
          </a:bodyPr>
          <a:lstStyle/>
          <a:p>
            <a:pPr>
              <a:buFont typeface="Arial" pitchFamily="34" charset="0"/>
              <a:buChar char="•"/>
            </a:pPr>
            <a:r>
              <a:rPr lang="fr-FR" dirty="0" smtClean="0"/>
              <a:t> c1PGDS(n1,n2) = 0</a:t>
            </a:r>
          </a:p>
          <a:p>
            <a:pPr>
              <a:buFont typeface="Arial" pitchFamily="34" charset="0"/>
              <a:buChar char="•"/>
            </a:pPr>
            <a:r>
              <a:rPr lang="fr-FR" dirty="0" smtClean="0"/>
              <a:t> c0PGDS(n1,n2) = 0</a:t>
            </a:r>
          </a:p>
          <a:p>
            <a:endParaRPr lang="fr-FR" dirty="0"/>
          </a:p>
        </p:txBody>
      </p:sp>
      <p:graphicFrame>
        <p:nvGraphicFramePr>
          <p:cNvPr id="17" name="Tableau 16"/>
          <p:cNvGraphicFramePr>
            <a:graphicFrameLocks noGrp="1"/>
          </p:cNvGraphicFramePr>
          <p:nvPr>
            <p:extLst>
              <p:ext uri="{D42A27DB-BD31-4B8C-83A1-F6EECF244321}">
                <p14:modId xmlns="" xmlns:p14="http://schemas.microsoft.com/office/powerpoint/2010/main" val="1622670134"/>
              </p:ext>
            </p:extLst>
          </p:nvPr>
        </p:nvGraphicFramePr>
        <p:xfrm>
          <a:off x="1331640" y="2912170"/>
          <a:ext cx="6552728" cy="2703070"/>
        </p:xfrm>
        <a:graphic>
          <a:graphicData uri="http://schemas.openxmlformats.org/drawingml/2006/table">
            <a:tbl>
              <a:tblPr firstRow="1" firstCol="1" bandRow="1">
                <a:tableStyleId>{5C22544A-7EE6-4342-B048-85BDC9FD1C3A}</a:tableStyleId>
              </a:tblPr>
              <a:tblGrid>
                <a:gridCol w="1944216"/>
                <a:gridCol w="2304256"/>
                <a:gridCol w="2304256"/>
              </a:tblGrid>
              <a:tr h="432048">
                <a:tc>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n</a:t>
                      </a:r>
                      <a:r>
                        <a:rPr lang="fr-FR" sz="1800" baseline="-25000" dirty="0" smtClean="0"/>
                        <a:t>1</a:t>
                      </a:r>
                      <a:r>
                        <a:rPr lang="fr-FR" sz="1800" dirty="0" smtClean="0"/>
                        <a:t>~n</a:t>
                      </a:r>
                      <a:r>
                        <a:rPr lang="fr-FR" sz="1800" baseline="-25000" dirty="0" smtClean="0"/>
                        <a:t>2</a:t>
                      </a:r>
                      <a:r>
                        <a:rPr lang="fr-FR" sz="1800" dirty="0" smtClean="0"/>
                        <a:t> </a:t>
                      </a:r>
                      <a:r>
                        <a:rPr lang="fr-FR" sz="1800" dirty="0" smtClean="0">
                          <a:sym typeface="Symbol"/>
                        </a:rPr>
                        <a:t> L</a:t>
                      </a:r>
                      <a:endParaRPr lang="fr-FR"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dirty="0" smtClean="0"/>
                        <a:t>n</a:t>
                      </a:r>
                      <a:r>
                        <a:rPr lang="fr-FR" sz="1800" baseline="-25000" dirty="0" smtClean="0"/>
                        <a:t>1</a:t>
                      </a:r>
                      <a:r>
                        <a:rPr lang="fr-FR" sz="1800" dirty="0" smtClean="0"/>
                        <a:t>~n</a:t>
                      </a:r>
                      <a:r>
                        <a:rPr lang="fr-FR" sz="1800" baseline="-25000" dirty="0" smtClean="0"/>
                        <a:t>2</a:t>
                      </a:r>
                      <a:r>
                        <a:rPr lang="fr-FR" sz="1800" dirty="0" smtClean="0"/>
                        <a:t> </a:t>
                      </a:r>
                      <a:r>
                        <a:rPr lang="fr-FR" sz="1800" dirty="0" smtClean="0">
                          <a:sym typeface="Symbol"/>
                        </a:rPr>
                        <a:t> L</a:t>
                      </a:r>
                      <a:endParaRPr lang="fr-FR" dirty="0" smtClean="0"/>
                    </a:p>
                  </a:txBody>
                  <a:tcPr/>
                </a:tc>
              </a:tr>
              <a:tr h="1135511">
                <a:tc>
                  <a:txBody>
                    <a:bodyPr/>
                    <a:lstStyle/>
                    <a:p>
                      <a:r>
                        <a:rPr lang="fr-FR" dirty="0" smtClean="0"/>
                        <a:t>C</a:t>
                      </a:r>
                      <a:r>
                        <a:rPr lang="fr-FR" baseline="-25000" dirty="0" smtClean="0"/>
                        <a:t>1</a:t>
                      </a:r>
                      <a:r>
                        <a:rPr lang="fr-FR" baseline="0" dirty="0" smtClean="0"/>
                        <a:t>GAGA</a:t>
                      </a:r>
                      <a:r>
                        <a:rPr lang="fr-FR" dirty="0" smtClean="0"/>
                        <a:t>(n</a:t>
                      </a:r>
                      <a:r>
                        <a:rPr lang="fr-FR" baseline="-25000" dirty="0" smtClean="0"/>
                        <a:t>1</a:t>
                      </a:r>
                      <a:r>
                        <a:rPr lang="fr-FR" dirty="0" smtClean="0"/>
                        <a:t>, n</a:t>
                      </a:r>
                      <a:r>
                        <a:rPr lang="fr-FR" baseline="-25000" dirty="0" smtClean="0"/>
                        <a:t>2</a:t>
                      </a:r>
                      <a:r>
                        <a:rPr lang="fr-FR" dirty="0" smtClean="0"/>
                        <a:t>)</a:t>
                      </a:r>
                      <a:endParaRPr lang="fr-FR" dirty="0"/>
                    </a:p>
                  </a:txBody>
                  <a:tcPr anchor="ctr"/>
                </a:tc>
                <a:tc>
                  <a:txBody>
                    <a:bodyPr/>
                    <a:lstStyle/>
                    <a:p>
                      <a:pPr algn="ctr"/>
                      <a:r>
                        <a:rPr lang="fr-FR" dirty="0" smtClean="0"/>
                        <a:t/>
                      </a:r>
                      <a:br>
                        <a:rPr lang="fr-FR" dirty="0" smtClean="0"/>
                      </a:br>
                      <a:r>
                        <a:rPr lang="fr-FR" dirty="0" smtClean="0"/>
                        <a:t/>
                      </a:r>
                      <a:br>
                        <a:rPr lang="fr-FR" dirty="0" smtClean="0"/>
                      </a:br>
                      <a:r>
                        <a:rPr lang="fr-FR" dirty="0" smtClean="0"/>
                        <a:t>n1~n2</a:t>
                      </a:r>
                      <a:endParaRPr lang="fr-FR" dirty="0"/>
                    </a:p>
                  </a:txBody>
                  <a:tcPr/>
                </a:tc>
                <a:tc>
                  <a:txBody>
                    <a:bodyPr/>
                    <a:lstStyle/>
                    <a:p>
                      <a:pPr algn="ctr"/>
                      <a:endParaRPr lang="fr-FR" dirty="0" smtClean="0"/>
                    </a:p>
                    <a:p>
                      <a:pPr algn="l"/>
                      <a:endParaRPr lang="fr-FR" dirty="0" smtClean="0"/>
                    </a:p>
                    <a:p>
                      <a:pPr algn="ctr"/>
                      <a:r>
                        <a:rPr lang="fr-FR" dirty="0" smtClean="0"/>
                        <a:t>n1~n2</a:t>
                      </a:r>
                      <a:endParaRPr lang="fr-FR" dirty="0"/>
                    </a:p>
                  </a:txBody>
                  <a:tcPr/>
                </a:tc>
              </a:tr>
              <a:tr h="1135511">
                <a:tc>
                  <a:txBody>
                    <a:bodyPr/>
                    <a:lstStyle/>
                    <a:p>
                      <a:r>
                        <a:rPr lang="fr-FR" dirty="0" smtClean="0"/>
                        <a:t>C</a:t>
                      </a:r>
                      <a:r>
                        <a:rPr lang="fr-FR" baseline="-25000" dirty="0" smtClean="0"/>
                        <a:t>0</a:t>
                      </a:r>
                      <a:r>
                        <a:rPr lang="fr-FR" baseline="0" dirty="0" smtClean="0"/>
                        <a:t>GAGA</a:t>
                      </a:r>
                      <a:r>
                        <a:rPr lang="fr-FR" dirty="0" smtClean="0"/>
                        <a:t>(n</a:t>
                      </a:r>
                      <a:r>
                        <a:rPr lang="fr-FR" baseline="-25000" dirty="0" smtClean="0"/>
                        <a:t>1</a:t>
                      </a:r>
                      <a:r>
                        <a:rPr lang="fr-FR" dirty="0" smtClean="0"/>
                        <a:t>, n</a:t>
                      </a:r>
                      <a:r>
                        <a:rPr lang="fr-FR" baseline="-25000" dirty="0" smtClean="0"/>
                        <a:t>2</a:t>
                      </a:r>
                      <a:r>
                        <a:rPr lang="fr-FR" dirty="0" smtClean="0"/>
                        <a:t>)</a:t>
                      </a:r>
                      <a:endParaRPr lang="fr-FR" dirty="0"/>
                    </a:p>
                  </a:txBody>
                  <a:tcPr anchor="ctr"/>
                </a:tc>
                <a:tc>
                  <a:txBody>
                    <a:bodyPr/>
                    <a:lstStyle/>
                    <a:p>
                      <a:pPr algn="ctr"/>
                      <a:endParaRPr lang="fr-FR" dirty="0" smtClean="0"/>
                    </a:p>
                    <a:p>
                      <a:pPr algn="l"/>
                      <a:endParaRPr lang="fr-FR" dirty="0" smtClean="0"/>
                    </a:p>
                    <a:p>
                      <a:pPr algn="ctr"/>
                      <a:r>
                        <a:rPr lang="fr-FR" dirty="0" smtClean="0"/>
                        <a:t>n1</a:t>
                      </a:r>
                      <a:r>
                        <a:rPr lang="fr-FR" baseline="0" dirty="0" smtClean="0"/>
                        <a:t>~</a:t>
                      </a:r>
                      <a:r>
                        <a:rPr lang="fr-FR" dirty="0" smtClean="0"/>
                        <a:t>n2</a:t>
                      </a:r>
                      <a:endParaRPr lang="fr-FR" dirty="0"/>
                    </a:p>
                  </a:txBody>
                  <a:tcPr/>
                </a:tc>
                <a:tc>
                  <a:txBody>
                    <a:bodyPr/>
                    <a:lstStyle/>
                    <a:p>
                      <a:pPr algn="ctr"/>
                      <a:r>
                        <a:rPr lang="fr-FR" dirty="0" smtClean="0"/>
                        <a:t>Ø</a:t>
                      </a:r>
                    </a:p>
                  </a:txBody>
                  <a:tcPr anchor="ctr"/>
                </a:tc>
              </a:tr>
            </a:tbl>
          </a:graphicData>
        </a:graphic>
      </p:graphicFrame>
      <p:sp>
        <p:nvSpPr>
          <p:cNvPr id="18" name="Triangle isocèle 17"/>
          <p:cNvSpPr/>
          <p:nvPr/>
        </p:nvSpPr>
        <p:spPr>
          <a:xfrm>
            <a:off x="4319972" y="3694471"/>
            <a:ext cx="216024" cy="216024"/>
          </a:xfrm>
          <a:prstGeom prst="triangle">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19" name="Triangle isocèle 18"/>
          <p:cNvSpPr/>
          <p:nvPr/>
        </p:nvSpPr>
        <p:spPr>
          <a:xfrm>
            <a:off x="6610150" y="3717032"/>
            <a:ext cx="216024" cy="216024"/>
          </a:xfrm>
          <a:prstGeom prst="triangle">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20" name="Triangle isocèle 19"/>
          <p:cNvSpPr/>
          <p:nvPr/>
        </p:nvSpPr>
        <p:spPr>
          <a:xfrm>
            <a:off x="4319972" y="4846820"/>
            <a:ext cx="216024" cy="216024"/>
          </a:xfrm>
          <a:prstGeom prst="triangle">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21" name="ZoneTexte 20"/>
          <p:cNvSpPr txBox="1"/>
          <p:nvPr/>
        </p:nvSpPr>
        <p:spPr>
          <a:xfrm>
            <a:off x="6502138" y="3923764"/>
            <a:ext cx="432048" cy="369332"/>
          </a:xfrm>
          <a:prstGeom prst="rect">
            <a:avLst/>
          </a:prstGeom>
          <a:noFill/>
        </p:spPr>
        <p:txBody>
          <a:bodyPr wrap="square" rtlCol="0">
            <a:spAutoFit/>
          </a:bodyPr>
          <a:lstStyle/>
          <a:p>
            <a:pPr algn="ctr"/>
            <a:r>
              <a:rPr lang="fr-FR" b="1" dirty="0" smtClean="0">
                <a:solidFill>
                  <a:srgbClr val="FF0000"/>
                </a:solidFill>
              </a:rPr>
              <a:t>X</a:t>
            </a:r>
            <a:endParaRPr lang="fr-FR" b="1" dirty="0">
              <a:solidFill>
                <a:srgbClr val="FF0000"/>
              </a:solidFill>
            </a:endParaRPr>
          </a:p>
        </p:txBody>
      </p:sp>
    </p:spTree>
    <p:extLst>
      <p:ext uri="{BB962C8B-B14F-4D97-AF65-F5344CB8AC3E}">
        <p14:creationId xmlns="" xmlns:p14="http://schemas.microsoft.com/office/powerpoint/2010/main" val="218061522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p:bldP spid="15" grpId="0"/>
      <p:bldP spid="18" grpId="0" animBg="1"/>
      <p:bldP spid="19" grpId="0" animBg="1"/>
      <p:bldP spid="20" grpId="0" animBg="1"/>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98" y="328111"/>
            <a:ext cx="5046398" cy="1581748"/>
          </a:xfrm>
          <a:prstGeom prst="rect">
            <a:avLst/>
          </a:prstGeom>
        </p:spPr>
        <p:txBody>
          <a:bodyPr/>
          <a:lstStyle/>
          <a:p>
            <a:r>
              <a:rPr lang="fr-FR" dirty="0" smtClean="0"/>
              <a:t>Cas récursif (D)</a:t>
            </a:r>
            <a:br>
              <a:rPr lang="fr-FR" dirty="0" smtClean="0"/>
            </a:br>
            <a:r>
              <a:rPr lang="fr-FR" dirty="0" smtClean="0"/>
              <a:t>Pseudo cas d’arrêt</a:t>
            </a:r>
            <a:endParaRPr lang="fr-FR" dirty="0"/>
          </a:p>
        </p:txBody>
      </p:sp>
      <p:graphicFrame>
        <p:nvGraphicFramePr>
          <p:cNvPr id="5" name="Espace réservé du contenu 4"/>
          <p:cNvGraphicFramePr>
            <a:graphicFrameLocks noGrp="1"/>
          </p:cNvGraphicFramePr>
          <p:nvPr>
            <p:ph idx="1"/>
          </p:nvPr>
        </p:nvGraphicFramePr>
        <p:xfrm>
          <a:off x="539750" y="1916113"/>
          <a:ext cx="8135938" cy="3916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035317269"/>
      </p:ext>
    </p:extLst>
  </p:cSld>
  <p:clrMapOvr>
    <a:masterClrMapping/>
  </p:clrMapOvr>
  <p:transition spd="slow">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98" y="328111"/>
            <a:ext cx="5046398" cy="1581748"/>
          </a:xfrm>
          <a:prstGeom prst="rect">
            <a:avLst/>
          </a:prstGeom>
        </p:spPr>
        <p:txBody>
          <a:bodyPr/>
          <a:lstStyle/>
          <a:p>
            <a:r>
              <a:rPr lang="fr-FR" dirty="0" smtClean="0"/>
              <a:t>Cas récursif (D)</a:t>
            </a:r>
            <a:br>
              <a:rPr lang="fr-FR" dirty="0" smtClean="0"/>
            </a:br>
            <a:r>
              <a:rPr lang="fr-FR" dirty="0" smtClean="0"/>
              <a:t>Pseudo cas d’arrêt</a:t>
            </a:r>
            <a:endParaRPr lang="fr-FR"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4139538973"/>
              </p:ext>
            </p:extLst>
          </p:nvPr>
        </p:nvGraphicFramePr>
        <p:xfrm>
          <a:off x="539750" y="1916113"/>
          <a:ext cx="8135938" cy="3916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3" name="Straight Connector 12"/>
          <p:cNvCxnSpPr/>
          <p:nvPr/>
        </p:nvCxnSpPr>
        <p:spPr>
          <a:xfrm flipH="1">
            <a:off x="1691680" y="4832273"/>
            <a:ext cx="36004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053991" y="4832273"/>
            <a:ext cx="36004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979712" y="4743955"/>
            <a:ext cx="144016" cy="14401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extBox 15"/>
          <p:cNvSpPr txBox="1"/>
          <p:nvPr/>
        </p:nvSpPr>
        <p:spPr>
          <a:xfrm>
            <a:off x="1860001" y="4413366"/>
            <a:ext cx="383438" cy="307777"/>
          </a:xfrm>
          <a:prstGeom prst="rect">
            <a:avLst/>
          </a:prstGeom>
          <a:noFill/>
        </p:spPr>
        <p:txBody>
          <a:bodyPr wrap="none" rtlCol="0">
            <a:spAutoFit/>
          </a:bodyPr>
          <a:lstStyle/>
          <a:p>
            <a:r>
              <a:rPr lang="fr-FR" sz="1400" dirty="0" smtClean="0"/>
              <a:t>A</a:t>
            </a:r>
            <a:r>
              <a:rPr lang="fr-FR" sz="1400" baseline="-25000" dirty="0" smtClean="0"/>
              <a:t>2</a:t>
            </a:r>
            <a:endParaRPr lang="fr-FR" sz="1400" baseline="-25000" dirty="0"/>
          </a:p>
        </p:txBody>
      </p:sp>
      <p:sp>
        <p:nvSpPr>
          <p:cNvPr id="17" name="TextBox 16"/>
          <p:cNvSpPr txBox="1"/>
          <p:nvPr/>
        </p:nvSpPr>
        <p:spPr>
          <a:xfrm>
            <a:off x="971600" y="4930412"/>
            <a:ext cx="383438" cy="307777"/>
          </a:xfrm>
          <a:prstGeom prst="rect">
            <a:avLst/>
          </a:prstGeom>
          <a:noFill/>
        </p:spPr>
        <p:txBody>
          <a:bodyPr wrap="none" rtlCol="0">
            <a:spAutoFit/>
          </a:bodyPr>
          <a:lstStyle/>
          <a:p>
            <a:r>
              <a:rPr lang="fr-FR" sz="1400" dirty="0" smtClean="0"/>
              <a:t>A</a:t>
            </a:r>
            <a:r>
              <a:rPr lang="fr-FR" sz="1400" baseline="-25000" dirty="0" smtClean="0"/>
              <a:t>1</a:t>
            </a:r>
            <a:endParaRPr lang="fr-FR" sz="1400" baseline="-25000" dirty="0"/>
          </a:p>
        </p:txBody>
      </p:sp>
      <p:sp>
        <p:nvSpPr>
          <p:cNvPr id="18" name="TextBox 17"/>
          <p:cNvSpPr txBox="1"/>
          <p:nvPr/>
        </p:nvSpPr>
        <p:spPr>
          <a:xfrm>
            <a:off x="1488262" y="5340397"/>
            <a:ext cx="383438" cy="307777"/>
          </a:xfrm>
          <a:prstGeom prst="rect">
            <a:avLst/>
          </a:prstGeom>
          <a:noFill/>
        </p:spPr>
        <p:txBody>
          <a:bodyPr wrap="none" rtlCol="0">
            <a:spAutoFit/>
          </a:bodyPr>
          <a:lstStyle/>
          <a:p>
            <a:r>
              <a:rPr lang="fr-FR" sz="1400" dirty="0" smtClean="0"/>
              <a:t>A</a:t>
            </a:r>
            <a:r>
              <a:rPr lang="fr-FR" sz="1400" baseline="-25000" dirty="0" smtClean="0"/>
              <a:t>3</a:t>
            </a:r>
            <a:endParaRPr lang="fr-FR" sz="1400" baseline="-25000" dirty="0"/>
          </a:p>
        </p:txBody>
      </p:sp>
      <p:sp>
        <p:nvSpPr>
          <p:cNvPr id="19" name="TextBox 18"/>
          <p:cNvSpPr txBox="1"/>
          <p:nvPr/>
        </p:nvSpPr>
        <p:spPr>
          <a:xfrm>
            <a:off x="2299675" y="5335395"/>
            <a:ext cx="383438" cy="307777"/>
          </a:xfrm>
          <a:prstGeom prst="rect">
            <a:avLst/>
          </a:prstGeom>
          <a:noFill/>
        </p:spPr>
        <p:txBody>
          <a:bodyPr wrap="none" rtlCol="0">
            <a:spAutoFit/>
          </a:bodyPr>
          <a:lstStyle/>
          <a:p>
            <a:r>
              <a:rPr lang="fr-FR" sz="1400" dirty="0" smtClean="0"/>
              <a:t>A</a:t>
            </a:r>
            <a:r>
              <a:rPr lang="fr-FR" sz="1400" baseline="-25000" dirty="0" smtClean="0"/>
              <a:t>4</a:t>
            </a:r>
            <a:endParaRPr lang="fr-FR" sz="1400" baseline="-25000" dirty="0"/>
          </a:p>
        </p:txBody>
      </p:sp>
      <p:cxnSp>
        <p:nvCxnSpPr>
          <p:cNvPr id="21" name="Straight Connector 20"/>
          <p:cNvCxnSpPr/>
          <p:nvPr/>
        </p:nvCxnSpPr>
        <p:spPr>
          <a:xfrm>
            <a:off x="3131840" y="4377797"/>
            <a:ext cx="0" cy="15841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38360" y="4366860"/>
            <a:ext cx="691215" cy="307777"/>
          </a:xfrm>
          <a:prstGeom prst="rect">
            <a:avLst/>
          </a:prstGeom>
          <a:noFill/>
        </p:spPr>
        <p:txBody>
          <a:bodyPr wrap="none" rtlCol="0">
            <a:spAutoFit/>
          </a:bodyPr>
          <a:lstStyle/>
          <a:p>
            <a:r>
              <a:rPr lang="fr-FR" sz="1400" dirty="0" smtClean="0"/>
              <a:t>A</a:t>
            </a:r>
            <a:r>
              <a:rPr lang="fr-FR" sz="1400" baseline="-25000" dirty="0" smtClean="0"/>
              <a:t>1</a:t>
            </a:r>
            <a:r>
              <a:rPr lang="fr-FR" sz="1400" dirty="0" smtClean="0"/>
              <a:t>~A</a:t>
            </a:r>
            <a:r>
              <a:rPr lang="fr-FR" sz="1400" baseline="-25000" dirty="0" smtClean="0"/>
              <a:t>2</a:t>
            </a:r>
            <a:endParaRPr lang="fr-FR" sz="1400" baseline="-25000" dirty="0"/>
          </a:p>
        </p:txBody>
      </p:sp>
      <p:cxnSp>
        <p:nvCxnSpPr>
          <p:cNvPr id="24" name="Straight Connector 23"/>
          <p:cNvCxnSpPr/>
          <p:nvPr/>
        </p:nvCxnSpPr>
        <p:spPr>
          <a:xfrm flipH="1" flipV="1">
            <a:off x="4285338" y="4757491"/>
            <a:ext cx="14962" cy="5964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954692" y="5353933"/>
            <a:ext cx="691215" cy="307777"/>
          </a:xfrm>
          <a:prstGeom prst="rect">
            <a:avLst/>
          </a:prstGeom>
          <a:noFill/>
        </p:spPr>
        <p:txBody>
          <a:bodyPr wrap="none" rtlCol="0">
            <a:spAutoFit/>
          </a:bodyPr>
          <a:lstStyle/>
          <a:p>
            <a:r>
              <a:rPr lang="fr-FR" sz="1400" dirty="0" smtClean="0"/>
              <a:t>A</a:t>
            </a:r>
            <a:r>
              <a:rPr lang="fr-FR" sz="1400" baseline="-25000" dirty="0" smtClean="0"/>
              <a:t>1</a:t>
            </a:r>
            <a:r>
              <a:rPr lang="fr-FR" sz="1400" dirty="0" smtClean="0"/>
              <a:t>~A</a:t>
            </a:r>
            <a:r>
              <a:rPr lang="fr-FR" sz="1400" baseline="-25000" dirty="0" smtClean="0"/>
              <a:t>3</a:t>
            </a:r>
            <a:endParaRPr lang="fr-FR" sz="1400" baseline="-25000" dirty="0"/>
          </a:p>
        </p:txBody>
      </p:sp>
      <p:sp>
        <p:nvSpPr>
          <p:cNvPr id="22" name="Rectangle 21"/>
          <p:cNvSpPr/>
          <p:nvPr/>
        </p:nvSpPr>
        <p:spPr>
          <a:xfrm>
            <a:off x="4211960" y="4691692"/>
            <a:ext cx="144016" cy="14401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TextBox 26"/>
          <p:cNvSpPr txBox="1"/>
          <p:nvPr/>
        </p:nvSpPr>
        <p:spPr>
          <a:xfrm>
            <a:off x="5940151" y="4366859"/>
            <a:ext cx="691215" cy="307777"/>
          </a:xfrm>
          <a:prstGeom prst="rect">
            <a:avLst/>
          </a:prstGeom>
          <a:noFill/>
        </p:spPr>
        <p:txBody>
          <a:bodyPr wrap="none" rtlCol="0">
            <a:spAutoFit/>
          </a:bodyPr>
          <a:lstStyle/>
          <a:p>
            <a:r>
              <a:rPr lang="fr-FR" sz="1400" dirty="0" smtClean="0"/>
              <a:t>A</a:t>
            </a:r>
            <a:r>
              <a:rPr lang="fr-FR" sz="1400" baseline="-25000" dirty="0" smtClean="0"/>
              <a:t>1</a:t>
            </a:r>
            <a:r>
              <a:rPr lang="fr-FR" sz="1400" dirty="0" smtClean="0"/>
              <a:t>~A</a:t>
            </a:r>
            <a:r>
              <a:rPr lang="fr-FR" sz="1400" baseline="-25000" dirty="0" smtClean="0"/>
              <a:t>2</a:t>
            </a:r>
            <a:endParaRPr lang="fr-FR" sz="1400" baseline="-25000" dirty="0"/>
          </a:p>
        </p:txBody>
      </p:sp>
      <p:cxnSp>
        <p:nvCxnSpPr>
          <p:cNvPr id="28" name="Straight Connector 27"/>
          <p:cNvCxnSpPr/>
          <p:nvPr/>
        </p:nvCxnSpPr>
        <p:spPr>
          <a:xfrm flipH="1" flipV="1">
            <a:off x="6287129" y="4757490"/>
            <a:ext cx="14962" cy="5964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956483" y="5353932"/>
            <a:ext cx="691215" cy="307777"/>
          </a:xfrm>
          <a:prstGeom prst="rect">
            <a:avLst/>
          </a:prstGeom>
          <a:noFill/>
        </p:spPr>
        <p:txBody>
          <a:bodyPr wrap="none" rtlCol="0">
            <a:spAutoFit/>
          </a:bodyPr>
          <a:lstStyle/>
          <a:p>
            <a:r>
              <a:rPr lang="fr-FR" sz="1400" dirty="0" smtClean="0"/>
              <a:t>A</a:t>
            </a:r>
            <a:r>
              <a:rPr lang="fr-FR" sz="1400" baseline="-25000" dirty="0" smtClean="0"/>
              <a:t>1</a:t>
            </a:r>
            <a:r>
              <a:rPr lang="fr-FR" sz="1400" dirty="0" smtClean="0"/>
              <a:t>~A</a:t>
            </a:r>
            <a:r>
              <a:rPr lang="fr-FR" sz="1400" baseline="-25000" dirty="0" smtClean="0"/>
              <a:t>4</a:t>
            </a:r>
            <a:endParaRPr lang="fr-FR" sz="1400" baseline="-25000" dirty="0"/>
          </a:p>
        </p:txBody>
      </p:sp>
      <p:sp>
        <p:nvSpPr>
          <p:cNvPr id="30" name="Rectangle 29"/>
          <p:cNvSpPr/>
          <p:nvPr/>
        </p:nvSpPr>
        <p:spPr>
          <a:xfrm>
            <a:off x="6213751" y="4691691"/>
            <a:ext cx="144016" cy="14401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TextBox 30"/>
          <p:cNvSpPr txBox="1"/>
          <p:nvPr/>
        </p:nvSpPr>
        <p:spPr>
          <a:xfrm>
            <a:off x="5066700" y="4930410"/>
            <a:ext cx="410690" cy="307777"/>
          </a:xfrm>
          <a:prstGeom prst="rect">
            <a:avLst/>
          </a:prstGeom>
          <a:noFill/>
        </p:spPr>
        <p:txBody>
          <a:bodyPr wrap="none" rtlCol="0">
            <a:spAutoFit/>
          </a:bodyPr>
          <a:lstStyle/>
          <a:p>
            <a:r>
              <a:rPr lang="fr-FR" sz="1400" dirty="0" smtClean="0"/>
              <a:t>ou</a:t>
            </a:r>
            <a:endParaRPr lang="fr-FR" sz="1400" dirty="0"/>
          </a:p>
        </p:txBody>
      </p:sp>
    </p:spTree>
    <p:extLst>
      <p:ext uri="{BB962C8B-B14F-4D97-AF65-F5344CB8AC3E}">
        <p14:creationId xmlns="" xmlns:p14="http://schemas.microsoft.com/office/powerpoint/2010/main" val="3035317269"/>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98" y="328111"/>
            <a:ext cx="5611062" cy="1581748"/>
          </a:xfrm>
          <a:prstGeom prst="rect">
            <a:avLst/>
          </a:prstGeom>
        </p:spPr>
        <p:txBody>
          <a:bodyPr/>
          <a:lstStyle/>
          <a:p>
            <a:r>
              <a:rPr lang="fr-FR" dirty="0" smtClean="0"/>
              <a:t>Cas récursifs</a:t>
            </a:r>
            <a:br>
              <a:rPr lang="fr-FR" dirty="0" smtClean="0"/>
            </a:br>
            <a:r>
              <a:rPr lang="fr-FR" dirty="0" smtClean="0"/>
              <a:t>(E, F et G)</a:t>
            </a:r>
            <a:endParaRPr lang="fr-FR" dirty="0"/>
          </a:p>
        </p:txBody>
      </p:sp>
      <p:graphicFrame>
        <p:nvGraphicFramePr>
          <p:cNvPr id="5" name="Espace réservé du contenu 4"/>
          <p:cNvGraphicFramePr>
            <a:graphicFrameLocks noGrp="1"/>
          </p:cNvGraphicFramePr>
          <p:nvPr>
            <p:ph idx="1"/>
          </p:nvPr>
        </p:nvGraphicFramePr>
        <p:xfrm>
          <a:off x="539750" y="1916113"/>
          <a:ext cx="8135938" cy="3916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035317269"/>
      </p:ext>
    </p:extLst>
  </p:cSld>
  <p:clrMapOvr>
    <a:masterClrMapping/>
  </p:clrMapOvr>
  <p:transition spd="slow">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98" y="328111"/>
            <a:ext cx="5611062" cy="1581748"/>
          </a:xfrm>
          <a:prstGeom prst="rect">
            <a:avLst/>
          </a:prstGeom>
        </p:spPr>
        <p:txBody>
          <a:bodyPr/>
          <a:lstStyle/>
          <a:p>
            <a:r>
              <a:rPr lang="fr-FR" dirty="0" smtClean="0"/>
              <a:t>Cas récursifs</a:t>
            </a:r>
            <a:br>
              <a:rPr lang="fr-FR" dirty="0" smtClean="0"/>
            </a:br>
            <a:r>
              <a:rPr lang="fr-FR" dirty="0" smtClean="0"/>
              <a:t>(E, F et G)</a:t>
            </a:r>
            <a:endParaRPr lang="fr-FR" dirty="0"/>
          </a:p>
        </p:txBody>
      </p:sp>
      <p:graphicFrame>
        <p:nvGraphicFramePr>
          <p:cNvPr id="5" name="Espace réservé du contenu 4"/>
          <p:cNvGraphicFramePr>
            <a:graphicFrameLocks noGrp="1"/>
          </p:cNvGraphicFramePr>
          <p:nvPr>
            <p:ph idx="1"/>
          </p:nvPr>
        </p:nvGraphicFramePr>
        <p:xfrm>
          <a:off x="539750" y="1916113"/>
          <a:ext cx="8135938" cy="3916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035317269"/>
      </p:ext>
    </p:extLst>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fr-FR" dirty="0" smtClean="0"/>
              <a:t>Présentation du sujet</a:t>
            </a:r>
            <a:endParaRPr lang="fr-FR" dirty="0"/>
          </a:p>
        </p:txBody>
      </p:sp>
      <p:sp>
        <p:nvSpPr>
          <p:cNvPr id="4" name="Content Placeholder 3"/>
          <p:cNvSpPr>
            <a:spLocks noGrp="1"/>
          </p:cNvSpPr>
          <p:nvPr>
            <p:ph idx="1"/>
          </p:nvPr>
        </p:nvSpPr>
        <p:spPr/>
        <p:txBody>
          <a:bodyPr/>
          <a:lstStyle/>
          <a:p>
            <a:r>
              <a:rPr lang="fr-FR" b="1" dirty="0" smtClean="0"/>
              <a:t>Arbres de gènes</a:t>
            </a:r>
            <a:r>
              <a:rPr lang="fr-FR" dirty="0" smtClean="0"/>
              <a:t/>
            </a:r>
            <a:br>
              <a:rPr lang="fr-FR" dirty="0" smtClean="0"/>
            </a:br>
            <a:endParaRPr lang="fr-FR" dirty="0" smtClean="0"/>
          </a:p>
          <a:p>
            <a:r>
              <a:rPr lang="fr-FR" b="1" dirty="0" smtClean="0"/>
              <a:t>Données</a:t>
            </a:r>
            <a:r>
              <a:rPr lang="fr-FR" dirty="0" smtClean="0"/>
              <a:t> sur les adjacences de gènes des espèces actuelles</a:t>
            </a:r>
          </a:p>
          <a:p>
            <a:endParaRPr lang="fr-FR" dirty="0"/>
          </a:p>
          <a:p>
            <a:r>
              <a:rPr lang="fr-FR" b="1" dirty="0" smtClean="0"/>
              <a:t>But</a:t>
            </a:r>
            <a:r>
              <a:rPr lang="fr-FR" dirty="0" smtClean="0"/>
              <a:t> : histoire évolutive des adjacences</a:t>
            </a:r>
            <a:br>
              <a:rPr lang="fr-FR" dirty="0" smtClean="0"/>
            </a:br>
            <a:endParaRPr lang="fr-FR" dirty="0" smtClean="0"/>
          </a:p>
          <a:p>
            <a:r>
              <a:rPr lang="fr-FR" b="1" dirty="0" smtClean="0"/>
              <a:t>Intérêt</a:t>
            </a:r>
            <a:r>
              <a:rPr lang="fr-FR" dirty="0" smtClean="0"/>
              <a:t> : reconstruction des génomes ancestraux</a:t>
            </a:r>
          </a:p>
        </p:txBody>
      </p:sp>
      <p:grpSp>
        <p:nvGrpSpPr>
          <p:cNvPr id="5" name="Group 4"/>
          <p:cNvGrpSpPr/>
          <p:nvPr/>
        </p:nvGrpSpPr>
        <p:grpSpPr>
          <a:xfrm>
            <a:off x="2123728" y="5848684"/>
            <a:ext cx="2160240" cy="284324"/>
            <a:chOff x="2915816" y="5880980"/>
            <a:chExt cx="2160240" cy="284324"/>
          </a:xfrm>
        </p:grpSpPr>
        <p:sp>
          <p:nvSpPr>
            <p:cNvPr id="6" name="Rounded Rectangle 5"/>
            <p:cNvSpPr/>
            <p:nvPr/>
          </p:nvSpPr>
          <p:spPr>
            <a:xfrm>
              <a:off x="2915816" y="5880980"/>
              <a:ext cx="2160240" cy="284324"/>
            </a:xfrm>
            <a:prstGeom prst="roundRect">
              <a:avLst>
                <a:gd name="adj" fmla="val 50000"/>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7" name="Rectangle 6"/>
            <p:cNvSpPr/>
            <p:nvPr/>
          </p:nvSpPr>
          <p:spPr>
            <a:xfrm>
              <a:off x="3563888" y="5880980"/>
              <a:ext cx="108012" cy="284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8" name="Rectangle 7"/>
            <p:cNvSpPr/>
            <p:nvPr/>
          </p:nvSpPr>
          <p:spPr>
            <a:xfrm>
              <a:off x="3851920" y="5880980"/>
              <a:ext cx="54006" cy="2843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9" name="Rectangle 8"/>
            <p:cNvSpPr/>
            <p:nvPr/>
          </p:nvSpPr>
          <p:spPr>
            <a:xfrm>
              <a:off x="4103948" y="5880980"/>
              <a:ext cx="108012" cy="28432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10" name="Rectangle 9"/>
            <p:cNvSpPr/>
            <p:nvPr/>
          </p:nvSpPr>
          <p:spPr>
            <a:xfrm>
              <a:off x="3986306" y="5880980"/>
              <a:ext cx="54006" cy="2843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grpSp>
      <p:grpSp>
        <p:nvGrpSpPr>
          <p:cNvPr id="11" name="Group 10"/>
          <p:cNvGrpSpPr/>
          <p:nvPr/>
        </p:nvGrpSpPr>
        <p:grpSpPr>
          <a:xfrm>
            <a:off x="5276659" y="5848684"/>
            <a:ext cx="1440160" cy="284324"/>
            <a:chOff x="2915816" y="5880980"/>
            <a:chExt cx="2160240" cy="284324"/>
          </a:xfrm>
        </p:grpSpPr>
        <p:sp>
          <p:nvSpPr>
            <p:cNvPr id="12" name="Rounded Rectangle 11"/>
            <p:cNvSpPr/>
            <p:nvPr/>
          </p:nvSpPr>
          <p:spPr>
            <a:xfrm>
              <a:off x="2915816" y="5880980"/>
              <a:ext cx="2160240" cy="284324"/>
            </a:xfrm>
            <a:prstGeom prst="roundRect">
              <a:avLst>
                <a:gd name="adj" fmla="val 50000"/>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13" name="Rectangle 12"/>
            <p:cNvSpPr/>
            <p:nvPr/>
          </p:nvSpPr>
          <p:spPr>
            <a:xfrm>
              <a:off x="4047158" y="5880980"/>
              <a:ext cx="272814" cy="284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flipH="1">
              <a:off x="3671900" y="5880980"/>
              <a:ext cx="180020" cy="2843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5" name="Rectangle 14"/>
            <p:cNvSpPr/>
            <p:nvPr/>
          </p:nvSpPr>
          <p:spPr>
            <a:xfrm>
              <a:off x="3304220" y="5880980"/>
              <a:ext cx="216024" cy="28432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FR"/>
            </a:p>
          </p:txBody>
        </p:sp>
        <p:sp>
          <p:nvSpPr>
            <p:cNvPr id="16" name="Rectangle 15"/>
            <p:cNvSpPr/>
            <p:nvPr/>
          </p:nvSpPr>
          <p:spPr>
            <a:xfrm>
              <a:off x="3986306" y="5880980"/>
              <a:ext cx="54006" cy="2843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grpSp>
    </p:spTree>
    <p:extLst>
      <p:ext uri="{BB962C8B-B14F-4D97-AF65-F5344CB8AC3E}">
        <p14:creationId xmlns="" xmlns:p14="http://schemas.microsoft.com/office/powerpoint/2010/main" val="3503915334"/>
      </p:ext>
    </p:extLst>
  </p:cSld>
  <p:clrMapOvr>
    <a:masterClrMapping/>
  </p:clrMapOvr>
  <p:transition spd="slow">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98" y="328111"/>
            <a:ext cx="5611062" cy="1581748"/>
          </a:xfrm>
          <a:prstGeom prst="rect">
            <a:avLst/>
          </a:prstGeom>
        </p:spPr>
        <p:txBody>
          <a:bodyPr/>
          <a:lstStyle/>
          <a:p>
            <a:r>
              <a:rPr lang="fr-FR" dirty="0" smtClean="0"/>
              <a:t>Cas récursifs</a:t>
            </a:r>
            <a:br>
              <a:rPr lang="fr-FR" dirty="0" smtClean="0"/>
            </a:br>
            <a:r>
              <a:rPr lang="fr-FR" dirty="0" smtClean="0"/>
              <a:t>(E, F et G)</a:t>
            </a:r>
            <a:endParaRPr lang="fr-FR" dirty="0"/>
          </a:p>
        </p:txBody>
      </p:sp>
      <p:graphicFrame>
        <p:nvGraphicFramePr>
          <p:cNvPr id="5" name="Espace réservé du contenu 4"/>
          <p:cNvGraphicFramePr>
            <a:graphicFrameLocks noGrp="1"/>
          </p:cNvGraphicFramePr>
          <p:nvPr>
            <p:ph idx="1"/>
          </p:nvPr>
        </p:nvGraphicFramePr>
        <p:xfrm>
          <a:off x="539750" y="1916113"/>
          <a:ext cx="8135938" cy="3916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 3" descr="dupdup.png"/>
          <p:cNvPicPr>
            <a:picLocks noChangeAspect="1"/>
          </p:cNvPicPr>
          <p:nvPr/>
        </p:nvPicPr>
        <p:blipFill>
          <a:blip r:embed="rId8" cstate="print"/>
          <a:stretch>
            <a:fillRect/>
          </a:stretch>
        </p:blipFill>
        <p:spPr>
          <a:xfrm>
            <a:off x="3767071" y="2708920"/>
            <a:ext cx="1481865" cy="3257550"/>
          </a:xfrm>
          <a:prstGeom prst="rect">
            <a:avLst/>
          </a:prstGeom>
        </p:spPr>
      </p:pic>
    </p:spTree>
    <p:extLst>
      <p:ext uri="{BB962C8B-B14F-4D97-AF65-F5344CB8AC3E}">
        <p14:creationId xmlns="" xmlns:p14="http://schemas.microsoft.com/office/powerpoint/2010/main" val="3035317269"/>
      </p:ext>
    </p:extLst>
  </p:cSld>
  <p:clrMapOvr>
    <a:masterClrMapping/>
  </p:clrMapOvr>
  <p:transition spd="slow">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Preuve d’arrêt</a:t>
            </a:r>
            <a:endParaRPr lang="fr-FR" dirty="0"/>
          </a:p>
        </p:txBody>
      </p:sp>
      <p:grpSp>
        <p:nvGrpSpPr>
          <p:cNvPr id="13" name="Groupe 12"/>
          <p:cNvGrpSpPr/>
          <p:nvPr/>
        </p:nvGrpSpPr>
        <p:grpSpPr>
          <a:xfrm>
            <a:off x="1043608" y="1124744"/>
            <a:ext cx="6768752" cy="1584176"/>
            <a:chOff x="1043608" y="1340768"/>
            <a:chExt cx="6768752" cy="1584176"/>
          </a:xfrm>
        </p:grpSpPr>
        <p:sp>
          <p:nvSpPr>
            <p:cNvPr id="10" name="Rectangle à coins arrondis 9"/>
            <p:cNvSpPr/>
            <p:nvPr/>
          </p:nvSpPr>
          <p:spPr>
            <a:xfrm>
              <a:off x="1043608" y="1340768"/>
              <a:ext cx="6768752" cy="1584176"/>
            </a:xfrm>
            <a:prstGeom prst="roundRect">
              <a:avLst>
                <a:gd name="adj" fmla="val 6085"/>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t"/>
            <a:lstStyle/>
            <a:p>
              <a:endParaRPr lang="fr-FR" sz="2200" dirty="0" smtClean="0"/>
            </a:p>
            <a:p>
              <a:endParaRPr lang="fr-FR" sz="2200" dirty="0" smtClean="0"/>
            </a:p>
            <a:p>
              <a:r>
                <a:rPr lang="fr-FR" sz="2200" dirty="0" smtClean="0"/>
                <a:t>Pour tous couples de nœuds n</a:t>
              </a:r>
              <a:r>
                <a:rPr lang="fr-FR" sz="2200" baseline="-25000" dirty="0" smtClean="0"/>
                <a:t>1</a:t>
              </a:r>
              <a:r>
                <a:rPr lang="fr-FR" sz="2200" dirty="0" smtClean="0"/>
                <a:t> </a:t>
              </a:r>
              <a:r>
                <a:rPr lang="fr-FR" sz="2200" dirty="0" smtClean="0">
                  <a:sym typeface="Symbol"/>
                </a:rPr>
                <a:t> </a:t>
              </a:r>
              <a:r>
                <a:rPr lang="fr-FR" sz="2200" dirty="0" smtClean="0"/>
                <a:t>G</a:t>
              </a:r>
              <a:r>
                <a:rPr lang="fr-FR" sz="2200" baseline="-25000" dirty="0" smtClean="0"/>
                <a:t>1</a:t>
              </a:r>
              <a:r>
                <a:rPr lang="fr-FR" sz="2200" dirty="0" smtClean="0"/>
                <a:t> et n</a:t>
              </a:r>
              <a:r>
                <a:rPr lang="fr-FR" sz="2200" baseline="-25000" dirty="0" smtClean="0"/>
                <a:t>2</a:t>
              </a:r>
              <a:r>
                <a:rPr lang="fr-FR" sz="2200" dirty="0" smtClean="0"/>
                <a:t> </a:t>
              </a:r>
              <a:r>
                <a:rPr lang="fr-FR" sz="2200" dirty="0" smtClean="0">
                  <a:sym typeface="Symbol"/>
                </a:rPr>
                <a:t> </a:t>
              </a:r>
              <a:r>
                <a:rPr lang="fr-FR" sz="2200" dirty="0" smtClean="0"/>
                <a:t>G</a:t>
              </a:r>
              <a:r>
                <a:rPr lang="fr-FR" sz="2200" baseline="-25000" dirty="0" smtClean="0"/>
                <a:t>2</a:t>
              </a:r>
              <a:r>
                <a:rPr lang="fr-FR" sz="2200" dirty="0" smtClean="0"/>
                <a:t>, les algorithmes c</a:t>
              </a:r>
              <a:r>
                <a:rPr lang="fr-FR" sz="2200" baseline="-25000" dirty="0" smtClean="0"/>
                <a:t>1</a:t>
              </a:r>
              <a:r>
                <a:rPr lang="fr-FR" sz="2200" dirty="0" smtClean="0"/>
                <a:t> et c</a:t>
              </a:r>
              <a:r>
                <a:rPr lang="fr-FR" sz="2200" baseline="-25000" dirty="0" smtClean="0"/>
                <a:t>0</a:t>
              </a:r>
              <a:r>
                <a:rPr lang="fr-FR" sz="2200" dirty="0" smtClean="0"/>
                <a:t> s’arrêtent.</a:t>
              </a:r>
              <a:endParaRPr lang="fr-FR" sz="2200" dirty="0"/>
            </a:p>
          </p:txBody>
        </p:sp>
        <p:sp>
          <p:nvSpPr>
            <p:cNvPr id="8" name="Rectangle à coins arrondis 7"/>
            <p:cNvSpPr/>
            <p:nvPr/>
          </p:nvSpPr>
          <p:spPr>
            <a:xfrm>
              <a:off x="1043608" y="1340768"/>
              <a:ext cx="6768752" cy="64807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fr-FR" sz="2700" b="1" dirty="0" smtClean="0"/>
                <a:t>Propriété :</a:t>
              </a:r>
              <a:endParaRPr lang="fr-FR" sz="2700" b="1" dirty="0"/>
            </a:p>
          </p:txBody>
        </p:sp>
      </p:grpSp>
      <p:sp>
        <p:nvSpPr>
          <p:cNvPr id="11" name="Rectangle à coins arrondis 10"/>
          <p:cNvSpPr/>
          <p:nvPr/>
        </p:nvSpPr>
        <p:spPr>
          <a:xfrm>
            <a:off x="1043608" y="2852936"/>
            <a:ext cx="6768752" cy="3600400"/>
          </a:xfrm>
          <a:prstGeom prst="roundRect">
            <a:avLst>
              <a:gd name="adj" fmla="val 6085"/>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t"/>
          <a:lstStyle/>
          <a:p>
            <a:endParaRPr lang="fr-FR" sz="2200" dirty="0" smtClean="0"/>
          </a:p>
          <a:p>
            <a:endParaRPr lang="fr-FR" sz="2200" dirty="0" smtClean="0"/>
          </a:p>
          <a:p>
            <a:r>
              <a:rPr lang="fr-FR" sz="2200" dirty="0" smtClean="0"/>
              <a:t>Si c</a:t>
            </a:r>
            <a:r>
              <a:rPr lang="fr-FR" sz="2200" baseline="-25000" dirty="0" smtClean="0"/>
              <a:t>1</a:t>
            </a:r>
            <a:r>
              <a:rPr lang="fr-FR" sz="2200" dirty="0" smtClean="0"/>
              <a:t> ou c</a:t>
            </a:r>
            <a:r>
              <a:rPr lang="fr-FR" sz="2200" baseline="-25000" dirty="0" smtClean="0"/>
              <a:t>0</a:t>
            </a:r>
            <a:r>
              <a:rPr lang="fr-FR" sz="2200" dirty="0" smtClean="0"/>
              <a:t> fait appel a :</a:t>
            </a:r>
          </a:p>
          <a:p>
            <a:pPr>
              <a:buFont typeface="Arial" pitchFamily="34" charset="0"/>
              <a:buChar char="•"/>
            </a:pPr>
            <a:r>
              <a:rPr lang="fr-FR" sz="2200" dirty="0" smtClean="0"/>
              <a:t> cas A, B ou C : arrêt</a:t>
            </a:r>
          </a:p>
          <a:p>
            <a:pPr>
              <a:buFont typeface="Arial" pitchFamily="34" charset="0"/>
              <a:buChar char="•"/>
            </a:pPr>
            <a:r>
              <a:rPr lang="fr-FR" sz="2200" dirty="0"/>
              <a:t> </a:t>
            </a:r>
            <a:r>
              <a:rPr lang="fr-FR" sz="2200" dirty="0" smtClean="0"/>
              <a:t>cas D, E, F ou G : récursivité sur un des 8 couples de nœuds suivants : </a:t>
            </a:r>
          </a:p>
          <a:p>
            <a:pPr lvl="1">
              <a:buFont typeface="Arial" pitchFamily="34" charset="0"/>
              <a:buChar char="•"/>
            </a:pPr>
            <a:r>
              <a:rPr lang="fr-FR" sz="2200" dirty="0" smtClean="0"/>
              <a:t>(n</a:t>
            </a:r>
            <a:r>
              <a:rPr lang="fr-FR" sz="2200" baseline="-25000" dirty="0" smtClean="0"/>
              <a:t>1</a:t>
            </a:r>
            <a:r>
              <a:rPr lang="fr-FR" sz="2200" dirty="0" smtClean="0"/>
              <a:t>, fg(n</a:t>
            </a:r>
            <a:r>
              <a:rPr lang="fr-FR" sz="2200" baseline="-25000" dirty="0" smtClean="0"/>
              <a:t>2</a:t>
            </a:r>
            <a:r>
              <a:rPr lang="fr-FR" sz="2200" dirty="0" smtClean="0"/>
              <a:t>) ou fd(n</a:t>
            </a:r>
            <a:r>
              <a:rPr lang="fr-FR" sz="2200" baseline="-25000" dirty="0" smtClean="0"/>
              <a:t>2</a:t>
            </a:r>
            <a:r>
              <a:rPr lang="fr-FR" sz="2200" dirty="0" smtClean="0"/>
              <a:t>)),</a:t>
            </a:r>
          </a:p>
          <a:p>
            <a:pPr lvl="1">
              <a:buFont typeface="Arial" pitchFamily="34" charset="0"/>
              <a:buChar char="•"/>
            </a:pPr>
            <a:r>
              <a:rPr lang="fr-FR" sz="2200" dirty="0" smtClean="0"/>
              <a:t>(fg(n</a:t>
            </a:r>
            <a:r>
              <a:rPr lang="fr-FR" sz="2200" baseline="-25000" dirty="0" smtClean="0"/>
              <a:t>1</a:t>
            </a:r>
            <a:r>
              <a:rPr lang="fr-FR" sz="2200" dirty="0" smtClean="0"/>
              <a:t>) ou fd(n</a:t>
            </a:r>
            <a:r>
              <a:rPr lang="fr-FR" sz="2200" baseline="-25000" dirty="0" smtClean="0"/>
              <a:t>1</a:t>
            </a:r>
            <a:r>
              <a:rPr lang="fr-FR" sz="2200" dirty="0" smtClean="0"/>
              <a:t>), n</a:t>
            </a:r>
            <a:r>
              <a:rPr lang="fr-FR" sz="2200" baseline="-25000" dirty="0" smtClean="0"/>
              <a:t>2</a:t>
            </a:r>
            <a:r>
              <a:rPr lang="fr-FR" sz="2200" dirty="0" smtClean="0"/>
              <a:t>),</a:t>
            </a:r>
          </a:p>
          <a:p>
            <a:pPr lvl="1">
              <a:buFont typeface="Arial" pitchFamily="34" charset="0"/>
              <a:buChar char="•"/>
            </a:pPr>
            <a:r>
              <a:rPr lang="fr-FR" sz="2200" dirty="0" smtClean="0"/>
              <a:t>(fg(n</a:t>
            </a:r>
            <a:r>
              <a:rPr lang="fr-FR" sz="2200" baseline="-25000" dirty="0" smtClean="0"/>
              <a:t>1</a:t>
            </a:r>
            <a:r>
              <a:rPr lang="fr-FR" sz="2200" dirty="0" smtClean="0"/>
              <a:t>) ou fd(n</a:t>
            </a:r>
            <a:r>
              <a:rPr lang="fr-FR" sz="2200" baseline="-25000" dirty="0" smtClean="0"/>
              <a:t>1</a:t>
            </a:r>
            <a:r>
              <a:rPr lang="fr-FR" sz="2200" dirty="0" smtClean="0"/>
              <a:t>), fg(n</a:t>
            </a:r>
            <a:r>
              <a:rPr lang="fr-FR" sz="2200" baseline="-25000" dirty="0" smtClean="0"/>
              <a:t>2</a:t>
            </a:r>
            <a:r>
              <a:rPr lang="fr-FR" sz="2200" dirty="0" smtClean="0"/>
              <a:t>) ou fd(n</a:t>
            </a:r>
            <a:r>
              <a:rPr lang="fr-FR" sz="2200" baseline="-25000" dirty="0" smtClean="0"/>
              <a:t>2</a:t>
            </a:r>
            <a:r>
              <a:rPr lang="fr-FR" sz="2200" dirty="0" smtClean="0"/>
              <a:t>))</a:t>
            </a:r>
            <a:endParaRPr lang="fr-FR" sz="2200" dirty="0"/>
          </a:p>
        </p:txBody>
      </p:sp>
      <p:sp>
        <p:nvSpPr>
          <p:cNvPr id="12" name="Rectangle à coins arrondis 11"/>
          <p:cNvSpPr/>
          <p:nvPr/>
        </p:nvSpPr>
        <p:spPr>
          <a:xfrm>
            <a:off x="1043608" y="2852936"/>
            <a:ext cx="6768752" cy="64807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fr-FR" sz="2700" b="1" dirty="0" smtClean="0"/>
              <a:t>Preuve :</a:t>
            </a:r>
            <a:endParaRPr lang="fr-FR" sz="2700" b="1" dirty="0"/>
          </a:p>
        </p:txBody>
      </p:sp>
    </p:spTree>
    <p:extLst>
      <p:ext uri="{BB962C8B-B14F-4D97-AF65-F5344CB8AC3E}">
        <p14:creationId xmlns="" xmlns:p14="http://schemas.microsoft.com/office/powerpoint/2010/main" val="795788396"/>
      </p:ext>
    </p:extLst>
  </p:cSld>
  <p:clrMapOvr>
    <a:masterClrMapping/>
  </p:clrMapOvr>
  <p:transition spd="slow">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fr-FR" dirty="0" smtClean="0"/>
              <a:t>Preuve d’optimalité</a:t>
            </a:r>
            <a:endParaRPr lang="fr-FR" dirty="0"/>
          </a:p>
        </p:txBody>
      </p:sp>
      <p:sp>
        <p:nvSpPr>
          <p:cNvPr id="4" name="Content Placeholder 3"/>
          <p:cNvSpPr>
            <a:spLocks noGrp="1"/>
          </p:cNvSpPr>
          <p:nvPr>
            <p:ph idx="1"/>
          </p:nvPr>
        </p:nvSpPr>
        <p:spPr/>
        <p:txBody>
          <a:bodyPr/>
          <a:lstStyle/>
          <a:p>
            <a:r>
              <a:rPr lang="fr-FR" dirty="0" smtClean="0"/>
              <a:t>Cas A, B et C : cas simples sur des feuilles</a:t>
            </a:r>
          </a:p>
          <a:p>
            <a:r>
              <a:rPr lang="fr-FR" dirty="0" smtClean="0"/>
              <a:t>Cas D (Gène Actuel / Duplication) : preuve par récurrence</a:t>
            </a:r>
          </a:p>
          <a:p>
            <a:r>
              <a:rPr lang="fr-FR" dirty="0" smtClean="0"/>
              <a:t>Cas E, F et G preuve par récurrence sur les 3 cas en même temps</a:t>
            </a:r>
            <a:endParaRPr lang="fr-FR" dirty="0"/>
          </a:p>
        </p:txBody>
      </p:sp>
    </p:spTree>
    <p:extLst>
      <p:ext uri="{BB962C8B-B14F-4D97-AF65-F5344CB8AC3E}">
        <p14:creationId xmlns="" xmlns:p14="http://schemas.microsoft.com/office/powerpoint/2010/main" val="2622186233"/>
      </p:ext>
    </p:extLst>
  </p:cSld>
  <p:clrMapOvr>
    <a:masterClrMapping/>
  </p:clrMapOvr>
  <p:transition spd="slow">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fr-FR" dirty="0" smtClean="0"/>
              <a:t>Algorithme DéCo</a:t>
            </a:r>
            <a:endParaRPr lang="fr-FR" dirty="0"/>
          </a:p>
        </p:txBody>
      </p:sp>
      <p:sp>
        <p:nvSpPr>
          <p:cNvPr id="4" name="Content Placeholder 3"/>
          <p:cNvSpPr>
            <a:spLocks noGrp="1"/>
          </p:cNvSpPr>
          <p:nvPr>
            <p:ph idx="1"/>
          </p:nvPr>
        </p:nvSpPr>
        <p:spPr/>
        <p:txBody>
          <a:bodyPr/>
          <a:lstStyle/>
          <a:p>
            <a:pPr>
              <a:buNone/>
            </a:pPr>
            <a:r>
              <a:rPr lang="fr-FR" dirty="0" smtClean="0"/>
              <a:t>DéCo(G</a:t>
            </a:r>
            <a:r>
              <a:rPr lang="fr-FR" baseline="-25000" dirty="0" smtClean="0"/>
              <a:t>1</a:t>
            </a:r>
            <a:r>
              <a:rPr lang="fr-FR" dirty="0" smtClean="0"/>
              <a:t>, G</a:t>
            </a:r>
            <a:r>
              <a:rPr lang="fr-FR" baseline="-25000" dirty="0" smtClean="0"/>
              <a:t>2</a:t>
            </a:r>
            <a:r>
              <a:rPr lang="fr-FR" dirty="0" smtClean="0"/>
              <a:t>, S, L)</a:t>
            </a:r>
          </a:p>
          <a:p>
            <a:pPr>
              <a:buNone/>
            </a:pPr>
            <a:r>
              <a:rPr lang="fr-FR" dirty="0" smtClean="0"/>
              <a:t>{</a:t>
            </a:r>
          </a:p>
          <a:p>
            <a:pPr>
              <a:buNone/>
            </a:pPr>
            <a:r>
              <a:rPr lang="fr-FR" dirty="0" smtClean="0"/>
              <a:t>	renvoyer(coût maximum + 				           min(c</a:t>
            </a:r>
            <a:r>
              <a:rPr lang="fr-FR" baseline="-25000" dirty="0" smtClean="0"/>
              <a:t>1</a:t>
            </a:r>
            <a:r>
              <a:rPr lang="fr-FR" dirty="0" smtClean="0"/>
              <a:t>(racine(G</a:t>
            </a:r>
            <a:r>
              <a:rPr lang="fr-FR" baseline="-25000" dirty="0" smtClean="0"/>
              <a:t>1</a:t>
            </a:r>
            <a:r>
              <a:rPr lang="fr-FR" dirty="0" smtClean="0"/>
              <a:t>), racine(G</a:t>
            </a:r>
            <a:r>
              <a:rPr lang="fr-FR" baseline="-25000" dirty="0" smtClean="0"/>
              <a:t>2</a:t>
            </a:r>
            <a:r>
              <a:rPr lang="fr-FR" dirty="0" smtClean="0"/>
              <a:t>)),</a:t>
            </a:r>
          </a:p>
          <a:p>
            <a:pPr>
              <a:buNone/>
            </a:pPr>
            <a:r>
              <a:rPr lang="fr-FR" dirty="0" smtClean="0"/>
              <a:t>			        c</a:t>
            </a:r>
            <a:r>
              <a:rPr lang="fr-FR" baseline="-25000" dirty="0" smtClean="0"/>
              <a:t>0</a:t>
            </a:r>
            <a:r>
              <a:rPr lang="fr-FR" dirty="0" smtClean="0"/>
              <a:t>(racine(G</a:t>
            </a:r>
            <a:r>
              <a:rPr lang="fr-FR" baseline="-25000" dirty="0" smtClean="0"/>
              <a:t>1</a:t>
            </a:r>
            <a:r>
              <a:rPr lang="fr-FR" dirty="0" smtClean="0"/>
              <a:t>), racine(G</a:t>
            </a:r>
            <a:r>
              <a:rPr lang="fr-FR" baseline="-25000" dirty="0" smtClean="0"/>
              <a:t>2</a:t>
            </a:r>
            <a:r>
              <a:rPr lang="fr-FR" dirty="0" smtClean="0"/>
              <a:t>))))</a:t>
            </a:r>
          </a:p>
          <a:p>
            <a:pPr>
              <a:buNone/>
            </a:pPr>
            <a:r>
              <a:rPr lang="fr-FR" dirty="0" smtClean="0"/>
              <a:t>}</a:t>
            </a:r>
            <a:endParaRPr lang="fr-FR" dirty="0"/>
          </a:p>
        </p:txBody>
      </p:sp>
    </p:spTree>
    <p:extLst>
      <p:ext uri="{BB962C8B-B14F-4D97-AF65-F5344CB8AC3E}">
        <p14:creationId xmlns="" xmlns:p14="http://schemas.microsoft.com/office/powerpoint/2010/main" val="3869693388"/>
      </p:ext>
    </p:extLst>
  </p:cSld>
  <p:clrMapOvr>
    <a:masterClrMapping/>
  </p:clrMapOvr>
  <p:transition spd="slow">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Complexité</a:t>
            </a:r>
            <a:endParaRPr lang="fr-FR" dirty="0"/>
          </a:p>
        </p:txBody>
      </p:sp>
      <p:sp>
        <p:nvSpPr>
          <p:cNvPr id="4" name="Content Placeholder 3"/>
          <p:cNvSpPr>
            <a:spLocks noGrp="1"/>
          </p:cNvSpPr>
          <p:nvPr>
            <p:ph idx="1"/>
          </p:nvPr>
        </p:nvSpPr>
        <p:spPr/>
        <p:txBody>
          <a:bodyPr>
            <a:normAutofit/>
          </a:bodyPr>
          <a:lstStyle/>
          <a:p>
            <a:r>
              <a:rPr lang="fr-FR" dirty="0" smtClean="0"/>
              <a:t>Algorithmes de calcul des coûts (cas A à G) : programmation dynamique</a:t>
            </a:r>
            <a:r>
              <a:rPr lang="fr-FR" dirty="0"/>
              <a:t/>
            </a:r>
            <a:br>
              <a:rPr lang="fr-FR" dirty="0"/>
            </a:br>
            <a:r>
              <a:rPr lang="fr-FR" dirty="0" smtClean="0"/>
              <a:t>=&gt; </a:t>
            </a:r>
            <a:r>
              <a:rPr lang="fr-FR" dirty="0" smtClean="0">
                <a:latin typeface="Script MT Bold"/>
              </a:rPr>
              <a:t>O</a:t>
            </a:r>
            <a:r>
              <a:rPr lang="fr-FR" dirty="0" smtClean="0"/>
              <a:t>(n*m</a:t>
            </a:r>
            <a:r>
              <a:rPr lang="fr-FR" dirty="0"/>
              <a:t>)</a:t>
            </a:r>
            <a:br>
              <a:rPr lang="fr-FR" dirty="0"/>
            </a:br>
            <a:endParaRPr lang="fr-FR" dirty="0"/>
          </a:p>
          <a:p>
            <a:r>
              <a:rPr lang="fr-FR" dirty="0" smtClean="0"/>
              <a:t>Algorithme DéCo a donc une complexité </a:t>
            </a:r>
            <a:r>
              <a:rPr lang="fr-FR" dirty="0"/>
              <a:t>totale </a:t>
            </a:r>
            <a:r>
              <a:rPr lang="fr-FR" dirty="0" smtClean="0"/>
              <a:t>en </a:t>
            </a:r>
            <a:r>
              <a:rPr lang="fr-FR" dirty="0" smtClean="0">
                <a:latin typeface="Script MT Bold"/>
              </a:rPr>
              <a:t>O</a:t>
            </a:r>
            <a:r>
              <a:rPr lang="fr-FR" dirty="0" smtClean="0"/>
              <a:t>(n*m) : complexité quadratique</a:t>
            </a:r>
            <a:endParaRPr lang="fr-FR" baseline="-25000" dirty="0"/>
          </a:p>
        </p:txBody>
      </p:sp>
    </p:spTree>
    <p:extLst>
      <p:ext uri="{BB962C8B-B14F-4D97-AF65-F5344CB8AC3E}">
        <p14:creationId xmlns="" xmlns:p14="http://schemas.microsoft.com/office/powerpoint/2010/main" val="302118864"/>
      </p:ext>
    </p:extLst>
  </p:cSld>
  <p:clrMapOvr>
    <a:masterClrMapping/>
  </p:clrMapOvr>
  <p:transition spd="slow">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1043492" y="1916832"/>
            <a:ext cx="6777317" cy="3915797"/>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1"/>
              </a:buClr>
              <a:buSzPct val="76000"/>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1"/>
              </a:buClr>
              <a:buSzPct val="76000"/>
              <a:buFont typeface="Wingdings 2" pitchFamily="18" charset="2"/>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marL="525780" indent="-457200">
              <a:buFont typeface="+mj-lt"/>
              <a:buAutoNum type="arabicPeriod"/>
            </a:pPr>
            <a:r>
              <a:rPr lang="fr-FR" sz="2400" dirty="0" smtClean="0">
                <a:solidFill>
                  <a:schemeClr val="tx1"/>
                </a:solidFill>
              </a:rPr>
              <a:t>Présentation de la problématique au travers d’exemples</a:t>
            </a:r>
          </a:p>
          <a:p>
            <a:pPr marL="525780" indent="-457200">
              <a:buFont typeface="+mj-lt"/>
              <a:buAutoNum type="arabicPeriod"/>
            </a:pPr>
            <a:r>
              <a:rPr lang="fr-FR" sz="2400" dirty="0" smtClean="0">
                <a:solidFill>
                  <a:schemeClr val="tx1"/>
                </a:solidFill>
              </a:rPr>
              <a:t>Formalisation</a:t>
            </a:r>
          </a:p>
          <a:p>
            <a:pPr marL="525780" indent="-457200">
              <a:buFont typeface="+mj-lt"/>
              <a:buAutoNum type="arabicPeriod"/>
            </a:pPr>
            <a:r>
              <a:rPr lang="fr-FR" sz="2400" dirty="0" smtClean="0">
                <a:solidFill>
                  <a:schemeClr val="tx1"/>
                </a:solidFill>
              </a:rPr>
              <a:t>Extraits de l’algorithme</a:t>
            </a:r>
          </a:p>
          <a:p>
            <a:pPr marL="525780" indent="-457200">
              <a:buFont typeface="+mj-lt"/>
              <a:buAutoNum type="arabicPeriod"/>
            </a:pPr>
            <a:r>
              <a:rPr lang="fr-FR" sz="2400" b="1" dirty="0" smtClean="0">
                <a:solidFill>
                  <a:schemeClr val="tx1"/>
                </a:solidFill>
              </a:rPr>
              <a:t>Application aux données réelles</a:t>
            </a:r>
          </a:p>
          <a:p>
            <a:pPr marL="525780" indent="-457200">
              <a:buFont typeface="+mj-lt"/>
              <a:buAutoNum type="arabicPeriod"/>
            </a:pPr>
            <a:r>
              <a:rPr lang="fr-FR" sz="2400" dirty="0" smtClean="0">
                <a:solidFill>
                  <a:schemeClr val="tx1"/>
                </a:solidFill>
              </a:rPr>
              <a:t>Conclusion et perspectives</a:t>
            </a:r>
            <a:endParaRPr lang="fr-FR" sz="2400" dirty="0">
              <a:solidFill>
                <a:schemeClr val="tx1"/>
              </a:solidFill>
            </a:endParaRPr>
          </a:p>
        </p:txBody>
      </p:sp>
      <p:sp>
        <p:nvSpPr>
          <p:cNvPr id="7" name="Titre 1"/>
          <p:cNvSpPr>
            <a:spLocks noGrp="1"/>
          </p:cNvSpPr>
          <p:nvPr>
            <p:ph type="title"/>
          </p:nvPr>
        </p:nvSpPr>
        <p:spPr>
          <a:xfrm>
            <a:off x="389698" y="328111"/>
            <a:ext cx="4259398" cy="1581748"/>
          </a:xfrm>
        </p:spPr>
        <p:txBody>
          <a:bodyPr/>
          <a:lstStyle/>
          <a:p>
            <a:r>
              <a:rPr lang="fr-FR" dirty="0" smtClean="0"/>
              <a:t>Plan</a:t>
            </a:r>
            <a:endParaRPr lang="fr-FR" dirty="0"/>
          </a:p>
        </p:txBody>
      </p:sp>
    </p:spTree>
  </p:cSld>
  <p:clrMapOvr>
    <a:masterClrMapping/>
  </p:clrMapOvr>
  <p:transition spd="slow">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Données réelles</a:t>
            </a:r>
            <a:endParaRPr lang="fr-FR" dirty="0"/>
          </a:p>
        </p:txBody>
      </p:sp>
      <p:pic>
        <p:nvPicPr>
          <p:cNvPr id="4" name="Espace réservé du contenu 3" descr="donnees.png"/>
          <p:cNvPicPr>
            <a:picLocks noGrp="1" noChangeAspect="1"/>
          </p:cNvPicPr>
          <p:nvPr>
            <p:ph idx="1"/>
          </p:nvPr>
        </p:nvPicPr>
        <p:blipFill>
          <a:blip r:embed="rId3" cstate="print"/>
          <a:stretch>
            <a:fillRect/>
          </a:stretch>
        </p:blipFill>
        <p:spPr>
          <a:xfrm>
            <a:off x="1042988" y="2218929"/>
            <a:ext cx="6777037" cy="3310729"/>
          </a:xfrm>
        </p:spPr>
      </p:pic>
    </p:spTree>
  </p:cSld>
  <p:clrMapOvr>
    <a:masterClrMapping/>
  </p:clrMapOvr>
  <p:transition spd="slow">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Données réelles</a:t>
            </a:r>
            <a:endParaRPr lang="fr-FR" dirty="0"/>
          </a:p>
        </p:txBody>
      </p:sp>
      <p:pic>
        <p:nvPicPr>
          <p:cNvPr id="6" name="Espace réservé du contenu 5" descr="tulip.bmp"/>
          <p:cNvPicPr>
            <a:picLocks noGrp="1" noChangeAspect="1"/>
          </p:cNvPicPr>
          <p:nvPr>
            <p:ph idx="1"/>
          </p:nvPr>
        </p:nvPicPr>
        <p:blipFill>
          <a:blip r:embed="rId3" cstate="print"/>
          <a:stretch>
            <a:fillRect/>
          </a:stretch>
        </p:blipFill>
        <p:spPr>
          <a:xfrm>
            <a:off x="1115616" y="1268760"/>
            <a:ext cx="6852582" cy="4961513"/>
          </a:xfrm>
        </p:spPr>
      </p:pic>
    </p:spTree>
  </p:cSld>
  <p:clrMapOvr>
    <a:masterClrMapping/>
  </p:clrMapOvr>
  <p:transition spd="slow">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1043492" y="1916832"/>
            <a:ext cx="6777317" cy="3915797"/>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1"/>
              </a:buClr>
              <a:buSzPct val="76000"/>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1"/>
              </a:buClr>
              <a:buSzPct val="76000"/>
              <a:buFont typeface="Wingdings 2" pitchFamily="18" charset="2"/>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marL="525780" indent="-457200">
              <a:buFont typeface="+mj-lt"/>
              <a:buAutoNum type="arabicPeriod"/>
            </a:pPr>
            <a:r>
              <a:rPr lang="fr-FR" sz="2400" dirty="0" smtClean="0">
                <a:solidFill>
                  <a:schemeClr val="tx1"/>
                </a:solidFill>
              </a:rPr>
              <a:t>Présentation de la problématique au travers d’exemples</a:t>
            </a:r>
          </a:p>
          <a:p>
            <a:pPr marL="525780" indent="-457200">
              <a:buFont typeface="+mj-lt"/>
              <a:buAutoNum type="arabicPeriod"/>
            </a:pPr>
            <a:r>
              <a:rPr lang="fr-FR" sz="2400" dirty="0" smtClean="0">
                <a:solidFill>
                  <a:schemeClr val="tx1"/>
                </a:solidFill>
              </a:rPr>
              <a:t>Formalisation</a:t>
            </a:r>
          </a:p>
          <a:p>
            <a:pPr marL="525780" indent="-457200">
              <a:buFont typeface="+mj-lt"/>
              <a:buAutoNum type="arabicPeriod"/>
            </a:pPr>
            <a:r>
              <a:rPr lang="fr-FR" sz="2400" dirty="0" smtClean="0">
                <a:solidFill>
                  <a:schemeClr val="tx1"/>
                </a:solidFill>
              </a:rPr>
              <a:t>Extraits de l’algorithme</a:t>
            </a:r>
          </a:p>
          <a:p>
            <a:pPr marL="525780" indent="-457200">
              <a:buFont typeface="+mj-lt"/>
              <a:buAutoNum type="arabicPeriod"/>
            </a:pPr>
            <a:r>
              <a:rPr lang="fr-FR" sz="2400" dirty="0" smtClean="0">
                <a:solidFill>
                  <a:schemeClr val="tx1"/>
                </a:solidFill>
              </a:rPr>
              <a:t>Application aux données réelles</a:t>
            </a:r>
          </a:p>
          <a:p>
            <a:pPr marL="525780" indent="-457200">
              <a:buFont typeface="+mj-lt"/>
              <a:buAutoNum type="arabicPeriod"/>
            </a:pPr>
            <a:r>
              <a:rPr lang="fr-FR" sz="2400" b="1" dirty="0" smtClean="0">
                <a:solidFill>
                  <a:schemeClr val="tx1"/>
                </a:solidFill>
              </a:rPr>
              <a:t>Conclusion et perspectives</a:t>
            </a:r>
            <a:endParaRPr lang="fr-FR" sz="2400" b="1" dirty="0">
              <a:solidFill>
                <a:schemeClr val="tx1"/>
              </a:solidFill>
            </a:endParaRPr>
          </a:p>
        </p:txBody>
      </p:sp>
      <p:sp>
        <p:nvSpPr>
          <p:cNvPr id="7" name="Titre 1"/>
          <p:cNvSpPr>
            <a:spLocks noGrp="1"/>
          </p:cNvSpPr>
          <p:nvPr>
            <p:ph type="title"/>
          </p:nvPr>
        </p:nvSpPr>
        <p:spPr>
          <a:xfrm>
            <a:off x="389698" y="328111"/>
            <a:ext cx="4259398" cy="1581748"/>
          </a:xfrm>
        </p:spPr>
        <p:txBody>
          <a:bodyPr/>
          <a:lstStyle/>
          <a:p>
            <a:r>
              <a:rPr lang="fr-FR" dirty="0" smtClean="0"/>
              <a:t>Plan</a:t>
            </a:r>
            <a:endParaRPr lang="fr-FR" dirty="0"/>
          </a:p>
        </p:txBody>
      </p:sp>
    </p:spTree>
  </p:cSld>
  <p:clrMapOvr>
    <a:masterClrMapping/>
  </p:clrMapOvr>
  <p:transition spd="slow">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Conclusion</a:t>
            </a:r>
            <a:endParaRPr lang="fr-FR" dirty="0"/>
          </a:p>
        </p:txBody>
      </p:sp>
      <p:sp>
        <p:nvSpPr>
          <p:cNvPr id="4" name="Content Placeholder 3"/>
          <p:cNvSpPr>
            <a:spLocks noGrp="1"/>
          </p:cNvSpPr>
          <p:nvPr>
            <p:ph idx="1"/>
          </p:nvPr>
        </p:nvSpPr>
        <p:spPr/>
        <p:txBody>
          <a:bodyPr>
            <a:normAutofit/>
          </a:bodyPr>
          <a:lstStyle/>
          <a:p>
            <a:r>
              <a:rPr lang="fr-FR" dirty="0" smtClean="0"/>
              <a:t>Bilan</a:t>
            </a:r>
          </a:p>
          <a:p>
            <a:pPr lvl="1"/>
            <a:r>
              <a:rPr lang="fr-FR" dirty="0" smtClean="0"/>
              <a:t>Appropriation du sujet, bibliographie</a:t>
            </a:r>
          </a:p>
          <a:p>
            <a:pPr lvl="1"/>
            <a:r>
              <a:rPr lang="fr-FR" dirty="0" smtClean="0"/>
              <a:t>Formalisation et propriétés</a:t>
            </a:r>
          </a:p>
          <a:p>
            <a:pPr lvl="1"/>
            <a:r>
              <a:rPr lang="fr-FR" dirty="0" smtClean="0"/>
              <a:t>Algorithme DéCo sur papier</a:t>
            </a:r>
          </a:p>
          <a:p>
            <a:pPr lvl="1"/>
            <a:r>
              <a:rPr lang="fr-FR" dirty="0" smtClean="0"/>
              <a:t>Test sur des données construites</a:t>
            </a:r>
          </a:p>
          <a:p>
            <a:pPr lvl="1"/>
            <a:r>
              <a:rPr lang="fr-FR" dirty="0" smtClean="0"/>
              <a:t>Code</a:t>
            </a:r>
          </a:p>
          <a:p>
            <a:pPr lvl="1"/>
            <a:r>
              <a:rPr lang="fr-FR" dirty="0" smtClean="0"/>
              <a:t>Preuves de certaines propriétés</a:t>
            </a:r>
          </a:p>
        </p:txBody>
      </p:sp>
    </p:spTree>
    <p:extLst>
      <p:ext uri="{BB962C8B-B14F-4D97-AF65-F5344CB8AC3E}">
        <p14:creationId xmlns="" xmlns:p14="http://schemas.microsoft.com/office/powerpoint/2010/main" val="4049329712"/>
      </p:ext>
    </p:extLst>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lstStyle/>
          <a:p>
            <a:pPr marL="525780" indent="-457200">
              <a:buFont typeface="+mj-lt"/>
              <a:buAutoNum type="arabicPeriod"/>
            </a:pPr>
            <a:r>
              <a:rPr lang="fr-FR" b="1" dirty="0" smtClean="0"/>
              <a:t>Présentation de la problématique au travers d’exemples</a:t>
            </a:r>
          </a:p>
          <a:p>
            <a:pPr marL="525780" indent="-457200">
              <a:buFont typeface="+mj-lt"/>
              <a:buAutoNum type="arabicPeriod"/>
            </a:pPr>
            <a:r>
              <a:rPr lang="fr-FR" dirty="0" smtClean="0"/>
              <a:t>Formalisation</a:t>
            </a:r>
          </a:p>
          <a:p>
            <a:pPr marL="525780" indent="-457200">
              <a:buFont typeface="+mj-lt"/>
              <a:buAutoNum type="arabicPeriod"/>
            </a:pPr>
            <a:r>
              <a:rPr lang="fr-FR" dirty="0" smtClean="0"/>
              <a:t>Extraits de l’algorithme</a:t>
            </a:r>
          </a:p>
          <a:p>
            <a:pPr marL="525780" indent="-457200">
              <a:buFont typeface="+mj-lt"/>
              <a:buAutoNum type="arabicPeriod"/>
            </a:pPr>
            <a:r>
              <a:rPr lang="fr-FR" dirty="0" smtClean="0">
                <a:solidFill>
                  <a:schemeClr val="tx1"/>
                </a:solidFill>
              </a:rPr>
              <a:t>Application à des données réelles</a:t>
            </a:r>
          </a:p>
          <a:p>
            <a:pPr marL="525780" indent="-457200">
              <a:buFont typeface="+mj-lt"/>
              <a:buAutoNum type="arabicPeriod"/>
            </a:pPr>
            <a:r>
              <a:rPr lang="fr-FR" dirty="0" smtClean="0"/>
              <a:t>Conclusion et perspectives</a:t>
            </a:r>
            <a:endParaRPr lang="fr-FR" dirty="0"/>
          </a:p>
        </p:txBody>
      </p:sp>
    </p:spTree>
  </p:cSld>
  <p:clrMapOvr>
    <a:masterClrMapping/>
  </p:clrMapOvr>
  <p:transition spd="slow">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Perspectives</a:t>
            </a:r>
            <a:endParaRPr lang="fr-FR" dirty="0"/>
          </a:p>
        </p:txBody>
      </p:sp>
      <p:sp>
        <p:nvSpPr>
          <p:cNvPr id="3" name="Espace réservé du contenu 2"/>
          <p:cNvSpPr>
            <a:spLocks noGrp="1"/>
          </p:cNvSpPr>
          <p:nvPr>
            <p:ph idx="1"/>
          </p:nvPr>
        </p:nvSpPr>
        <p:spPr/>
        <p:txBody>
          <a:bodyPr>
            <a:normAutofit/>
          </a:bodyPr>
          <a:lstStyle/>
          <a:p>
            <a:r>
              <a:rPr lang="fr-FR" dirty="0" smtClean="0"/>
              <a:t>Prendre </a:t>
            </a:r>
            <a:r>
              <a:rPr lang="fr-FR" dirty="0" smtClean="0"/>
              <a:t>en compte plus de 2 arbres de gènes</a:t>
            </a:r>
          </a:p>
          <a:p>
            <a:r>
              <a:rPr lang="fr-FR" dirty="0" smtClean="0"/>
              <a:t>Discriminer parmi les solutions de coût optimal celles qui sont biologiquement plus réalistes</a:t>
            </a:r>
          </a:p>
        </p:txBody>
      </p:sp>
    </p:spTree>
  </p:cSld>
  <p:clrMapOvr>
    <a:masterClrMapping/>
  </p:clrMapOvr>
  <p:transition spd="slow">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fr-FR" dirty="0" smtClean="0"/>
              <a:t>Nœud de Spéciation</a:t>
            </a:r>
            <a:endParaRPr lang="fr-FR" dirty="0"/>
          </a:p>
        </p:txBody>
      </p:sp>
      <p:pic>
        <p:nvPicPr>
          <p:cNvPr id="5" name="Content Placeholder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2912269" y="2245519"/>
            <a:ext cx="3038475" cy="3257550"/>
          </a:xfrm>
        </p:spPr>
      </p:pic>
    </p:spTree>
    <p:extLst>
      <p:ext uri="{BB962C8B-B14F-4D97-AF65-F5344CB8AC3E}">
        <p14:creationId xmlns="" xmlns:p14="http://schemas.microsoft.com/office/powerpoint/2010/main" val="3929724248"/>
      </p:ext>
    </p:extLst>
  </p:cSld>
  <p:clrMapOvr>
    <a:masterClrMapping/>
  </p:clrMapOvr>
  <p:transition spd="slow">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fontScale="90000"/>
          </a:bodyPr>
          <a:lstStyle/>
          <a:p>
            <a:r>
              <a:rPr lang="fr-FR" dirty="0" smtClean="0"/>
              <a:t>Nœud de Duplication d’Adjacence</a:t>
            </a:r>
            <a:endParaRPr lang="fr-FR" dirty="0"/>
          </a:p>
        </p:txBody>
      </p:sp>
      <p:pic>
        <p:nvPicPr>
          <p:cNvPr id="5" name="Content Placeholder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2355941" y="1916113"/>
            <a:ext cx="4151130" cy="3916362"/>
          </a:xfrm>
        </p:spPr>
      </p:pic>
    </p:spTree>
    <p:extLst>
      <p:ext uri="{BB962C8B-B14F-4D97-AF65-F5344CB8AC3E}">
        <p14:creationId xmlns="" xmlns:p14="http://schemas.microsoft.com/office/powerpoint/2010/main" val="2803761893"/>
      </p:ext>
    </p:extLst>
  </p:cSld>
  <p:clrMapOvr>
    <a:masterClrMapping/>
  </p:clrMapOvr>
  <p:transition spd="slow">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fr-FR" dirty="0" smtClean="0"/>
              <a:t>Perte d’Adjacence</a:t>
            </a:r>
            <a:endParaRPr lang="fr-FR" dirty="0"/>
          </a:p>
        </p:txBody>
      </p:sp>
      <p:pic>
        <p:nvPicPr>
          <p:cNvPr id="5" name="Content Placeholder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4002708" y="3116750"/>
            <a:ext cx="857597" cy="1515087"/>
          </a:xfrm>
        </p:spPr>
      </p:pic>
    </p:spTree>
    <p:extLst>
      <p:ext uri="{BB962C8B-B14F-4D97-AF65-F5344CB8AC3E}">
        <p14:creationId xmlns="" xmlns:p14="http://schemas.microsoft.com/office/powerpoint/2010/main" val="155852103"/>
      </p:ext>
    </p:extLst>
  </p:cSld>
  <p:clrMapOvr>
    <a:masterClrMapping/>
  </p:clrMapOvr>
  <p:transition spd="slow">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Perte de Gène</a:t>
            </a:r>
            <a:endParaRPr lang="fr-FR" dirty="0"/>
          </a:p>
        </p:txBody>
      </p:sp>
      <p:pic>
        <p:nvPicPr>
          <p:cNvPr id="5" name="Content Placeholder 4"/>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1402556" y="2636044"/>
            <a:ext cx="6057900" cy="2476500"/>
          </a:xfrm>
        </p:spPr>
      </p:pic>
    </p:spTree>
    <p:extLst>
      <p:ext uri="{BB962C8B-B14F-4D97-AF65-F5344CB8AC3E}">
        <p14:creationId xmlns="" xmlns:p14="http://schemas.microsoft.com/office/powerpoint/2010/main" val="2117523936"/>
      </p:ext>
    </p:extLst>
  </p:cSld>
  <p:clrMapOvr>
    <a:masterClrMapping/>
  </p:clrMapOvr>
  <p:transition spd="slow">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Cassure</a:t>
            </a:r>
            <a:endParaRPr lang="fr-FR" dirty="0"/>
          </a:p>
        </p:txBody>
      </p:sp>
      <p:pic>
        <p:nvPicPr>
          <p:cNvPr id="6" name="Espace réservé du contenu 5" descr="cass.png"/>
          <p:cNvPicPr>
            <a:picLocks noGrp="1" noChangeAspect="1"/>
          </p:cNvPicPr>
          <p:nvPr>
            <p:ph idx="1"/>
          </p:nvPr>
        </p:nvPicPr>
        <p:blipFill>
          <a:blip r:embed="rId3" cstate="print"/>
          <a:stretch>
            <a:fillRect/>
          </a:stretch>
        </p:blipFill>
        <p:spPr>
          <a:xfrm>
            <a:off x="1919641" y="2132856"/>
            <a:ext cx="4812599" cy="3336502"/>
          </a:xfrm>
        </p:spPr>
      </p:pic>
    </p:spTree>
    <p:extLst>
      <p:ext uri="{BB962C8B-B14F-4D97-AF65-F5344CB8AC3E}">
        <p14:creationId xmlns="" xmlns:p14="http://schemas.microsoft.com/office/powerpoint/2010/main" val="718381"/>
      </p:ext>
    </p:extLst>
  </p:cSld>
  <p:clrMapOvr>
    <a:masterClrMapping/>
  </p:clrMapOvr>
  <p:transition spd="slow">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fr-FR" dirty="0" smtClean="0"/>
              <a:t>Prétraitement</a:t>
            </a:r>
            <a:endParaRPr lang="fr-FR" dirty="0"/>
          </a:p>
        </p:txBody>
      </p:sp>
      <p:sp>
        <p:nvSpPr>
          <p:cNvPr id="4" name="Content Placeholder 3"/>
          <p:cNvSpPr>
            <a:spLocks noGrp="1"/>
          </p:cNvSpPr>
          <p:nvPr>
            <p:ph idx="1"/>
          </p:nvPr>
        </p:nvSpPr>
        <p:spPr/>
        <p:txBody>
          <a:bodyPr/>
          <a:lstStyle/>
          <a:p>
            <a:r>
              <a:rPr lang="fr-FR" dirty="0" smtClean="0"/>
              <a:t>Parser le fichier de données</a:t>
            </a:r>
          </a:p>
          <a:p>
            <a:r>
              <a:rPr lang="fr-FR" dirty="0" smtClean="0"/>
              <a:t>Réconcilier les arbres de gènes avec l’arbre des espèces</a:t>
            </a:r>
          </a:p>
          <a:p>
            <a:r>
              <a:rPr lang="fr-FR" dirty="0" smtClean="0"/>
              <a:t>Calculer le coût maximum</a:t>
            </a:r>
            <a:endParaRPr lang="fr-FR" dirty="0"/>
          </a:p>
        </p:txBody>
      </p:sp>
    </p:spTree>
    <p:extLst>
      <p:ext uri="{BB962C8B-B14F-4D97-AF65-F5344CB8AC3E}">
        <p14:creationId xmlns="" xmlns:p14="http://schemas.microsoft.com/office/powerpoint/2010/main" val="2983487285"/>
      </p:ext>
    </p:extLst>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tageCIRAD\Img\arbrePhylo.png"/>
          <p:cNvPicPr>
            <a:picLocks noChangeAspect="1" noChangeArrowheads="1"/>
          </p:cNvPicPr>
          <p:nvPr/>
        </p:nvPicPr>
        <p:blipFill>
          <a:blip r:embed="rId3" cstate="print"/>
          <a:srcRect/>
          <a:stretch>
            <a:fillRect/>
          </a:stretch>
        </p:blipFill>
        <p:spPr bwMode="auto">
          <a:xfrm>
            <a:off x="1763688" y="3645024"/>
            <a:ext cx="6325625" cy="1872208"/>
          </a:xfrm>
          <a:prstGeom prst="rect">
            <a:avLst/>
          </a:prstGeom>
          <a:noFill/>
        </p:spPr>
      </p:pic>
      <p:sp>
        <p:nvSpPr>
          <p:cNvPr id="2" name="Title 1"/>
          <p:cNvSpPr>
            <a:spLocks noGrp="1"/>
          </p:cNvSpPr>
          <p:nvPr>
            <p:ph type="title"/>
          </p:nvPr>
        </p:nvSpPr>
        <p:spPr>
          <a:prstGeom prst="rect">
            <a:avLst/>
          </a:prstGeom>
        </p:spPr>
        <p:txBody>
          <a:bodyPr>
            <a:normAutofit/>
          </a:bodyPr>
          <a:lstStyle/>
          <a:p>
            <a:r>
              <a:rPr lang="fr-FR" dirty="0" smtClean="0"/>
              <a:t>Définitions</a:t>
            </a:r>
            <a:endParaRPr lang="fr-FR" dirty="0"/>
          </a:p>
        </p:txBody>
      </p:sp>
      <p:sp>
        <p:nvSpPr>
          <p:cNvPr id="3" name="Content Placeholder 2"/>
          <p:cNvSpPr>
            <a:spLocks noGrp="1"/>
          </p:cNvSpPr>
          <p:nvPr>
            <p:ph idx="1"/>
          </p:nvPr>
        </p:nvSpPr>
        <p:spPr>
          <a:xfrm>
            <a:off x="1043608" y="1052736"/>
            <a:ext cx="6777317" cy="5472608"/>
          </a:xfrm>
        </p:spPr>
        <p:txBody>
          <a:bodyPr>
            <a:normAutofit fontScale="92500" lnSpcReduction="10000"/>
          </a:bodyPr>
          <a:lstStyle/>
          <a:p>
            <a:r>
              <a:rPr lang="fr-FR" sz="2200" dirty="0" smtClean="0"/>
              <a:t>Une </a:t>
            </a:r>
            <a:r>
              <a:rPr lang="fr-FR" sz="2200" b="1" dirty="0" smtClean="0"/>
              <a:t>adjacence</a:t>
            </a:r>
            <a:r>
              <a:rPr lang="fr-FR" sz="2200" dirty="0" smtClean="0"/>
              <a:t> entre 2 gènes A</a:t>
            </a:r>
            <a:r>
              <a:rPr lang="fr-FR" sz="2200" baseline="-25000" dirty="0" smtClean="0"/>
              <a:t>1</a:t>
            </a:r>
            <a:r>
              <a:rPr lang="fr-FR" sz="2200" dirty="0" smtClean="0"/>
              <a:t> et A</a:t>
            </a:r>
            <a:r>
              <a:rPr lang="fr-FR" sz="2200" baseline="-25000" dirty="0" smtClean="0"/>
              <a:t>2</a:t>
            </a:r>
            <a:r>
              <a:rPr lang="fr-FR" sz="2200" dirty="0" smtClean="0"/>
              <a:t> se note A</a:t>
            </a:r>
            <a:r>
              <a:rPr lang="fr-FR" sz="2200" baseline="-25000" dirty="0" smtClean="0"/>
              <a:t>1</a:t>
            </a:r>
            <a:r>
              <a:rPr lang="fr-FR" sz="2200" dirty="0" smtClean="0"/>
              <a:t>~A</a:t>
            </a:r>
            <a:r>
              <a:rPr lang="fr-FR" sz="2200" baseline="-25000" dirty="0" smtClean="0"/>
              <a:t>2</a:t>
            </a:r>
            <a:r>
              <a:rPr lang="fr-FR" sz="2200" dirty="0" smtClean="0"/>
              <a:t> ou A</a:t>
            </a:r>
            <a:r>
              <a:rPr lang="fr-FR" sz="2200" baseline="-25000" dirty="0" smtClean="0"/>
              <a:t>2</a:t>
            </a:r>
            <a:r>
              <a:rPr lang="fr-FR" sz="2200" dirty="0" smtClean="0"/>
              <a:t>~A</a:t>
            </a:r>
            <a:r>
              <a:rPr lang="fr-FR" sz="2200" baseline="-25000" dirty="0" smtClean="0"/>
              <a:t>1</a:t>
            </a:r>
            <a:r>
              <a:rPr lang="fr-FR" sz="2200" dirty="0" smtClean="0"/>
              <a:t> (symétrie)</a:t>
            </a:r>
            <a:br>
              <a:rPr lang="fr-FR" sz="2200" dirty="0" smtClean="0"/>
            </a:br>
            <a:endParaRPr lang="fr-FR" sz="2200" baseline="-25000" dirty="0" smtClean="0"/>
          </a:p>
          <a:p>
            <a:r>
              <a:rPr lang="fr-FR" sz="2200" b="1" dirty="0" smtClean="0"/>
              <a:t>Arbre phylogénétique </a:t>
            </a:r>
            <a:r>
              <a:rPr lang="fr-FR" sz="2200" dirty="0" smtClean="0"/>
              <a:t>: graphe connexe non cyclique, orienté</a:t>
            </a:r>
          </a:p>
          <a:p>
            <a:pPr lvl="1"/>
            <a:r>
              <a:rPr lang="fr-FR" sz="2000" dirty="0" smtClean="0"/>
              <a:t>Arbre de gènes</a:t>
            </a:r>
          </a:p>
          <a:p>
            <a:pPr lvl="1"/>
            <a:r>
              <a:rPr lang="fr-FR" sz="2000" dirty="0" smtClean="0"/>
              <a:t>Arbre d’espèces</a:t>
            </a:r>
          </a:p>
          <a:p>
            <a:pPr lvl="1"/>
            <a:r>
              <a:rPr lang="fr-FR" sz="2000" i="1" dirty="0" smtClean="0"/>
              <a:t>Arbre d’adjacences</a:t>
            </a:r>
          </a:p>
          <a:p>
            <a:pPr lvl="1"/>
            <a:endParaRPr lang="fr-FR" sz="2000" dirty="0" smtClean="0"/>
          </a:p>
          <a:p>
            <a:pPr lvl="1"/>
            <a:endParaRPr lang="fr-FR" sz="2000" dirty="0" smtClean="0"/>
          </a:p>
          <a:p>
            <a:pPr lvl="1"/>
            <a:endParaRPr lang="fr-FR" sz="2000" dirty="0" smtClean="0"/>
          </a:p>
          <a:p>
            <a:pPr lvl="1"/>
            <a:endParaRPr lang="fr-FR" sz="2000" dirty="0" smtClean="0"/>
          </a:p>
          <a:p>
            <a:pPr lvl="1">
              <a:buNone/>
            </a:pP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endParaRPr lang="fr-FR" sz="2000" dirty="0" smtClean="0"/>
          </a:p>
          <a:p>
            <a:r>
              <a:rPr lang="fr-FR" sz="2200" b="1" dirty="0" smtClean="0"/>
              <a:t>Forêt</a:t>
            </a:r>
            <a:r>
              <a:rPr lang="fr-FR" sz="2200" dirty="0" smtClean="0"/>
              <a:t> : ensemble d’arbres</a:t>
            </a:r>
            <a:endParaRPr lang="fr-FR" sz="2200" b="1" dirty="0"/>
          </a:p>
        </p:txBody>
      </p:sp>
    </p:spTree>
    <p:extLst>
      <p:ext uri="{BB962C8B-B14F-4D97-AF65-F5344CB8AC3E}">
        <p14:creationId xmlns="" xmlns:p14="http://schemas.microsoft.com/office/powerpoint/2010/main" val="326927222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1</a:t>
            </a:r>
            <a:endParaRPr lang="fr-FR" dirty="0"/>
          </a:p>
        </p:txBody>
      </p:sp>
      <p:pic>
        <p:nvPicPr>
          <p:cNvPr id="4" name="Espace réservé du contenu 3" descr="ex2.png"/>
          <p:cNvPicPr>
            <a:picLocks noGrp="1" noChangeAspect="1"/>
          </p:cNvPicPr>
          <p:nvPr>
            <p:ph idx="1"/>
          </p:nvPr>
        </p:nvPicPr>
        <p:blipFill>
          <a:blip r:embed="rId3" cstate="print"/>
          <a:stretch>
            <a:fillRect/>
          </a:stretch>
        </p:blipFill>
        <p:spPr>
          <a:xfrm>
            <a:off x="1211646" y="2228257"/>
            <a:ext cx="6777037" cy="2133243"/>
          </a:xfrm>
        </p:spPr>
      </p:pic>
      <p:grpSp>
        <p:nvGrpSpPr>
          <p:cNvPr id="3" name="Group 2"/>
          <p:cNvGrpSpPr/>
          <p:nvPr/>
        </p:nvGrpSpPr>
        <p:grpSpPr>
          <a:xfrm>
            <a:off x="609934" y="1059839"/>
            <a:ext cx="1584176" cy="878410"/>
            <a:chOff x="6516216" y="908720"/>
            <a:chExt cx="1584176" cy="878410"/>
          </a:xfrm>
        </p:grpSpPr>
        <p:grpSp>
          <p:nvGrpSpPr>
            <p:cNvPr id="14" name="Groupe 13"/>
            <p:cNvGrpSpPr/>
            <p:nvPr/>
          </p:nvGrpSpPr>
          <p:grpSpPr>
            <a:xfrm>
              <a:off x="6516216" y="908720"/>
              <a:ext cx="1584176" cy="878410"/>
              <a:chOff x="0" y="0"/>
              <a:chExt cx="1955678" cy="1173406"/>
            </a:xfrm>
          </p:grpSpPr>
          <p:sp>
            <p:nvSpPr>
              <p:cNvPr id="15" name="Rectangle 14"/>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16" name="Rectangle 15"/>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Spéciation</a:t>
                </a:r>
              </a:p>
              <a:p>
                <a:pPr lvl="0" algn="ctr" defTabSz="400050">
                  <a:lnSpc>
                    <a:spcPct val="90000"/>
                  </a:lnSpc>
                  <a:spcBef>
                    <a:spcPct val="0"/>
                  </a:spcBef>
                  <a:spcAft>
                    <a:spcPct val="35000"/>
                  </a:spcAft>
                </a:pPr>
                <a:endParaRPr lang="fr-FR" kern="1200" dirty="0" smtClean="0"/>
              </a:p>
            </p:txBody>
          </p:sp>
        </p:grpSp>
        <p:sp>
          <p:nvSpPr>
            <p:cNvPr id="17" name="Ellipse 16"/>
            <p:cNvSpPr/>
            <p:nvPr/>
          </p:nvSpPr>
          <p:spPr>
            <a:xfrm>
              <a:off x="7201147" y="1358502"/>
              <a:ext cx="214314" cy="214314"/>
            </a:xfrm>
            <a:prstGeom prst="ellipse">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2" name="TextBox 11"/>
          <p:cNvSpPr txBox="1"/>
          <p:nvPr/>
        </p:nvSpPr>
        <p:spPr>
          <a:xfrm>
            <a:off x="4457062" y="5224663"/>
            <a:ext cx="3940502" cy="307777"/>
          </a:xfrm>
          <a:prstGeom prst="rect">
            <a:avLst/>
          </a:prstGeom>
          <a:noFill/>
        </p:spPr>
        <p:txBody>
          <a:bodyPr wrap="none" rtlCol="0">
            <a:spAutoFit/>
          </a:bodyPr>
          <a:lstStyle/>
          <a:p>
            <a:r>
              <a:rPr lang="fr-FR" sz="1400" dirty="0" smtClean="0"/>
              <a:t>Liste d’adjacence </a:t>
            </a:r>
            <a:r>
              <a:rPr lang="fr-FR" sz="1400" dirty="0" smtClean="0">
                <a:latin typeface="Script MT Bold" pitchFamily="66" charset="0"/>
              </a:rPr>
              <a:t>L</a:t>
            </a:r>
            <a:r>
              <a:rPr lang="fr-FR" sz="1400" dirty="0" smtClean="0"/>
              <a:t> : A</a:t>
            </a:r>
            <a:r>
              <a:rPr lang="fr-FR" sz="1400" baseline="-25000" dirty="0" smtClean="0"/>
              <a:t>1</a:t>
            </a:r>
            <a:r>
              <a:rPr lang="fr-FR" sz="1400" dirty="0" smtClean="0"/>
              <a:t>~A</a:t>
            </a:r>
            <a:r>
              <a:rPr lang="fr-FR" sz="1400" baseline="-25000" dirty="0" smtClean="0"/>
              <a:t>2</a:t>
            </a:r>
            <a:r>
              <a:rPr lang="fr-FR" sz="1400" dirty="0" smtClean="0"/>
              <a:t>, B</a:t>
            </a:r>
            <a:r>
              <a:rPr lang="fr-FR" sz="1400" baseline="-25000" dirty="0" smtClean="0"/>
              <a:t>1</a:t>
            </a:r>
            <a:r>
              <a:rPr lang="fr-FR" sz="1400" dirty="0" smtClean="0"/>
              <a:t>~B</a:t>
            </a:r>
            <a:r>
              <a:rPr lang="fr-FR" sz="1400" baseline="-25000" dirty="0" smtClean="0"/>
              <a:t>2</a:t>
            </a:r>
            <a:r>
              <a:rPr lang="fr-FR" sz="1400" dirty="0" smtClean="0"/>
              <a:t> et C</a:t>
            </a:r>
            <a:r>
              <a:rPr lang="fr-FR" sz="1400" baseline="-25000" dirty="0" smtClean="0"/>
              <a:t>1</a:t>
            </a:r>
            <a:r>
              <a:rPr lang="fr-FR" sz="1400" dirty="0" smtClean="0"/>
              <a:t>~C</a:t>
            </a:r>
            <a:r>
              <a:rPr lang="fr-FR" sz="1400" baseline="-25000" dirty="0" smtClean="0"/>
              <a:t>2</a:t>
            </a:r>
            <a:endParaRPr lang="fr-FR" sz="1400" dirty="0"/>
          </a:p>
        </p:txBody>
      </p:sp>
      <p:sp>
        <p:nvSpPr>
          <p:cNvPr id="18" name="Arc 17"/>
          <p:cNvSpPr/>
          <p:nvPr/>
        </p:nvSpPr>
        <p:spPr>
          <a:xfrm>
            <a:off x="3713262" y="3177434"/>
            <a:ext cx="2376264" cy="1019916"/>
          </a:xfrm>
          <a:prstGeom prst="arc">
            <a:avLst>
              <a:gd name="adj1" fmla="val 10816395"/>
              <a:gd name="adj2" fmla="val 1"/>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 name="Arc 18"/>
          <p:cNvSpPr/>
          <p:nvPr/>
        </p:nvSpPr>
        <p:spPr>
          <a:xfrm>
            <a:off x="4476016" y="3243540"/>
            <a:ext cx="2376264" cy="887704"/>
          </a:xfrm>
          <a:prstGeom prst="arc">
            <a:avLst>
              <a:gd name="adj1" fmla="val 10816395"/>
              <a:gd name="adj2" fmla="val 1"/>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 name="Arc 19"/>
          <p:cNvSpPr/>
          <p:nvPr/>
        </p:nvSpPr>
        <p:spPr>
          <a:xfrm>
            <a:off x="4740658" y="3318336"/>
            <a:ext cx="2376264" cy="738112"/>
          </a:xfrm>
          <a:prstGeom prst="arc">
            <a:avLst>
              <a:gd name="adj1" fmla="val 10816395"/>
              <a:gd name="adj2" fmla="val 1"/>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Arc 20"/>
          <p:cNvSpPr/>
          <p:nvPr/>
        </p:nvSpPr>
        <p:spPr>
          <a:xfrm>
            <a:off x="4092586" y="2505428"/>
            <a:ext cx="2376264" cy="887704"/>
          </a:xfrm>
          <a:prstGeom prst="arc">
            <a:avLst>
              <a:gd name="adj1" fmla="val 10816395"/>
              <a:gd name="adj2" fmla="val 1"/>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Arc 21"/>
          <p:cNvSpPr/>
          <p:nvPr/>
        </p:nvSpPr>
        <p:spPr>
          <a:xfrm>
            <a:off x="5124088" y="2580436"/>
            <a:ext cx="2376264" cy="764516"/>
          </a:xfrm>
          <a:prstGeom prst="arc">
            <a:avLst>
              <a:gd name="adj1" fmla="val 10816395"/>
              <a:gd name="adj2" fmla="val 1"/>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3" name="Arc 22"/>
          <p:cNvSpPr/>
          <p:nvPr/>
        </p:nvSpPr>
        <p:spPr>
          <a:xfrm>
            <a:off x="4596642" y="1769465"/>
            <a:ext cx="2376264" cy="1114783"/>
          </a:xfrm>
          <a:prstGeom prst="arc">
            <a:avLst>
              <a:gd name="adj1" fmla="val 10540000"/>
              <a:gd name="adj2" fmla="val 152359"/>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6" name="Straight Connector 25"/>
          <p:cNvSpPr/>
          <p:nvPr/>
        </p:nvSpPr>
        <p:spPr>
          <a:xfrm flipV="1">
            <a:off x="1536829" y="5108440"/>
            <a:ext cx="718270" cy="484426"/>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27" name="Straight Connector 26"/>
          <p:cNvSpPr/>
          <p:nvPr/>
        </p:nvSpPr>
        <p:spPr>
          <a:xfrm>
            <a:off x="1536829" y="5592866"/>
            <a:ext cx="308153" cy="480258"/>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28" name="Straight Connector 27"/>
          <p:cNvSpPr/>
          <p:nvPr/>
        </p:nvSpPr>
        <p:spPr>
          <a:xfrm flipV="1">
            <a:off x="1241630" y="5579925"/>
            <a:ext cx="295199" cy="493199"/>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29" name="Freeform 28"/>
          <p:cNvSpPr/>
          <p:nvPr/>
        </p:nvSpPr>
        <p:spPr>
          <a:xfrm>
            <a:off x="1482829" y="5532732"/>
            <a:ext cx="108000" cy="108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CCFF"/>
          </a:solid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30" name="Straight Connector 29"/>
          <p:cNvSpPr/>
          <p:nvPr/>
        </p:nvSpPr>
        <p:spPr>
          <a:xfrm>
            <a:off x="2255099" y="5108440"/>
            <a:ext cx="772740" cy="484426"/>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31" name="Freeform 30"/>
          <p:cNvSpPr/>
          <p:nvPr/>
        </p:nvSpPr>
        <p:spPr>
          <a:xfrm>
            <a:off x="2201099" y="5051305"/>
            <a:ext cx="108000" cy="108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CCFF"/>
          </a:solid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32" name="TextBox 31"/>
          <p:cNvSpPr txBox="1"/>
          <p:nvPr/>
        </p:nvSpPr>
        <p:spPr>
          <a:xfrm>
            <a:off x="1908443" y="4596648"/>
            <a:ext cx="693311"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G</a:t>
            </a:r>
            <a:r>
              <a:rPr lang="fr-FR" sz="1400" baseline="-33000" dirty="0" smtClean="0">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~G</a:t>
            </a:r>
            <a:r>
              <a:rPr lang="fr-FR" sz="1400" baseline="-33000" dirty="0">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33" name="TextBox 32"/>
          <p:cNvSpPr txBox="1"/>
          <p:nvPr/>
        </p:nvSpPr>
        <p:spPr>
          <a:xfrm>
            <a:off x="855606" y="5397553"/>
            <a:ext cx="71208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E</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~E</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34" name="TextBox 33"/>
          <p:cNvSpPr txBox="1"/>
          <p:nvPr/>
        </p:nvSpPr>
        <p:spPr>
          <a:xfrm>
            <a:off x="905029" y="6055764"/>
            <a:ext cx="68580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dirty="0" smtClean="0">
                <a:ln>
                  <a:noFill/>
                </a:ln>
                <a:latin typeface="Arial" pitchFamily="18"/>
                <a:ea typeface="Microsoft YaHei" pitchFamily="2"/>
                <a:cs typeface="Mangal" pitchFamily="2"/>
              </a:rPr>
              <a:t>A</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dirty="0" smtClean="0">
                <a:ln>
                  <a:noFill/>
                </a:ln>
                <a:latin typeface="Arial" pitchFamily="18"/>
                <a:ea typeface="Microsoft YaHei" pitchFamily="2"/>
                <a:cs typeface="Mangal" pitchFamily="2"/>
              </a:rPr>
              <a:t>~A</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35" name="TextBox 34"/>
          <p:cNvSpPr txBox="1"/>
          <p:nvPr/>
        </p:nvSpPr>
        <p:spPr>
          <a:xfrm>
            <a:off x="1590829" y="6055405"/>
            <a:ext cx="65772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dirty="0" smtClean="0">
                <a:ln>
                  <a:noFill/>
                </a:ln>
                <a:latin typeface="Arial" pitchFamily="18"/>
                <a:ea typeface="Microsoft YaHei" pitchFamily="2"/>
                <a:cs typeface="Mangal" pitchFamily="2"/>
              </a:rPr>
              <a:t>B</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dirty="0" smtClean="0">
                <a:ln>
                  <a:noFill/>
                </a:ln>
                <a:latin typeface="Arial" pitchFamily="18"/>
                <a:ea typeface="Microsoft YaHei" pitchFamily="2"/>
                <a:cs typeface="Mangal" pitchFamily="2"/>
              </a:rPr>
              <a:t>~B</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36" name="TextBox 35"/>
          <p:cNvSpPr txBox="1"/>
          <p:nvPr/>
        </p:nvSpPr>
        <p:spPr>
          <a:xfrm>
            <a:off x="2364299" y="6055405"/>
            <a:ext cx="69696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C</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~C</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38" name="TextBox 37"/>
          <p:cNvSpPr txBox="1"/>
          <p:nvPr/>
        </p:nvSpPr>
        <p:spPr>
          <a:xfrm>
            <a:off x="3045410" y="5384585"/>
            <a:ext cx="70088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F</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~F</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39" name="Freeform 38"/>
          <p:cNvSpPr/>
          <p:nvPr/>
        </p:nvSpPr>
        <p:spPr>
          <a:xfrm>
            <a:off x="2194549" y="4893434"/>
            <a:ext cx="108000" cy="10800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10800 f11 1"/>
              <a:gd name="f22" fmla="*/ 0 f12 1"/>
              <a:gd name="f23" fmla="*/ f14 1 f3"/>
              <a:gd name="f24" fmla="*/ 0 f11 1"/>
              <a:gd name="f25" fmla="*/ 21600 f12 1"/>
              <a:gd name="f26" fmla="*/ 21600 f11 1"/>
              <a:gd name="f27" fmla="+- f16 10800 0"/>
              <a:gd name="f28" fmla="+- 21600 0 f15"/>
              <a:gd name="f29" fmla="*/ f16 f11 1"/>
              <a:gd name="f30" fmla="+- f23 0 f2"/>
              <a:gd name="f31" fmla="*/ f28 1 2"/>
              <a:gd name="f32" fmla="*/ f27 f11 1"/>
              <a:gd name="f33" fmla="+- 21600 0 f31"/>
              <a:gd name="f34" fmla="*/ f33 f11 1"/>
            </a:gdLst>
            <a:ahLst>
              <a:ahXY gdRefX="f0" minX="f6" maxX="f7" gdRefY="" minY="0" maxY="0">
                <a:pos x="f17" y="f18"/>
              </a:ahXY>
            </a:ahLst>
            <a:cxnLst>
              <a:cxn ang="3cd4">
                <a:pos x="hc" y="t"/>
              </a:cxn>
              <a:cxn ang="0">
                <a:pos x="r" y="vc"/>
              </a:cxn>
              <a:cxn ang="cd4">
                <a:pos x="hc" y="b"/>
              </a:cxn>
              <a:cxn ang="cd2">
                <a:pos x="l" y="vc"/>
              </a:cxn>
              <a:cxn ang="f30">
                <a:pos x="f21" y="f22"/>
              </a:cxn>
              <a:cxn ang="f30">
                <a:pos x="f29" y="f20"/>
              </a:cxn>
              <a:cxn ang="f30">
                <a:pos x="f24" y="f25"/>
              </a:cxn>
              <a:cxn ang="f30">
                <a:pos x="f21" y="f25"/>
              </a:cxn>
              <a:cxn ang="f30">
                <a:pos x="f26" y="f25"/>
              </a:cxn>
              <a:cxn ang="f30">
                <a:pos x="f34" y="f20"/>
              </a:cxn>
            </a:cxnLst>
            <a:rect l="f29" t="f20" r="f32" b="f19"/>
            <a:pathLst>
              <a:path w="21600" h="21600">
                <a:moveTo>
                  <a:pt x="f15" y="f6"/>
                </a:moveTo>
                <a:lnTo>
                  <a:pt x="f7" y="f7"/>
                </a:lnTo>
                <a:lnTo>
                  <a:pt x="f6" y="f7"/>
                </a:lnTo>
                <a:close/>
              </a:path>
            </a:pathLst>
          </a:custGeom>
          <a:solidFill>
            <a:srgbClr val="FF9966"/>
          </a:solidFill>
          <a:ln w="0">
            <a:solidFill>
              <a:srgbClr val="000000"/>
            </a:solidFill>
            <a:prstDash val="solid"/>
          </a:ln>
        </p:spPr>
        <p:txBody>
          <a:bodyPr vert="horz" lIns="90000" tIns="45000" rIns="90000" bIns="45000" anchor="ctr" anchorCtr="0"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41" name="Straight Connector 40"/>
          <p:cNvSpPr/>
          <p:nvPr/>
        </p:nvSpPr>
        <p:spPr>
          <a:xfrm flipV="1">
            <a:off x="2732640" y="5579925"/>
            <a:ext cx="295199" cy="493199"/>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42" name="Freeform 41"/>
          <p:cNvSpPr/>
          <p:nvPr/>
        </p:nvSpPr>
        <p:spPr>
          <a:xfrm>
            <a:off x="2973839" y="5532732"/>
            <a:ext cx="108000" cy="108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CCFF"/>
          </a:solid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grpSp>
        <p:nvGrpSpPr>
          <p:cNvPr id="52" name="Group 51"/>
          <p:cNvGrpSpPr/>
          <p:nvPr/>
        </p:nvGrpSpPr>
        <p:grpSpPr>
          <a:xfrm>
            <a:off x="2389827" y="1059839"/>
            <a:ext cx="1584176" cy="878410"/>
            <a:chOff x="4727746" y="908720"/>
            <a:chExt cx="1584176" cy="878410"/>
          </a:xfrm>
        </p:grpSpPr>
        <p:grpSp>
          <p:nvGrpSpPr>
            <p:cNvPr id="47" name="Groupe 13"/>
            <p:cNvGrpSpPr/>
            <p:nvPr/>
          </p:nvGrpSpPr>
          <p:grpSpPr>
            <a:xfrm>
              <a:off x="4727746" y="908720"/>
              <a:ext cx="1584176" cy="878410"/>
              <a:chOff x="0" y="0"/>
              <a:chExt cx="1955678" cy="1173406"/>
            </a:xfrm>
          </p:grpSpPr>
          <p:sp>
            <p:nvSpPr>
              <p:cNvPr id="49" name="Rectangle 48"/>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50" name="Rectangle 49"/>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Création</a:t>
                </a:r>
              </a:p>
              <a:p>
                <a:pPr lvl="0" algn="ctr" defTabSz="400050">
                  <a:lnSpc>
                    <a:spcPct val="90000"/>
                  </a:lnSpc>
                  <a:spcBef>
                    <a:spcPct val="0"/>
                  </a:spcBef>
                  <a:spcAft>
                    <a:spcPct val="35000"/>
                  </a:spcAft>
                </a:pPr>
                <a:endParaRPr lang="fr-FR" kern="1200" dirty="0" smtClean="0"/>
              </a:p>
            </p:txBody>
          </p:sp>
        </p:grpSp>
        <p:sp>
          <p:nvSpPr>
            <p:cNvPr id="51" name="Triangle isocèle 5"/>
            <p:cNvSpPr/>
            <p:nvPr/>
          </p:nvSpPr>
          <p:spPr>
            <a:xfrm>
              <a:off x="5412677" y="1373282"/>
              <a:ext cx="214314" cy="184753"/>
            </a:xfrm>
            <a:prstGeom prst="triangle">
              <a:avLst/>
            </a:prstGeom>
            <a:solidFill>
              <a:schemeClr val="accent6"/>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53" name="TextBox 52"/>
          <p:cNvSpPr txBox="1"/>
          <p:nvPr/>
        </p:nvSpPr>
        <p:spPr>
          <a:xfrm>
            <a:off x="7884368" y="6165304"/>
            <a:ext cx="716863" cy="307777"/>
          </a:xfrm>
          <a:prstGeom prst="rect">
            <a:avLst/>
          </a:prstGeom>
          <a:noFill/>
        </p:spPr>
        <p:txBody>
          <a:bodyPr wrap="none" rtlCol="0">
            <a:spAutoFit/>
          </a:bodyPr>
          <a:lstStyle/>
          <a:p>
            <a:r>
              <a:rPr lang="fr-FR" sz="1400" dirty="0" smtClean="0"/>
              <a:t>[</a:t>
            </a:r>
            <a:r>
              <a:rPr lang="fr-FR" sz="1400" dirty="0" err="1" smtClean="0"/>
              <a:t>Fitch</a:t>
            </a:r>
            <a:r>
              <a:rPr lang="fr-FR" sz="1400" dirty="0" smtClean="0"/>
              <a:t>]</a:t>
            </a:r>
            <a:endParaRPr lang="fr-FR" sz="1400"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500"/>
                                        <p:tgtEl>
                                          <p:spTgt spid="53"/>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500"/>
                                        <p:tgtEl>
                                          <p:spTgt spid="21"/>
                                        </p:tgtEl>
                                      </p:cBhvr>
                                    </p:animEffect>
                                  </p:childTnLst>
                                </p:cTn>
                              </p:par>
                              <p:par>
                                <p:cTn id="40" presetID="10" presetClass="exit" presetSubtype="0" fill="hold" grpId="1" nodeType="withEffect">
                                  <p:stCondLst>
                                    <p:cond delay="0"/>
                                  </p:stCondLst>
                                  <p:childTnLst>
                                    <p:animEffect transition="out" filter="fade">
                                      <p:cBhvr>
                                        <p:cTn id="41" dur="500"/>
                                        <p:tgtEl>
                                          <p:spTgt spid="18"/>
                                        </p:tgtEl>
                                      </p:cBhvr>
                                    </p:animEffect>
                                    <p:set>
                                      <p:cBhvr>
                                        <p:cTn id="42" dur="1" fill="hold">
                                          <p:stCondLst>
                                            <p:cond delay="499"/>
                                          </p:stCondLst>
                                        </p:cTn>
                                        <p:tgtEl>
                                          <p:spTgt spid="18"/>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9"/>
                                        </p:tgtEl>
                                      </p:cBhvr>
                                    </p:animEffect>
                                    <p:set>
                                      <p:cBhvr>
                                        <p:cTn id="45" dur="1" fill="hold">
                                          <p:stCondLst>
                                            <p:cond delay="499"/>
                                          </p:stCondLst>
                                        </p:cTn>
                                        <p:tgtEl>
                                          <p:spTgt spid="19"/>
                                        </p:tgtEl>
                                        <p:attrNameLst>
                                          <p:attrName>style.visibility</p:attrName>
                                        </p:attrNameLst>
                                      </p:cBhvr>
                                      <p:to>
                                        <p:strVal val="hidden"/>
                                      </p:to>
                                    </p:se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500"/>
                                        <p:tgtEl>
                                          <p:spTgt spid="28"/>
                                        </p:tgtEl>
                                      </p:cBhvr>
                                    </p:animEffec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500"/>
                                        <p:tgtEl>
                                          <p:spTgt spid="3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par>
                                <p:cTn id="65" presetID="10" presetClass="exit" presetSubtype="0" fill="hold" grpId="1" nodeType="withEffect">
                                  <p:stCondLst>
                                    <p:cond delay="0"/>
                                  </p:stCondLst>
                                  <p:childTnLst>
                                    <p:animEffect transition="out" filter="fade">
                                      <p:cBhvr>
                                        <p:cTn id="66" dur="500"/>
                                        <p:tgtEl>
                                          <p:spTgt spid="20"/>
                                        </p:tgtEl>
                                      </p:cBhvr>
                                    </p:animEffect>
                                    <p:set>
                                      <p:cBhvr>
                                        <p:cTn id="67" dur="1" fill="hold">
                                          <p:stCondLst>
                                            <p:cond delay="499"/>
                                          </p:stCondLst>
                                        </p:cTn>
                                        <p:tgtEl>
                                          <p:spTgt spid="20"/>
                                        </p:tgtEl>
                                        <p:attrNameLst>
                                          <p:attrName>style.visibility</p:attrName>
                                        </p:attrNameLst>
                                      </p:cBhvr>
                                      <p:to>
                                        <p:strVal val="hidden"/>
                                      </p:to>
                                    </p:set>
                                  </p:childTnLst>
                                </p:cTn>
                              </p:par>
                              <p:par>
                                <p:cTn id="68" presetID="10"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500"/>
                                        <p:tgtEl>
                                          <p:spTgt spid="4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fade">
                                      <p:cBhvr>
                                        <p:cTn id="73" dur="500"/>
                                        <p:tgtEl>
                                          <p:spTgt spid="4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fade">
                                      <p:cBhvr>
                                        <p:cTn id="76" dur="500"/>
                                        <p:tgtEl>
                                          <p:spTgt spid="38"/>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10" presetClass="exit" presetSubtype="0" fill="hold" grpId="1" nodeType="withEffect">
                                  <p:stCondLst>
                                    <p:cond delay="0"/>
                                  </p:stCondLst>
                                  <p:childTnLst>
                                    <p:animEffect transition="out" filter="fade">
                                      <p:cBhvr>
                                        <p:cTn id="83" dur="500"/>
                                        <p:tgtEl>
                                          <p:spTgt spid="21"/>
                                        </p:tgtEl>
                                      </p:cBhvr>
                                    </p:animEffect>
                                    <p:set>
                                      <p:cBhvr>
                                        <p:cTn id="84" dur="1" fill="hold">
                                          <p:stCondLst>
                                            <p:cond delay="499"/>
                                          </p:stCondLst>
                                        </p:cTn>
                                        <p:tgtEl>
                                          <p:spTgt spid="21"/>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22"/>
                                        </p:tgtEl>
                                      </p:cBhvr>
                                    </p:animEffect>
                                    <p:set>
                                      <p:cBhvr>
                                        <p:cTn id="87" dur="1" fill="hold">
                                          <p:stCondLst>
                                            <p:cond delay="499"/>
                                          </p:stCondLst>
                                        </p:cTn>
                                        <p:tgtEl>
                                          <p:spTgt spid="22"/>
                                        </p:tgtEl>
                                        <p:attrNameLst>
                                          <p:attrName>style.visibility</p:attrName>
                                        </p:attrNameLst>
                                      </p:cBhvr>
                                      <p:to>
                                        <p:strVal val="hidden"/>
                                      </p:to>
                                    </p:set>
                                  </p:childTnLst>
                                </p:cTn>
                              </p:par>
                            </p:childTnLst>
                          </p:cTn>
                        </p:par>
                        <p:par>
                          <p:cTn id="88" fill="hold">
                            <p:stCondLst>
                              <p:cond delay="500"/>
                            </p:stCondLst>
                            <p:childTnLst>
                              <p:par>
                                <p:cTn id="89" presetID="10" presetClass="entr" presetSubtype="0" fill="hold" grpId="0" nodeType="after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fade">
                                      <p:cBhvr>
                                        <p:cTn id="91" dur="500"/>
                                        <p:tgtEl>
                                          <p:spTgt spid="31"/>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500"/>
                                        <p:tgtEl>
                                          <p:spTgt spid="26"/>
                                        </p:tgtEl>
                                      </p:cBhvr>
                                    </p:animEffect>
                                  </p:childTnLst>
                                </p:cTn>
                              </p:par>
                            </p:childTnLst>
                          </p:cTn>
                        </p:par>
                        <p:par>
                          <p:cTn id="98" fill="hold">
                            <p:stCondLst>
                              <p:cond delay="1000"/>
                            </p:stCondLst>
                            <p:childTnLst>
                              <p:par>
                                <p:cTn id="99" presetID="10"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500"/>
                                        <p:tgtEl>
                                          <p:spTgt spid="39"/>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500"/>
                                        <p:tgtEl>
                                          <p:spTgt spid="32"/>
                                        </p:tgtEl>
                                      </p:cBhvr>
                                    </p:animEffect>
                                  </p:childTnLst>
                                </p:cTn>
                              </p:par>
                              <p:par>
                                <p:cTn id="105" presetID="10" presetClass="entr" presetSubtype="0" fill="hold" nodeType="withEffect">
                                  <p:stCondLst>
                                    <p:cond delay="0"/>
                                  </p:stCondLst>
                                  <p:childTnLst>
                                    <p:set>
                                      <p:cBhvr>
                                        <p:cTn id="106" dur="1" fill="hold">
                                          <p:stCondLst>
                                            <p:cond delay="0"/>
                                          </p:stCondLst>
                                        </p:cTn>
                                        <p:tgtEl>
                                          <p:spTgt spid="52"/>
                                        </p:tgtEl>
                                        <p:attrNameLst>
                                          <p:attrName>style.visibility</p:attrName>
                                        </p:attrNameLst>
                                      </p:cBhvr>
                                      <p:to>
                                        <p:strVal val="visible"/>
                                      </p:to>
                                    </p:set>
                                    <p:animEffect transition="in" filter="fade">
                                      <p:cBhvr>
                                        <p:cTn id="10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6" grpId="0" animBg="1"/>
      <p:bldP spid="27" grpId="0" animBg="1"/>
      <p:bldP spid="28" grpId="0" animBg="1"/>
      <p:bldP spid="29" grpId="0" animBg="1"/>
      <p:bldP spid="30" grpId="0" animBg="1"/>
      <p:bldP spid="31" grpId="0" animBg="1"/>
      <p:bldP spid="32" grpId="0"/>
      <p:bldP spid="33" grpId="0"/>
      <p:bldP spid="34" grpId="0"/>
      <p:bldP spid="35" grpId="0"/>
      <p:bldP spid="36" grpId="0"/>
      <p:bldP spid="38" grpId="0"/>
      <p:bldP spid="39" grpId="0" animBg="1"/>
      <p:bldP spid="41" grpId="0" animBg="1"/>
      <p:bldP spid="42" grpId="0" animBg="1"/>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2</a:t>
            </a:r>
            <a:endParaRPr lang="fr-FR" dirty="0"/>
          </a:p>
        </p:txBody>
      </p:sp>
      <p:pic>
        <p:nvPicPr>
          <p:cNvPr id="4" name="Espace réservé du contenu 3" descr="ex3.png"/>
          <p:cNvPicPr>
            <a:picLocks noGrp="1" noChangeAspect="1"/>
          </p:cNvPicPr>
          <p:nvPr>
            <p:ph idx="1"/>
          </p:nvPr>
        </p:nvPicPr>
        <p:blipFill>
          <a:blip r:embed="rId3" cstate="print"/>
          <a:stretch>
            <a:fillRect/>
          </a:stretch>
        </p:blipFill>
        <p:spPr>
          <a:xfrm>
            <a:off x="1115616" y="1834617"/>
            <a:ext cx="6777037" cy="2134443"/>
          </a:xfrm>
        </p:spPr>
      </p:pic>
      <p:sp>
        <p:nvSpPr>
          <p:cNvPr id="5" name="Arc 4"/>
          <p:cNvSpPr/>
          <p:nvPr/>
        </p:nvSpPr>
        <p:spPr>
          <a:xfrm rot="10800000">
            <a:off x="3863648" y="2852934"/>
            <a:ext cx="2877815" cy="1152130"/>
          </a:xfrm>
          <a:prstGeom prst="arc">
            <a:avLst>
              <a:gd name="adj1" fmla="val 11155607"/>
              <a:gd name="adj2" fmla="val 21335040"/>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Arc 5"/>
          <p:cNvSpPr/>
          <p:nvPr/>
        </p:nvSpPr>
        <p:spPr>
          <a:xfrm rot="10800000">
            <a:off x="4911924" y="2869401"/>
            <a:ext cx="2180356" cy="1212563"/>
          </a:xfrm>
          <a:prstGeom prst="arc">
            <a:avLst>
              <a:gd name="adj1" fmla="val 11198743"/>
              <a:gd name="adj2" fmla="val 21377606"/>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Arc 6"/>
          <p:cNvSpPr/>
          <p:nvPr/>
        </p:nvSpPr>
        <p:spPr>
          <a:xfrm>
            <a:off x="4512986" y="1909861"/>
            <a:ext cx="2448272" cy="678850"/>
          </a:xfrm>
          <a:prstGeom prst="arc">
            <a:avLst>
              <a:gd name="adj1" fmla="val 10816395"/>
              <a:gd name="adj2" fmla="val 79922"/>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Arc 7"/>
          <p:cNvSpPr/>
          <p:nvPr/>
        </p:nvSpPr>
        <p:spPr>
          <a:xfrm>
            <a:off x="5292080" y="2708920"/>
            <a:ext cx="2448272" cy="1008112"/>
          </a:xfrm>
          <a:prstGeom prst="arc">
            <a:avLst>
              <a:gd name="adj1" fmla="val 10816395"/>
              <a:gd name="adj2" fmla="val 79922"/>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Arc 8"/>
          <p:cNvSpPr/>
          <p:nvPr/>
        </p:nvSpPr>
        <p:spPr>
          <a:xfrm>
            <a:off x="4151368" y="2312876"/>
            <a:ext cx="2448272" cy="1224136"/>
          </a:xfrm>
          <a:prstGeom prst="arc">
            <a:avLst>
              <a:gd name="adj1" fmla="val 10816395"/>
              <a:gd name="adj2" fmla="val 79922"/>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Arc 11"/>
          <p:cNvSpPr/>
          <p:nvPr/>
        </p:nvSpPr>
        <p:spPr>
          <a:xfrm>
            <a:off x="4911922" y="2852934"/>
            <a:ext cx="2684413" cy="1008112"/>
          </a:xfrm>
          <a:prstGeom prst="arc">
            <a:avLst>
              <a:gd name="adj1" fmla="val 10816395"/>
              <a:gd name="adj2" fmla="val 20523273"/>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Arc 12"/>
          <p:cNvSpPr/>
          <p:nvPr/>
        </p:nvSpPr>
        <p:spPr>
          <a:xfrm rot="10800000">
            <a:off x="4295385" y="3212976"/>
            <a:ext cx="2160240" cy="648072"/>
          </a:xfrm>
          <a:prstGeom prst="arc">
            <a:avLst>
              <a:gd name="adj1" fmla="val 11002929"/>
              <a:gd name="adj2" fmla="val 21502834"/>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8" name="Group 17"/>
          <p:cNvGrpSpPr/>
          <p:nvPr/>
        </p:nvGrpSpPr>
        <p:grpSpPr>
          <a:xfrm>
            <a:off x="6431760" y="908720"/>
            <a:ext cx="1584176" cy="878410"/>
            <a:chOff x="6516216" y="908720"/>
            <a:chExt cx="1584176" cy="878410"/>
          </a:xfrm>
        </p:grpSpPr>
        <p:grpSp>
          <p:nvGrpSpPr>
            <p:cNvPr id="38" name="Groupe 13"/>
            <p:cNvGrpSpPr/>
            <p:nvPr/>
          </p:nvGrpSpPr>
          <p:grpSpPr>
            <a:xfrm>
              <a:off x="6516216" y="908720"/>
              <a:ext cx="1584176" cy="878410"/>
              <a:chOff x="0" y="0"/>
              <a:chExt cx="1955678" cy="1173406"/>
            </a:xfrm>
          </p:grpSpPr>
          <p:sp>
            <p:nvSpPr>
              <p:cNvPr id="40" name="Rectangle 39"/>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41" name="Rectangle 40"/>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Duplication de gène</a:t>
                </a:r>
              </a:p>
              <a:p>
                <a:pPr lvl="0" algn="ctr" defTabSz="400050">
                  <a:lnSpc>
                    <a:spcPct val="90000"/>
                  </a:lnSpc>
                  <a:spcBef>
                    <a:spcPct val="0"/>
                  </a:spcBef>
                  <a:spcAft>
                    <a:spcPct val="35000"/>
                  </a:spcAft>
                </a:pPr>
                <a:endParaRPr lang="fr-FR" kern="1200" dirty="0" smtClean="0"/>
              </a:p>
            </p:txBody>
          </p:sp>
        </p:grpSp>
        <p:sp>
          <p:nvSpPr>
            <p:cNvPr id="47" name="Rectangle 46"/>
            <p:cNvSpPr/>
            <p:nvPr/>
          </p:nvSpPr>
          <p:spPr>
            <a:xfrm>
              <a:off x="7201147" y="1475916"/>
              <a:ext cx="214314" cy="214314"/>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17" name="Group 16"/>
          <p:cNvGrpSpPr/>
          <p:nvPr/>
        </p:nvGrpSpPr>
        <p:grpSpPr>
          <a:xfrm>
            <a:off x="4727746" y="908720"/>
            <a:ext cx="1584176" cy="878410"/>
            <a:chOff x="4727746" y="908720"/>
            <a:chExt cx="1584176" cy="878410"/>
          </a:xfrm>
        </p:grpSpPr>
        <p:grpSp>
          <p:nvGrpSpPr>
            <p:cNvPr id="43" name="Groupe 13"/>
            <p:cNvGrpSpPr/>
            <p:nvPr/>
          </p:nvGrpSpPr>
          <p:grpSpPr>
            <a:xfrm>
              <a:off x="4727746" y="908720"/>
              <a:ext cx="1584176" cy="878410"/>
              <a:chOff x="0" y="0"/>
              <a:chExt cx="1955678" cy="1173406"/>
            </a:xfrm>
          </p:grpSpPr>
          <p:sp>
            <p:nvSpPr>
              <p:cNvPr id="45" name="Rectangle 44"/>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46" name="Rectangle 45"/>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Perte de gène</a:t>
                </a:r>
              </a:p>
              <a:p>
                <a:pPr lvl="0" algn="ctr" defTabSz="400050">
                  <a:lnSpc>
                    <a:spcPct val="90000"/>
                  </a:lnSpc>
                  <a:spcBef>
                    <a:spcPct val="0"/>
                  </a:spcBef>
                  <a:spcAft>
                    <a:spcPct val="35000"/>
                  </a:spcAft>
                </a:pPr>
                <a:endParaRPr lang="fr-FR" kern="1200" dirty="0" smtClean="0"/>
              </a:p>
            </p:txBody>
          </p:sp>
        </p:grpSp>
        <p:sp>
          <p:nvSpPr>
            <p:cNvPr id="48" name="Croix 23"/>
            <p:cNvSpPr/>
            <p:nvPr/>
          </p:nvSpPr>
          <p:spPr>
            <a:xfrm>
              <a:off x="5419427" y="1488301"/>
              <a:ext cx="200814" cy="189544"/>
            </a:xfrm>
            <a:prstGeom prst="plus">
              <a:avLst/>
            </a:prstGeom>
            <a:solidFill>
              <a:srgbClr val="FF99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3" name="TextBox 22"/>
          <p:cNvSpPr txBox="1"/>
          <p:nvPr/>
        </p:nvSpPr>
        <p:spPr>
          <a:xfrm>
            <a:off x="4563305" y="4991327"/>
            <a:ext cx="3929281" cy="307777"/>
          </a:xfrm>
          <a:prstGeom prst="rect">
            <a:avLst/>
          </a:prstGeom>
          <a:noFill/>
        </p:spPr>
        <p:txBody>
          <a:bodyPr wrap="none" rtlCol="0">
            <a:spAutoFit/>
          </a:bodyPr>
          <a:lstStyle/>
          <a:p>
            <a:r>
              <a:rPr lang="fr-FR" sz="1400" dirty="0" smtClean="0"/>
              <a:t>Liste d’adjacence </a:t>
            </a:r>
            <a:r>
              <a:rPr lang="fr-FR" sz="1400" dirty="0" smtClean="0">
                <a:latin typeface="Script MT Bold" pitchFamily="66" charset="0"/>
              </a:rPr>
              <a:t>L</a:t>
            </a:r>
            <a:r>
              <a:rPr lang="fr-FR" sz="1400" dirty="0" smtClean="0"/>
              <a:t> : B</a:t>
            </a:r>
            <a:r>
              <a:rPr lang="fr-FR" sz="1400" baseline="-25000" dirty="0" smtClean="0"/>
              <a:t>1</a:t>
            </a:r>
            <a:r>
              <a:rPr lang="fr-FR" sz="1400" dirty="0" smtClean="0"/>
              <a:t>~B</a:t>
            </a:r>
            <a:r>
              <a:rPr lang="fr-FR" sz="1400" baseline="-25000" dirty="0" smtClean="0"/>
              <a:t>5</a:t>
            </a:r>
            <a:r>
              <a:rPr lang="fr-FR" sz="1400" dirty="0"/>
              <a:t>, </a:t>
            </a:r>
            <a:r>
              <a:rPr lang="fr-FR" sz="1400" dirty="0" smtClean="0"/>
              <a:t>B</a:t>
            </a:r>
            <a:r>
              <a:rPr lang="fr-FR" sz="1400" baseline="-25000" dirty="0" smtClean="0"/>
              <a:t>2</a:t>
            </a:r>
            <a:r>
              <a:rPr lang="fr-FR" sz="1400" dirty="0" smtClean="0"/>
              <a:t>~B</a:t>
            </a:r>
            <a:r>
              <a:rPr lang="fr-FR" sz="1400" baseline="-25000" dirty="0" smtClean="0"/>
              <a:t>4 </a:t>
            </a:r>
            <a:r>
              <a:rPr lang="fr-FR" sz="1400" dirty="0" smtClean="0"/>
              <a:t>et C</a:t>
            </a:r>
            <a:r>
              <a:rPr lang="fr-FR" sz="1400" baseline="-25000" dirty="0" smtClean="0"/>
              <a:t>1</a:t>
            </a:r>
            <a:r>
              <a:rPr lang="fr-FR" sz="1400" dirty="0" smtClean="0"/>
              <a:t>~C</a:t>
            </a:r>
            <a:r>
              <a:rPr lang="fr-FR" sz="1400" baseline="-25000" dirty="0" smtClean="0"/>
              <a:t>2</a:t>
            </a:r>
            <a:endParaRPr lang="fr-FR" sz="1400" dirty="0"/>
          </a:p>
        </p:txBody>
      </p:sp>
      <p:sp>
        <p:nvSpPr>
          <p:cNvPr id="24" name="TextBox 23"/>
          <p:cNvSpPr txBox="1"/>
          <p:nvPr/>
        </p:nvSpPr>
        <p:spPr>
          <a:xfrm>
            <a:off x="1353225" y="6211154"/>
            <a:ext cx="68580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dirty="0" smtClean="0">
                <a:ln>
                  <a:noFill/>
                </a:ln>
                <a:latin typeface="Arial" pitchFamily="18"/>
                <a:ea typeface="Microsoft YaHei" pitchFamily="2"/>
                <a:cs typeface="Mangal" pitchFamily="2"/>
              </a:rPr>
              <a:t>B</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dirty="0" smtClean="0">
                <a:ln>
                  <a:noFill/>
                </a:ln>
                <a:latin typeface="Arial" pitchFamily="18"/>
                <a:ea typeface="Microsoft YaHei" pitchFamily="2"/>
                <a:cs typeface="Mangal" pitchFamily="2"/>
              </a:rPr>
              <a:t>~B</a:t>
            </a:r>
            <a:r>
              <a:rPr lang="fr-FR" sz="1400" baseline="-33000" dirty="0">
                <a:latin typeface="Arial" pitchFamily="18"/>
                <a:ea typeface="Microsoft YaHei" pitchFamily="2"/>
                <a:cs typeface="Mangal" pitchFamily="2"/>
              </a:rPr>
              <a:t>5</a:t>
            </a:r>
            <a:endParaRPr lang="fr-FR" sz="1400" b="0" i="0" u="none" strike="noStrike" kern="1200" baseline="-33000" dirty="0">
              <a:ln>
                <a:noFill/>
              </a:ln>
              <a:latin typeface="Arial" pitchFamily="18"/>
              <a:ea typeface="Microsoft YaHei" pitchFamily="2"/>
              <a:cs typeface="Mangal" pitchFamily="2"/>
            </a:endParaRPr>
          </a:p>
        </p:txBody>
      </p:sp>
      <p:sp>
        <p:nvSpPr>
          <p:cNvPr id="25" name="TextBox 24"/>
          <p:cNvSpPr txBox="1"/>
          <p:nvPr/>
        </p:nvSpPr>
        <p:spPr>
          <a:xfrm>
            <a:off x="2039025" y="6210795"/>
            <a:ext cx="65772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dirty="0" smtClean="0">
                <a:ln>
                  <a:noFill/>
                </a:ln>
                <a:latin typeface="Arial" pitchFamily="18"/>
                <a:ea typeface="Microsoft YaHei" pitchFamily="2"/>
                <a:cs typeface="Mangal" pitchFamily="2"/>
              </a:rPr>
              <a:t>B</a:t>
            </a:r>
            <a:r>
              <a:rPr lang="fr-FR" sz="1400" b="0" i="0" u="none" strike="noStrike" kern="1200" baseline="-33000" dirty="0" smtClean="0">
                <a:ln>
                  <a:noFill/>
                </a:ln>
                <a:latin typeface="Arial" pitchFamily="18"/>
                <a:ea typeface="Microsoft YaHei" pitchFamily="2"/>
                <a:cs typeface="Mangal" pitchFamily="2"/>
              </a:rPr>
              <a:t>2</a:t>
            </a:r>
            <a:r>
              <a:rPr lang="fr-FR" sz="1400" b="0" i="0" u="none" strike="noStrike" kern="1200" dirty="0" smtClean="0">
                <a:ln>
                  <a:noFill/>
                </a:ln>
                <a:latin typeface="Arial" pitchFamily="18"/>
                <a:ea typeface="Microsoft YaHei" pitchFamily="2"/>
                <a:cs typeface="Mangal" pitchFamily="2"/>
              </a:rPr>
              <a:t>~B</a:t>
            </a:r>
            <a:r>
              <a:rPr lang="fr-FR" sz="1400" b="0" i="0" u="none" strike="noStrike" kern="1200" baseline="-33000" dirty="0" smtClean="0">
                <a:ln>
                  <a:noFill/>
                </a:ln>
                <a:latin typeface="Arial" pitchFamily="18"/>
                <a:ea typeface="Microsoft YaHei" pitchFamily="2"/>
                <a:cs typeface="Mangal" pitchFamily="2"/>
              </a:rPr>
              <a:t>4</a:t>
            </a:r>
            <a:endParaRPr lang="fr-FR" sz="1400" b="0" i="0" u="none" strike="noStrike" kern="1200" baseline="-33000" dirty="0">
              <a:ln>
                <a:noFill/>
              </a:ln>
              <a:latin typeface="Arial" pitchFamily="18"/>
              <a:ea typeface="Microsoft YaHei" pitchFamily="2"/>
              <a:cs typeface="Mangal" pitchFamily="2"/>
            </a:endParaRPr>
          </a:p>
        </p:txBody>
      </p:sp>
      <p:sp>
        <p:nvSpPr>
          <p:cNvPr id="26" name="TextBox 25"/>
          <p:cNvSpPr txBox="1"/>
          <p:nvPr/>
        </p:nvSpPr>
        <p:spPr>
          <a:xfrm>
            <a:off x="2812495" y="6210795"/>
            <a:ext cx="69696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C</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~C</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27" name="Straight Connector 26"/>
          <p:cNvSpPr/>
          <p:nvPr/>
        </p:nvSpPr>
        <p:spPr>
          <a:xfrm>
            <a:off x="1985025" y="5748256"/>
            <a:ext cx="308153" cy="480258"/>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28" name="Straight Connector 27"/>
          <p:cNvSpPr/>
          <p:nvPr/>
        </p:nvSpPr>
        <p:spPr>
          <a:xfrm flipV="1">
            <a:off x="1689826" y="5735315"/>
            <a:ext cx="295199" cy="493199"/>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31" name="Straight Connector 30"/>
          <p:cNvSpPr/>
          <p:nvPr/>
        </p:nvSpPr>
        <p:spPr>
          <a:xfrm>
            <a:off x="3165584" y="5840666"/>
            <a:ext cx="0" cy="424797"/>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32" name="TextBox 31"/>
          <p:cNvSpPr txBox="1"/>
          <p:nvPr/>
        </p:nvSpPr>
        <p:spPr>
          <a:xfrm>
            <a:off x="3671156" y="5902332"/>
            <a:ext cx="69696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D</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~D</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39" name="Straight Connector 38"/>
          <p:cNvSpPr/>
          <p:nvPr/>
        </p:nvSpPr>
        <p:spPr>
          <a:xfrm flipH="1" flipV="1">
            <a:off x="1582670" y="5255056"/>
            <a:ext cx="389304" cy="493199"/>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42" name="Straight Connector 41"/>
          <p:cNvSpPr/>
          <p:nvPr/>
        </p:nvSpPr>
        <p:spPr>
          <a:xfrm flipV="1">
            <a:off x="1582669" y="4627650"/>
            <a:ext cx="1006919" cy="626223"/>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44" name="Straight Connector 43"/>
          <p:cNvSpPr/>
          <p:nvPr/>
        </p:nvSpPr>
        <p:spPr>
          <a:xfrm flipH="1" flipV="1">
            <a:off x="2588377" y="4627649"/>
            <a:ext cx="921078" cy="626223"/>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49" name="Straight Connector 48"/>
          <p:cNvSpPr/>
          <p:nvPr/>
        </p:nvSpPr>
        <p:spPr>
          <a:xfrm flipV="1">
            <a:off x="3160975" y="5255056"/>
            <a:ext cx="348480" cy="567972"/>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50" name="Straight Connector 49"/>
          <p:cNvSpPr/>
          <p:nvPr/>
        </p:nvSpPr>
        <p:spPr>
          <a:xfrm flipH="1" flipV="1">
            <a:off x="3509456" y="5255055"/>
            <a:ext cx="403024" cy="550461"/>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51" name="Straight Connector 50"/>
          <p:cNvSpPr/>
          <p:nvPr/>
        </p:nvSpPr>
        <p:spPr>
          <a:xfrm flipV="1">
            <a:off x="1131765" y="5255057"/>
            <a:ext cx="450906" cy="480258"/>
          </a:xfrm>
          <a:prstGeom prst="line">
            <a:avLst/>
          </a:prstGeom>
          <a:noFill/>
          <a:ln w="0">
            <a:solidFill>
              <a:srgbClr val="000000"/>
            </a:solidFill>
            <a:prstDash val="solid"/>
          </a:ln>
        </p:spPr>
        <p:txBody>
          <a:bodyPr vert="horz" lIns="90000" tIns="45000" rIns="90000" bIns="4500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36" name="Ellipse 16"/>
          <p:cNvSpPr/>
          <p:nvPr/>
        </p:nvSpPr>
        <p:spPr>
          <a:xfrm>
            <a:off x="1475512" y="5146717"/>
            <a:ext cx="214314" cy="214314"/>
          </a:xfrm>
          <a:prstGeom prst="ellipse">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Ellipse 16"/>
          <p:cNvSpPr/>
          <p:nvPr/>
        </p:nvSpPr>
        <p:spPr>
          <a:xfrm>
            <a:off x="2482431" y="4520494"/>
            <a:ext cx="214314" cy="214314"/>
          </a:xfrm>
          <a:prstGeom prst="ellipse">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Ellipse 16"/>
          <p:cNvSpPr/>
          <p:nvPr/>
        </p:nvSpPr>
        <p:spPr>
          <a:xfrm>
            <a:off x="3402298" y="5146717"/>
            <a:ext cx="214314" cy="214314"/>
          </a:xfrm>
          <a:prstGeom prst="ellipse">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29"/>
          <p:cNvSpPr/>
          <p:nvPr/>
        </p:nvSpPr>
        <p:spPr>
          <a:xfrm>
            <a:off x="3088546" y="5748256"/>
            <a:ext cx="154076" cy="15407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Croix 9"/>
          <p:cNvSpPr/>
          <p:nvPr/>
        </p:nvSpPr>
        <p:spPr>
          <a:xfrm>
            <a:off x="3805322" y="5698360"/>
            <a:ext cx="214314" cy="214314"/>
          </a:xfrm>
          <a:prstGeom prst="plus">
            <a:avLst/>
          </a:prstGeom>
          <a:solidFill>
            <a:srgbClr val="FFFF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p:nvSpPr>
        <p:spPr>
          <a:xfrm>
            <a:off x="1894935" y="5686590"/>
            <a:ext cx="154076" cy="154076"/>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TextBox 51"/>
          <p:cNvSpPr txBox="1"/>
          <p:nvPr/>
        </p:nvSpPr>
        <p:spPr>
          <a:xfrm>
            <a:off x="1848525" y="5389244"/>
            <a:ext cx="68580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dirty="0" smtClean="0">
                <a:ln>
                  <a:noFill/>
                </a:ln>
                <a:latin typeface="Arial" pitchFamily="18"/>
                <a:ea typeface="Microsoft YaHei" pitchFamily="2"/>
                <a:cs typeface="Mangal" pitchFamily="2"/>
              </a:rPr>
              <a:t>B</a:t>
            </a:r>
            <a:r>
              <a:rPr lang="fr-FR" sz="1400" b="0" i="0" u="none" strike="noStrike" kern="1200" baseline="-33000" dirty="0" smtClean="0">
                <a:ln>
                  <a:noFill/>
                </a:ln>
                <a:latin typeface="Arial" pitchFamily="18"/>
                <a:ea typeface="Microsoft YaHei" pitchFamily="2"/>
                <a:cs typeface="Mangal" pitchFamily="2"/>
              </a:rPr>
              <a:t>3</a:t>
            </a:r>
            <a:r>
              <a:rPr lang="fr-FR" sz="1400" b="0" i="0" u="none" strike="noStrike" kern="1200" dirty="0" smtClean="0">
                <a:ln>
                  <a:noFill/>
                </a:ln>
                <a:latin typeface="Arial" pitchFamily="18"/>
                <a:ea typeface="Microsoft YaHei" pitchFamily="2"/>
                <a:cs typeface="Mangal" pitchFamily="2"/>
              </a:rPr>
              <a:t>~B</a:t>
            </a:r>
            <a:r>
              <a:rPr lang="fr-FR" sz="1400" baseline="-33000" dirty="0" smtClean="0">
                <a:latin typeface="Arial" pitchFamily="18"/>
                <a:ea typeface="Microsoft YaHei" pitchFamily="2"/>
                <a:cs typeface="Mangal" pitchFamily="2"/>
              </a:rPr>
              <a:t>6</a:t>
            </a:r>
            <a:endParaRPr lang="fr-FR" sz="1400" b="0" i="0" u="none" strike="noStrike" kern="1200" baseline="-33000" dirty="0">
              <a:ln>
                <a:noFill/>
              </a:ln>
              <a:latin typeface="Arial" pitchFamily="18"/>
              <a:ea typeface="Microsoft YaHei" pitchFamily="2"/>
              <a:cs typeface="Mangal" pitchFamily="2"/>
            </a:endParaRPr>
          </a:p>
        </p:txBody>
      </p:sp>
      <p:sp>
        <p:nvSpPr>
          <p:cNvPr id="53" name="TextBox 52"/>
          <p:cNvSpPr txBox="1"/>
          <p:nvPr/>
        </p:nvSpPr>
        <p:spPr>
          <a:xfrm>
            <a:off x="2407489" y="5656843"/>
            <a:ext cx="69696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C</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~C</a:t>
            </a:r>
            <a:r>
              <a:rPr lang="fr-FR" sz="1400" b="0" i="0" u="none" strike="noStrike" kern="1200" baseline="-33000" dirty="0" smtClean="0">
                <a:ln>
                  <a:noFill/>
                </a:ln>
                <a:latin typeface="Arial" pitchFamily="18"/>
                <a:ea typeface="Microsoft YaHei" pitchFamily="2"/>
                <a:cs typeface="Mangal" pitchFamily="2"/>
              </a:rPr>
              <a:t>4</a:t>
            </a:r>
            <a:endParaRPr lang="fr-FR" sz="1400" b="0" i="0" u="none" strike="noStrike" kern="1200" baseline="-33000" dirty="0">
              <a:ln>
                <a:noFill/>
              </a:ln>
              <a:latin typeface="Arial" pitchFamily="18"/>
              <a:ea typeface="Microsoft YaHei" pitchFamily="2"/>
              <a:cs typeface="Mangal" pitchFamily="2"/>
            </a:endParaRPr>
          </a:p>
        </p:txBody>
      </p:sp>
      <p:sp>
        <p:nvSpPr>
          <p:cNvPr id="54" name="TextBox 53"/>
          <p:cNvSpPr txBox="1"/>
          <p:nvPr/>
        </p:nvSpPr>
        <p:spPr>
          <a:xfrm>
            <a:off x="3475076" y="4844156"/>
            <a:ext cx="69696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F</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~F</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55" name="TextBox 54"/>
          <p:cNvSpPr txBox="1"/>
          <p:nvPr/>
        </p:nvSpPr>
        <p:spPr>
          <a:xfrm>
            <a:off x="992866" y="4849371"/>
            <a:ext cx="69696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E</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~E</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56" name="TextBox 55"/>
          <p:cNvSpPr txBox="1"/>
          <p:nvPr/>
        </p:nvSpPr>
        <p:spPr>
          <a:xfrm>
            <a:off x="2241108" y="4223148"/>
            <a:ext cx="69696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G</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~G</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57" name="TextBox 56"/>
          <p:cNvSpPr txBox="1"/>
          <p:nvPr/>
        </p:nvSpPr>
        <p:spPr>
          <a:xfrm>
            <a:off x="738265" y="5733868"/>
            <a:ext cx="69696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0" i="0" u="none" strike="noStrike" kern="1200" baseline="0" dirty="0" smtClean="0">
                <a:ln>
                  <a:noFill/>
                </a:ln>
                <a:latin typeface="Arial" pitchFamily="18"/>
                <a:ea typeface="Microsoft YaHei" pitchFamily="2"/>
                <a:cs typeface="Mangal" pitchFamily="2"/>
              </a:rPr>
              <a:t>A</a:t>
            </a:r>
            <a:r>
              <a:rPr lang="fr-FR" sz="1400" b="0" i="0" u="none" strike="noStrike" kern="1200" baseline="-33000" dirty="0" smtClean="0">
                <a:ln>
                  <a:noFill/>
                </a:ln>
                <a:latin typeface="Arial" pitchFamily="18"/>
                <a:ea typeface="Microsoft YaHei" pitchFamily="2"/>
                <a:cs typeface="Mangal" pitchFamily="2"/>
              </a:rPr>
              <a:t>1</a:t>
            </a:r>
            <a:r>
              <a:rPr lang="fr-FR" sz="1400" b="0" i="0" u="none" strike="noStrike" kern="1200" baseline="0" dirty="0" smtClean="0">
                <a:ln>
                  <a:noFill/>
                </a:ln>
                <a:latin typeface="Arial" pitchFamily="18"/>
                <a:ea typeface="Microsoft YaHei" pitchFamily="2"/>
                <a:cs typeface="Mangal" pitchFamily="2"/>
              </a:rPr>
              <a:t>~A</a:t>
            </a:r>
            <a:r>
              <a:rPr lang="fr-FR" sz="1400" b="0" i="0" u="none" strike="noStrike" kern="1200" baseline="-33000" dirty="0" smtClean="0">
                <a:ln>
                  <a:noFill/>
                </a:ln>
                <a:latin typeface="Arial" pitchFamily="18"/>
                <a:ea typeface="Microsoft YaHei" pitchFamily="2"/>
                <a:cs typeface="Mangal" pitchFamily="2"/>
              </a:rPr>
              <a:t>2</a:t>
            </a:r>
            <a:endParaRPr lang="fr-FR" sz="1400" b="0" i="0" u="none" strike="noStrike" kern="1200" baseline="-33000" dirty="0">
              <a:ln>
                <a:noFill/>
              </a:ln>
              <a:latin typeface="Arial" pitchFamily="18"/>
              <a:ea typeface="Microsoft YaHei" pitchFamily="2"/>
              <a:cs typeface="Mangal" pitchFamily="2"/>
            </a:endParaRPr>
          </a:p>
        </p:txBody>
      </p:sp>
      <p:sp>
        <p:nvSpPr>
          <p:cNvPr id="58" name="Arc 57"/>
          <p:cNvSpPr/>
          <p:nvPr/>
        </p:nvSpPr>
        <p:spPr>
          <a:xfrm>
            <a:off x="4967189" y="2312876"/>
            <a:ext cx="2448272" cy="1008112"/>
          </a:xfrm>
          <a:prstGeom prst="arc">
            <a:avLst>
              <a:gd name="adj1" fmla="val 10816395"/>
              <a:gd name="adj2" fmla="val 79922"/>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9" name="Arc 58"/>
          <p:cNvSpPr/>
          <p:nvPr/>
        </p:nvSpPr>
        <p:spPr>
          <a:xfrm>
            <a:off x="4007353" y="2132854"/>
            <a:ext cx="2448272" cy="1224136"/>
          </a:xfrm>
          <a:prstGeom prst="arc">
            <a:avLst>
              <a:gd name="adj1" fmla="val 10816395"/>
              <a:gd name="adj2" fmla="val 79922"/>
            </a:avLst>
          </a:prstGeom>
          <a:ln w="952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0" name="TextBox 59"/>
          <p:cNvSpPr txBox="1"/>
          <p:nvPr/>
        </p:nvSpPr>
        <p:spPr>
          <a:xfrm>
            <a:off x="912505" y="5723985"/>
            <a:ext cx="348480" cy="29734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fr-FR" sz="1400" b="1" i="0" u="none" strike="noStrike" kern="1200" baseline="0" dirty="0" smtClean="0">
                <a:ln>
                  <a:noFill/>
                </a:ln>
                <a:solidFill>
                  <a:srgbClr val="FF0000"/>
                </a:solidFill>
                <a:latin typeface="Arial" pitchFamily="18"/>
                <a:ea typeface="Microsoft YaHei" pitchFamily="2"/>
                <a:cs typeface="Mangal" pitchFamily="2"/>
              </a:rPr>
              <a:t>X</a:t>
            </a:r>
            <a:endParaRPr lang="fr-FR" sz="1400" b="1" i="0" u="none" strike="noStrike" kern="1200" baseline="-33000" dirty="0">
              <a:ln>
                <a:noFill/>
              </a:ln>
              <a:solidFill>
                <a:srgbClr val="FF0000"/>
              </a:solidFill>
              <a:latin typeface="Arial" pitchFamily="18"/>
              <a:ea typeface="Microsoft YaHei" pitchFamily="2"/>
              <a:cs typeface="Mangal" pitchFamily="2"/>
            </a:endParaRPr>
          </a:p>
        </p:txBody>
      </p:sp>
      <p:sp>
        <p:nvSpPr>
          <p:cNvPr id="61" name="Triangle isocèle 5"/>
          <p:cNvSpPr/>
          <p:nvPr/>
        </p:nvSpPr>
        <p:spPr>
          <a:xfrm>
            <a:off x="2477303" y="4038395"/>
            <a:ext cx="214314" cy="184753"/>
          </a:xfrm>
          <a:prstGeom prst="triangle">
            <a:avLst/>
          </a:prstGeom>
          <a:solidFill>
            <a:schemeClr val="accent6"/>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5" name="Group 14"/>
          <p:cNvGrpSpPr/>
          <p:nvPr/>
        </p:nvGrpSpPr>
        <p:grpSpPr>
          <a:xfrm>
            <a:off x="4727746" y="908720"/>
            <a:ext cx="1584176" cy="878410"/>
            <a:chOff x="2879068" y="908720"/>
            <a:chExt cx="1584176" cy="878410"/>
          </a:xfrm>
        </p:grpSpPr>
        <p:grpSp>
          <p:nvGrpSpPr>
            <p:cNvPr id="62" name="Groupe 13"/>
            <p:cNvGrpSpPr/>
            <p:nvPr/>
          </p:nvGrpSpPr>
          <p:grpSpPr>
            <a:xfrm>
              <a:off x="2879068" y="908720"/>
              <a:ext cx="1584176" cy="878410"/>
              <a:chOff x="0" y="0"/>
              <a:chExt cx="1955678" cy="1173406"/>
            </a:xfrm>
          </p:grpSpPr>
          <p:sp>
            <p:nvSpPr>
              <p:cNvPr id="63" name="Rectangle 62"/>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64" name="Rectangle 63"/>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Perte d’adjacence</a:t>
                </a:r>
              </a:p>
              <a:p>
                <a:pPr lvl="0" algn="ctr" defTabSz="400050">
                  <a:lnSpc>
                    <a:spcPct val="90000"/>
                  </a:lnSpc>
                  <a:spcBef>
                    <a:spcPct val="0"/>
                  </a:spcBef>
                  <a:spcAft>
                    <a:spcPct val="35000"/>
                  </a:spcAft>
                </a:pPr>
                <a:endParaRPr lang="fr-FR" kern="1200" dirty="0" smtClean="0"/>
              </a:p>
            </p:txBody>
          </p:sp>
        </p:grpSp>
        <p:sp>
          <p:nvSpPr>
            <p:cNvPr id="65" name="Croix 23"/>
            <p:cNvSpPr/>
            <p:nvPr/>
          </p:nvSpPr>
          <p:spPr>
            <a:xfrm>
              <a:off x="3570749" y="1456988"/>
              <a:ext cx="200814" cy="189544"/>
            </a:xfrm>
            <a:prstGeom prst="plus">
              <a:avLst/>
            </a:prstGeom>
            <a:solidFill>
              <a:srgbClr val="FFFF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66" name="Group 65"/>
          <p:cNvGrpSpPr/>
          <p:nvPr/>
        </p:nvGrpSpPr>
        <p:grpSpPr>
          <a:xfrm>
            <a:off x="6406589" y="908720"/>
            <a:ext cx="1589116" cy="878410"/>
            <a:chOff x="6511276" y="908720"/>
            <a:chExt cx="1589116" cy="878410"/>
          </a:xfrm>
        </p:grpSpPr>
        <p:grpSp>
          <p:nvGrpSpPr>
            <p:cNvPr id="67" name="Groupe 13"/>
            <p:cNvGrpSpPr/>
            <p:nvPr/>
          </p:nvGrpSpPr>
          <p:grpSpPr>
            <a:xfrm>
              <a:off x="6511276" y="908720"/>
              <a:ext cx="1589116" cy="878410"/>
              <a:chOff x="-6098" y="0"/>
              <a:chExt cx="1961776" cy="1173406"/>
            </a:xfrm>
          </p:grpSpPr>
          <p:sp>
            <p:nvSpPr>
              <p:cNvPr id="69" name="Rectangle 68"/>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70" name="Rectangle 69"/>
              <p:cNvSpPr/>
              <p:nvPr/>
            </p:nvSpPr>
            <p:spPr>
              <a:xfrm>
                <a:off x="-6098"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Duplication d’adjacence</a:t>
                </a:r>
              </a:p>
              <a:p>
                <a:pPr lvl="0" algn="ctr" defTabSz="400050">
                  <a:lnSpc>
                    <a:spcPct val="90000"/>
                  </a:lnSpc>
                  <a:spcBef>
                    <a:spcPct val="0"/>
                  </a:spcBef>
                  <a:spcAft>
                    <a:spcPct val="35000"/>
                  </a:spcAft>
                </a:pPr>
                <a:endParaRPr lang="fr-FR" kern="1200" dirty="0" smtClean="0"/>
              </a:p>
            </p:txBody>
          </p:sp>
        </p:grpSp>
        <p:sp>
          <p:nvSpPr>
            <p:cNvPr id="68" name="Rectangle 67"/>
            <p:cNvSpPr/>
            <p:nvPr/>
          </p:nvSpPr>
          <p:spPr>
            <a:xfrm>
              <a:off x="7201147" y="1475916"/>
              <a:ext cx="214314" cy="214314"/>
            </a:xfrm>
            <a:prstGeom prst="rect">
              <a:avLst/>
            </a:prstGeom>
            <a:solidFill>
              <a:schemeClr val="bg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72" name="Groupe 13"/>
          <p:cNvGrpSpPr/>
          <p:nvPr/>
        </p:nvGrpSpPr>
        <p:grpSpPr>
          <a:xfrm>
            <a:off x="3042786" y="908720"/>
            <a:ext cx="1584176" cy="878410"/>
            <a:chOff x="0" y="0"/>
            <a:chExt cx="1955678" cy="1173406"/>
          </a:xfrm>
        </p:grpSpPr>
        <p:sp>
          <p:nvSpPr>
            <p:cNvPr id="74" name="Rectangle 73"/>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75" name="Rectangle 74"/>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Cassure d’adjacence</a:t>
              </a:r>
            </a:p>
            <a:p>
              <a:pPr lvl="0" algn="ctr" defTabSz="400050">
                <a:lnSpc>
                  <a:spcPct val="90000"/>
                </a:lnSpc>
                <a:spcBef>
                  <a:spcPct val="0"/>
                </a:spcBef>
                <a:spcAft>
                  <a:spcPct val="35000"/>
                </a:spcAft>
              </a:pPr>
              <a:r>
                <a:rPr lang="fr-FR" b="1" kern="1200" dirty="0" smtClean="0">
                  <a:solidFill>
                    <a:srgbClr val="FF0000"/>
                  </a:solidFill>
                </a:rPr>
                <a:t>X</a:t>
              </a:r>
            </a:p>
          </p:txBody>
        </p:sp>
      </p:grpSp>
      <p:grpSp>
        <p:nvGrpSpPr>
          <p:cNvPr id="71" name="Group 70"/>
          <p:cNvGrpSpPr/>
          <p:nvPr/>
        </p:nvGrpSpPr>
        <p:grpSpPr>
          <a:xfrm>
            <a:off x="1360736" y="908720"/>
            <a:ext cx="1584176" cy="878410"/>
            <a:chOff x="4727746" y="908720"/>
            <a:chExt cx="1584176" cy="878410"/>
          </a:xfrm>
        </p:grpSpPr>
        <p:grpSp>
          <p:nvGrpSpPr>
            <p:cNvPr id="73" name="Groupe 13"/>
            <p:cNvGrpSpPr/>
            <p:nvPr/>
          </p:nvGrpSpPr>
          <p:grpSpPr>
            <a:xfrm>
              <a:off x="4727746" y="908720"/>
              <a:ext cx="1584176" cy="878410"/>
              <a:chOff x="0" y="0"/>
              <a:chExt cx="1955678" cy="1173406"/>
            </a:xfrm>
          </p:grpSpPr>
          <p:sp>
            <p:nvSpPr>
              <p:cNvPr id="77" name="Rectangle 76"/>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78" name="Rectangle 77"/>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Création</a:t>
                </a:r>
              </a:p>
              <a:p>
                <a:pPr lvl="0" algn="ctr" defTabSz="400050">
                  <a:lnSpc>
                    <a:spcPct val="90000"/>
                  </a:lnSpc>
                  <a:spcBef>
                    <a:spcPct val="0"/>
                  </a:spcBef>
                  <a:spcAft>
                    <a:spcPct val="35000"/>
                  </a:spcAft>
                </a:pPr>
                <a:endParaRPr lang="fr-FR" kern="1200" dirty="0" smtClean="0"/>
              </a:p>
            </p:txBody>
          </p:sp>
        </p:grpSp>
        <p:sp>
          <p:nvSpPr>
            <p:cNvPr id="76" name="Triangle isocèle 5"/>
            <p:cNvSpPr/>
            <p:nvPr/>
          </p:nvSpPr>
          <p:spPr>
            <a:xfrm>
              <a:off x="5412677" y="1373282"/>
              <a:ext cx="214314" cy="184753"/>
            </a:xfrm>
            <a:prstGeom prst="triangle">
              <a:avLst/>
            </a:prstGeom>
            <a:solidFill>
              <a:schemeClr val="accent6"/>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par>
                          <p:cTn id="31" fill="hold">
                            <p:stCondLst>
                              <p:cond delay="500"/>
                            </p:stCondLst>
                            <p:childTnLst>
                              <p:par>
                                <p:cTn id="32" presetID="10" presetClass="exit" presetSubtype="0" fill="hold" grpId="1" nodeType="afterEffect">
                                  <p:stCondLst>
                                    <p:cond delay="0"/>
                                  </p:stCondLst>
                                  <p:childTnLst>
                                    <p:animEffect transition="out" filter="fade">
                                      <p:cBhvr>
                                        <p:cTn id="33" dur="500"/>
                                        <p:tgtEl>
                                          <p:spTgt spid="5"/>
                                        </p:tgtEl>
                                      </p:cBhvr>
                                    </p:animEffect>
                                    <p:set>
                                      <p:cBhvr>
                                        <p:cTn id="34" dur="1" fill="hold">
                                          <p:stCondLst>
                                            <p:cond delay="499"/>
                                          </p:stCondLst>
                                        </p:cTn>
                                        <p:tgtEl>
                                          <p:spTgt spid="5"/>
                                        </p:tgtEl>
                                        <p:attrNameLst>
                                          <p:attrName>style.visibility</p:attrName>
                                        </p:attrNameLst>
                                      </p:cBhvr>
                                      <p:to>
                                        <p:strVal val="hidden"/>
                                      </p:to>
                                    </p:set>
                                  </p:childTnLst>
                                </p:cTn>
                              </p:par>
                            </p:childTnLst>
                          </p:cTn>
                        </p:par>
                        <p:par>
                          <p:cTn id="35" fill="hold">
                            <p:stCondLst>
                              <p:cond delay="1000"/>
                            </p:stCondLst>
                            <p:childTnLst>
                              <p:par>
                                <p:cTn id="36" presetID="10" presetClass="exit" presetSubtype="0" fill="hold" grpId="1" nodeType="afterEffect">
                                  <p:stCondLst>
                                    <p:cond delay="0"/>
                                  </p:stCondLst>
                                  <p:childTnLst>
                                    <p:animEffect transition="out" filter="fade">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childTnLst>
                          </p:cTn>
                        </p:par>
                        <p:par>
                          <p:cTn id="39" fill="hold">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500"/>
                                        <p:tgtEl>
                                          <p:spTgt spid="3"/>
                                        </p:tgtEl>
                                      </p:cBhvr>
                                    </p:animEffect>
                                  </p:childTnLst>
                                </p:cTn>
                              </p:par>
                            </p:childTnLst>
                          </p:cTn>
                        </p:par>
                        <p:par>
                          <p:cTn id="49" fill="hold">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500"/>
                                        <p:tgtEl>
                                          <p:spTgt spid="52"/>
                                        </p:tgtEl>
                                      </p:cBhvr>
                                    </p:animEffect>
                                  </p:childTnLst>
                                </p:cTn>
                              </p:par>
                              <p:par>
                                <p:cTn id="53" presetID="10" presetClass="exit" presetSubtype="0" fill="hold" nodeType="withEffect">
                                  <p:stCondLst>
                                    <p:cond delay="0"/>
                                  </p:stCondLst>
                                  <p:childTnLst>
                                    <p:animEffect transition="out" filter="fade">
                                      <p:cBhvr>
                                        <p:cTn id="54" dur="500"/>
                                        <p:tgtEl>
                                          <p:spTgt spid="18"/>
                                        </p:tgtEl>
                                      </p:cBhvr>
                                    </p:animEffect>
                                    <p:set>
                                      <p:cBhvr>
                                        <p:cTn id="55" dur="1" fill="hold">
                                          <p:stCondLst>
                                            <p:cond delay="499"/>
                                          </p:stCondLst>
                                        </p:cTn>
                                        <p:tgtEl>
                                          <p:spTgt spid="18"/>
                                        </p:tgtEl>
                                        <p:attrNameLst>
                                          <p:attrName>style.visibility</p:attrName>
                                        </p:attrNameLst>
                                      </p:cBhvr>
                                      <p:to>
                                        <p:strVal val="hidden"/>
                                      </p:to>
                                    </p:set>
                                  </p:childTnLst>
                                </p:cTn>
                              </p:par>
                              <p:par>
                                <p:cTn id="56" presetID="10" presetClass="entr" presetSubtype="0" fill="hold" nodeType="withEffect">
                                  <p:stCondLst>
                                    <p:cond delay="0"/>
                                  </p:stCondLst>
                                  <p:childTnLst>
                                    <p:set>
                                      <p:cBhvr>
                                        <p:cTn id="57" dur="1" fill="hold">
                                          <p:stCondLst>
                                            <p:cond delay="0"/>
                                          </p:stCondLst>
                                        </p:cTn>
                                        <p:tgtEl>
                                          <p:spTgt spid="66"/>
                                        </p:tgtEl>
                                        <p:attrNameLst>
                                          <p:attrName>style.visibility</p:attrName>
                                        </p:attrNameLst>
                                      </p:cBhvr>
                                      <p:to>
                                        <p:strVal val="visible"/>
                                      </p:to>
                                    </p:set>
                                    <p:animEffect transition="in" filter="fade">
                                      <p:cBhvr>
                                        <p:cTn id="58" dur="500"/>
                                        <p:tgtEl>
                                          <p:spTgt spid="6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wipe(left)">
                                      <p:cBhvr>
                                        <p:cTn id="63" dur="500"/>
                                        <p:tgtEl>
                                          <p:spTgt spid="8"/>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wipe(left)">
                                      <p:cBhvr>
                                        <p:cTn id="72" dur="500"/>
                                        <p:tgtEl>
                                          <p:spTgt spid="12"/>
                                        </p:tgtEl>
                                      </p:cBhvr>
                                    </p:animEffect>
                                  </p:childTnLst>
                                </p:cTn>
                              </p:par>
                            </p:childTnLst>
                          </p:cTn>
                        </p:par>
                        <p:par>
                          <p:cTn id="73" fill="hold">
                            <p:stCondLst>
                              <p:cond delay="500"/>
                            </p:stCondLst>
                            <p:childTnLst>
                              <p:par>
                                <p:cTn id="74" presetID="10" presetClass="exit" presetSubtype="0" fill="hold" grpId="1" nodeType="afterEffect">
                                  <p:stCondLst>
                                    <p:cond delay="0"/>
                                  </p:stCondLst>
                                  <p:childTnLst>
                                    <p:animEffect transition="out" filter="fade">
                                      <p:cBhvr>
                                        <p:cTn id="75" dur="500"/>
                                        <p:tgtEl>
                                          <p:spTgt spid="6"/>
                                        </p:tgtEl>
                                      </p:cBhvr>
                                    </p:animEffect>
                                    <p:set>
                                      <p:cBhvr>
                                        <p:cTn id="76" dur="1" fill="hold">
                                          <p:stCondLst>
                                            <p:cond delay="499"/>
                                          </p:stCondLst>
                                        </p:cTn>
                                        <p:tgtEl>
                                          <p:spTgt spid="6"/>
                                        </p:tgtEl>
                                        <p:attrNameLst>
                                          <p:attrName>style.visibility</p:attrName>
                                        </p:attrNameLst>
                                      </p:cBhvr>
                                      <p:to>
                                        <p:strVal val="hidden"/>
                                      </p:to>
                                    </p:set>
                                  </p:childTnLst>
                                </p:cTn>
                              </p:par>
                            </p:childTnLst>
                          </p:cTn>
                        </p:par>
                        <p:par>
                          <p:cTn id="77" fill="hold">
                            <p:stCondLst>
                              <p:cond delay="1000"/>
                            </p:stCondLst>
                            <p:childTnLst>
                              <p:par>
                                <p:cTn id="78" presetID="10" presetClass="entr" presetSubtype="0" fill="hold" grpId="0" nodeType="after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fade">
                                      <p:cBhvr>
                                        <p:cTn id="80" dur="500"/>
                                        <p:tgtEl>
                                          <p:spTgt spid="3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500"/>
                                        <p:tgtEl>
                                          <p:spTgt spid="31"/>
                                        </p:tgtEl>
                                      </p:cBhvr>
                                    </p:animEffect>
                                  </p:childTnLst>
                                </p:cTn>
                              </p:par>
                            </p:childTnLst>
                          </p:cTn>
                        </p:par>
                        <p:par>
                          <p:cTn id="84" fill="hold">
                            <p:stCondLst>
                              <p:cond delay="1500"/>
                            </p:stCondLst>
                            <p:childTnLst>
                              <p:par>
                                <p:cTn id="85" presetID="10" presetClass="entr" presetSubtype="0" fill="hold" grpId="0"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fade">
                                      <p:cBhvr>
                                        <p:cTn id="87" dur="500"/>
                                        <p:tgtEl>
                                          <p:spTgt spid="5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58"/>
                                        </p:tgtEl>
                                        <p:attrNameLst>
                                          <p:attrName>style.visibility</p:attrName>
                                        </p:attrNameLst>
                                      </p:cBhvr>
                                      <p:to>
                                        <p:strVal val="visible"/>
                                      </p:to>
                                    </p:set>
                                    <p:animEffect transition="in" filter="wipe(left)">
                                      <p:cBhvr>
                                        <p:cTn id="92" dur="500"/>
                                        <p:tgtEl>
                                          <p:spTgt spid="58"/>
                                        </p:tgtEl>
                                      </p:cBhvr>
                                    </p:animEffect>
                                  </p:childTnLst>
                                </p:cTn>
                              </p:par>
                            </p:childTnLst>
                          </p:cTn>
                        </p:par>
                        <p:par>
                          <p:cTn id="93" fill="hold">
                            <p:stCondLst>
                              <p:cond delay="500"/>
                            </p:stCondLst>
                            <p:childTnLst>
                              <p:par>
                                <p:cTn id="94" presetID="10" presetClass="exit" presetSubtype="0" fill="hold" grpId="1" nodeType="afterEffect">
                                  <p:stCondLst>
                                    <p:cond delay="0"/>
                                  </p:stCondLst>
                                  <p:childTnLst>
                                    <p:animEffect transition="out" filter="fade">
                                      <p:cBhvr>
                                        <p:cTn id="95" dur="500"/>
                                        <p:tgtEl>
                                          <p:spTgt spid="12"/>
                                        </p:tgtEl>
                                      </p:cBhvr>
                                    </p:animEffect>
                                    <p:set>
                                      <p:cBhvr>
                                        <p:cTn id="96" dur="1" fill="hold">
                                          <p:stCondLst>
                                            <p:cond delay="499"/>
                                          </p:stCondLst>
                                        </p:cTn>
                                        <p:tgtEl>
                                          <p:spTgt spid="12"/>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500"/>
                                        <p:tgtEl>
                                          <p:spTgt spid="8"/>
                                        </p:tgtEl>
                                      </p:cBhvr>
                                    </p:animEffect>
                                    <p:set>
                                      <p:cBhvr>
                                        <p:cTn id="99" dur="1" fill="hold">
                                          <p:stCondLst>
                                            <p:cond delay="499"/>
                                          </p:stCondLst>
                                        </p:cTn>
                                        <p:tgtEl>
                                          <p:spTgt spid="8"/>
                                        </p:tgtEl>
                                        <p:attrNameLst>
                                          <p:attrName>style.visibility</p:attrName>
                                        </p:attrNameLst>
                                      </p:cBhvr>
                                      <p:to>
                                        <p:strVal val="hidden"/>
                                      </p:to>
                                    </p:set>
                                  </p:childTnLst>
                                </p:cTn>
                              </p:par>
                            </p:childTnLst>
                          </p:cTn>
                        </p:par>
                        <p:par>
                          <p:cTn id="100" fill="hold">
                            <p:stCondLst>
                              <p:cond delay="1000"/>
                            </p:stCondLst>
                            <p:childTnLst>
                              <p:par>
                                <p:cTn id="101" presetID="10" presetClass="entr" presetSubtype="0"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fade">
                                      <p:cBhvr>
                                        <p:cTn id="103" dur="500"/>
                                        <p:tgtEl>
                                          <p:spTgt spid="33"/>
                                        </p:tgtEl>
                                      </p:cBhvr>
                                    </p:animEffect>
                                  </p:childTnLst>
                                </p:cTn>
                              </p:par>
                              <p:par>
                                <p:cTn id="104" presetID="10" presetClass="exit" presetSubtype="0" fill="hold" nodeType="withEffect">
                                  <p:stCondLst>
                                    <p:cond delay="0"/>
                                  </p:stCondLst>
                                  <p:childTnLst>
                                    <p:animEffect transition="out" filter="fade">
                                      <p:cBhvr>
                                        <p:cTn id="105" dur="500"/>
                                        <p:tgtEl>
                                          <p:spTgt spid="17"/>
                                        </p:tgtEl>
                                      </p:cBhvr>
                                    </p:animEffect>
                                    <p:set>
                                      <p:cBhvr>
                                        <p:cTn id="106" dur="1" fill="hold">
                                          <p:stCondLst>
                                            <p:cond delay="499"/>
                                          </p:stCondLst>
                                        </p:cTn>
                                        <p:tgtEl>
                                          <p:spTgt spid="17"/>
                                        </p:tgtEl>
                                        <p:attrNameLst>
                                          <p:attrName>style.visibility</p:attrName>
                                        </p:attrNameLst>
                                      </p:cBhvr>
                                      <p:to>
                                        <p:strVal val="hidden"/>
                                      </p:to>
                                    </p:set>
                                  </p:childTnLst>
                                </p:cTn>
                              </p:par>
                              <p:par>
                                <p:cTn id="107" presetID="10" presetClass="entr" presetSubtype="0" fill="hold" nodeType="with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fade">
                                      <p:cBhvr>
                                        <p:cTn id="109" dur="500"/>
                                        <p:tgtEl>
                                          <p:spTgt spid="15"/>
                                        </p:tgtEl>
                                      </p:cBhvr>
                                    </p:animEffect>
                                  </p:childTnLst>
                                </p:cTn>
                              </p:par>
                            </p:childTnLst>
                          </p:cTn>
                        </p:par>
                        <p:par>
                          <p:cTn id="110" fill="hold">
                            <p:stCondLst>
                              <p:cond delay="1500"/>
                            </p:stCondLst>
                            <p:childTnLst>
                              <p:par>
                                <p:cTn id="111" presetID="10" presetClass="entr" presetSubtype="0" fill="hold" grpId="0" nodeType="afterEffect">
                                  <p:stCondLst>
                                    <p:cond delay="0"/>
                                  </p:stCondLst>
                                  <p:childTnLst>
                                    <p:set>
                                      <p:cBhvr>
                                        <p:cTn id="112" dur="1" fill="hold">
                                          <p:stCondLst>
                                            <p:cond delay="0"/>
                                          </p:stCondLst>
                                        </p:cTn>
                                        <p:tgtEl>
                                          <p:spTgt spid="49"/>
                                        </p:tgtEl>
                                        <p:attrNameLst>
                                          <p:attrName>style.visibility</p:attrName>
                                        </p:attrNameLst>
                                      </p:cBhvr>
                                      <p:to>
                                        <p:strVal val="visible"/>
                                      </p:to>
                                    </p:set>
                                    <p:animEffect transition="in" filter="fade">
                                      <p:cBhvr>
                                        <p:cTn id="113" dur="500"/>
                                        <p:tgtEl>
                                          <p:spTgt spid="4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50"/>
                                        </p:tgtEl>
                                        <p:attrNameLst>
                                          <p:attrName>style.visibility</p:attrName>
                                        </p:attrNameLst>
                                      </p:cBhvr>
                                      <p:to>
                                        <p:strVal val="visible"/>
                                      </p:to>
                                    </p:set>
                                    <p:animEffect transition="in" filter="fade">
                                      <p:cBhvr>
                                        <p:cTn id="116" dur="500"/>
                                        <p:tgtEl>
                                          <p:spTgt spid="5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fade">
                                      <p:cBhvr>
                                        <p:cTn id="119" dur="500"/>
                                        <p:tgtEl>
                                          <p:spTgt spid="35"/>
                                        </p:tgtEl>
                                      </p:cBhvr>
                                    </p:animEffect>
                                  </p:childTnLst>
                                </p:cTn>
                              </p:par>
                            </p:childTnLst>
                          </p:cTn>
                        </p:par>
                        <p:par>
                          <p:cTn id="120" fill="hold">
                            <p:stCondLst>
                              <p:cond delay="2000"/>
                            </p:stCondLst>
                            <p:childTnLst>
                              <p:par>
                                <p:cTn id="121" presetID="10" presetClass="entr" presetSubtype="0" fill="hold" grpId="0" nodeType="afterEffect">
                                  <p:stCondLst>
                                    <p:cond delay="0"/>
                                  </p:stCondLst>
                                  <p:childTnLst>
                                    <p:set>
                                      <p:cBhvr>
                                        <p:cTn id="122" dur="1" fill="hold">
                                          <p:stCondLst>
                                            <p:cond delay="0"/>
                                          </p:stCondLst>
                                        </p:cTn>
                                        <p:tgtEl>
                                          <p:spTgt spid="54"/>
                                        </p:tgtEl>
                                        <p:attrNameLst>
                                          <p:attrName>style.visibility</p:attrName>
                                        </p:attrNameLst>
                                      </p:cBhvr>
                                      <p:to>
                                        <p:strVal val="visible"/>
                                      </p:to>
                                    </p:set>
                                    <p:animEffect transition="in" filter="fade">
                                      <p:cBhvr>
                                        <p:cTn id="123" dur="500"/>
                                        <p:tgtEl>
                                          <p:spTgt spid="54"/>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39"/>
                                        </p:tgtEl>
                                        <p:attrNameLst>
                                          <p:attrName>style.visibility</p:attrName>
                                        </p:attrNameLst>
                                      </p:cBhvr>
                                      <p:to>
                                        <p:strVal val="visible"/>
                                      </p:to>
                                    </p:set>
                                    <p:animEffect transition="in" filter="fade">
                                      <p:cBhvr>
                                        <p:cTn id="128" dur="500"/>
                                        <p:tgtEl>
                                          <p:spTgt spid="39"/>
                                        </p:tgtEl>
                                      </p:cBhvr>
                                    </p:animEffect>
                                  </p:childTnLst>
                                </p:cTn>
                              </p:par>
                            </p:childTnLst>
                          </p:cTn>
                        </p:par>
                        <p:par>
                          <p:cTn id="129" fill="hold">
                            <p:stCondLst>
                              <p:cond delay="500"/>
                            </p:stCondLst>
                            <p:childTnLst>
                              <p:par>
                                <p:cTn id="130" presetID="10" presetClass="entr" presetSubtype="0" fill="hold" grpId="0" nodeType="afterEffect">
                                  <p:stCondLst>
                                    <p:cond delay="0"/>
                                  </p:stCondLst>
                                  <p:childTnLst>
                                    <p:set>
                                      <p:cBhvr>
                                        <p:cTn id="131" dur="1" fill="hold">
                                          <p:stCondLst>
                                            <p:cond delay="0"/>
                                          </p:stCondLst>
                                        </p:cTn>
                                        <p:tgtEl>
                                          <p:spTgt spid="36"/>
                                        </p:tgtEl>
                                        <p:attrNameLst>
                                          <p:attrName>style.visibility</p:attrName>
                                        </p:attrNameLst>
                                      </p:cBhvr>
                                      <p:to>
                                        <p:strVal val="visible"/>
                                      </p:to>
                                    </p:set>
                                    <p:animEffect transition="in" filter="fade">
                                      <p:cBhvr>
                                        <p:cTn id="132" dur="500"/>
                                        <p:tgtEl>
                                          <p:spTgt spid="36"/>
                                        </p:tgtEl>
                                      </p:cBhvr>
                                    </p:animEffect>
                                  </p:childTnLst>
                                </p:cTn>
                              </p:par>
                            </p:childTnLst>
                          </p:cTn>
                        </p:par>
                        <p:par>
                          <p:cTn id="133" fill="hold">
                            <p:stCondLst>
                              <p:cond delay="1000"/>
                            </p:stCondLst>
                            <p:childTnLst>
                              <p:par>
                                <p:cTn id="134" presetID="10" presetClass="entr" presetSubtype="0" fill="hold" grpId="0" nodeType="afterEffect">
                                  <p:stCondLst>
                                    <p:cond delay="0"/>
                                  </p:stCondLst>
                                  <p:childTnLst>
                                    <p:set>
                                      <p:cBhvr>
                                        <p:cTn id="135" dur="1" fill="hold">
                                          <p:stCondLst>
                                            <p:cond delay="0"/>
                                          </p:stCondLst>
                                        </p:cTn>
                                        <p:tgtEl>
                                          <p:spTgt spid="55"/>
                                        </p:tgtEl>
                                        <p:attrNameLst>
                                          <p:attrName>style.visibility</p:attrName>
                                        </p:attrNameLst>
                                      </p:cBhvr>
                                      <p:to>
                                        <p:strVal val="visible"/>
                                      </p:to>
                                    </p:set>
                                    <p:animEffect transition="in" filter="fade">
                                      <p:cBhvr>
                                        <p:cTn id="136" dur="500"/>
                                        <p:tgtEl>
                                          <p:spTgt spid="55"/>
                                        </p:tgtEl>
                                      </p:cBhvr>
                                    </p:animEffect>
                                  </p:childTnLst>
                                </p:cTn>
                              </p:par>
                              <p:par>
                                <p:cTn id="137" presetID="22" presetClass="entr" presetSubtype="8" fill="hold" grpId="0" nodeType="withEffect">
                                  <p:stCondLst>
                                    <p:cond delay="0"/>
                                  </p:stCondLst>
                                  <p:childTnLst>
                                    <p:set>
                                      <p:cBhvr>
                                        <p:cTn id="138" dur="1" fill="hold">
                                          <p:stCondLst>
                                            <p:cond delay="0"/>
                                          </p:stCondLst>
                                        </p:cTn>
                                        <p:tgtEl>
                                          <p:spTgt spid="59"/>
                                        </p:tgtEl>
                                        <p:attrNameLst>
                                          <p:attrName>style.visibility</p:attrName>
                                        </p:attrNameLst>
                                      </p:cBhvr>
                                      <p:to>
                                        <p:strVal val="visible"/>
                                      </p:to>
                                    </p:set>
                                    <p:animEffect transition="in" filter="wipe(left)">
                                      <p:cBhvr>
                                        <p:cTn id="139" dur="500"/>
                                        <p:tgtEl>
                                          <p:spTgt spid="59"/>
                                        </p:tgtEl>
                                      </p:cBhvr>
                                    </p:animEffect>
                                  </p:childTnLst>
                                </p:cTn>
                              </p:par>
                            </p:childTnLst>
                          </p:cTn>
                        </p:par>
                        <p:par>
                          <p:cTn id="140" fill="hold">
                            <p:stCondLst>
                              <p:cond delay="1500"/>
                            </p:stCondLst>
                            <p:childTnLst>
                              <p:par>
                                <p:cTn id="141" presetID="10" presetClass="exit" presetSubtype="0" fill="hold" grpId="1" nodeType="afterEffect">
                                  <p:stCondLst>
                                    <p:cond delay="0"/>
                                  </p:stCondLst>
                                  <p:childTnLst>
                                    <p:animEffect transition="out" filter="fade">
                                      <p:cBhvr>
                                        <p:cTn id="142" dur="500"/>
                                        <p:tgtEl>
                                          <p:spTgt spid="9"/>
                                        </p:tgtEl>
                                      </p:cBhvr>
                                    </p:animEffect>
                                    <p:set>
                                      <p:cBhvr>
                                        <p:cTn id="143" dur="1" fill="hold">
                                          <p:stCondLst>
                                            <p:cond delay="499"/>
                                          </p:stCondLst>
                                        </p:cTn>
                                        <p:tgtEl>
                                          <p:spTgt spid="9"/>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51"/>
                                        </p:tgtEl>
                                        <p:attrNameLst>
                                          <p:attrName>style.visibility</p:attrName>
                                        </p:attrNameLst>
                                      </p:cBhvr>
                                      <p:to>
                                        <p:strVal val="visible"/>
                                      </p:to>
                                    </p:set>
                                    <p:animEffect transition="in" filter="fade">
                                      <p:cBhvr>
                                        <p:cTn id="148" dur="500"/>
                                        <p:tgtEl>
                                          <p:spTgt spid="51"/>
                                        </p:tgtEl>
                                      </p:cBhvr>
                                    </p:animEffect>
                                  </p:childTnLst>
                                </p:cTn>
                              </p:par>
                            </p:childTnLst>
                          </p:cTn>
                        </p:par>
                        <p:par>
                          <p:cTn id="149" fill="hold">
                            <p:stCondLst>
                              <p:cond delay="500"/>
                            </p:stCondLst>
                            <p:childTnLst>
                              <p:par>
                                <p:cTn id="150" presetID="10" presetClass="entr" presetSubtype="0" fill="hold" grpId="0" nodeType="afterEffect">
                                  <p:stCondLst>
                                    <p:cond delay="0"/>
                                  </p:stCondLst>
                                  <p:childTnLst>
                                    <p:set>
                                      <p:cBhvr>
                                        <p:cTn id="151" dur="1" fill="hold">
                                          <p:stCondLst>
                                            <p:cond delay="0"/>
                                          </p:stCondLst>
                                        </p:cTn>
                                        <p:tgtEl>
                                          <p:spTgt spid="57"/>
                                        </p:tgtEl>
                                        <p:attrNameLst>
                                          <p:attrName>style.visibility</p:attrName>
                                        </p:attrNameLst>
                                      </p:cBhvr>
                                      <p:to>
                                        <p:strVal val="visible"/>
                                      </p:to>
                                    </p:set>
                                    <p:animEffect transition="in" filter="fade">
                                      <p:cBhvr>
                                        <p:cTn id="152" dur="500"/>
                                        <p:tgtEl>
                                          <p:spTgt spid="57"/>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60"/>
                                        </p:tgtEl>
                                        <p:attrNameLst>
                                          <p:attrName>style.visibility</p:attrName>
                                        </p:attrNameLst>
                                      </p:cBhvr>
                                      <p:to>
                                        <p:strVal val="visible"/>
                                      </p:to>
                                    </p:set>
                                    <p:animEffect transition="in" filter="fade">
                                      <p:cBhvr>
                                        <p:cTn id="157" dur="500"/>
                                        <p:tgtEl>
                                          <p:spTgt spid="60"/>
                                        </p:tgtEl>
                                      </p:cBhvr>
                                    </p:animEffect>
                                  </p:childTnLst>
                                </p:cTn>
                              </p:par>
                              <p:par>
                                <p:cTn id="158" presetID="10" presetClass="entr" presetSubtype="0" fill="hold" nodeType="withEffect">
                                  <p:stCondLst>
                                    <p:cond delay="0"/>
                                  </p:stCondLst>
                                  <p:childTnLst>
                                    <p:set>
                                      <p:cBhvr>
                                        <p:cTn id="159" dur="1" fill="hold">
                                          <p:stCondLst>
                                            <p:cond delay="0"/>
                                          </p:stCondLst>
                                        </p:cTn>
                                        <p:tgtEl>
                                          <p:spTgt spid="72"/>
                                        </p:tgtEl>
                                        <p:attrNameLst>
                                          <p:attrName>style.visibility</p:attrName>
                                        </p:attrNameLst>
                                      </p:cBhvr>
                                      <p:to>
                                        <p:strVal val="visible"/>
                                      </p:to>
                                    </p:set>
                                    <p:animEffect transition="in" filter="fade">
                                      <p:cBhvr>
                                        <p:cTn id="160" dur="500"/>
                                        <p:tgtEl>
                                          <p:spTgt spid="72"/>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42"/>
                                        </p:tgtEl>
                                        <p:attrNameLst>
                                          <p:attrName>style.visibility</p:attrName>
                                        </p:attrNameLst>
                                      </p:cBhvr>
                                      <p:to>
                                        <p:strVal val="visible"/>
                                      </p:to>
                                    </p:set>
                                    <p:animEffect transition="in" filter="fade">
                                      <p:cBhvr>
                                        <p:cTn id="165" dur="500"/>
                                        <p:tgtEl>
                                          <p:spTgt spid="42"/>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44"/>
                                        </p:tgtEl>
                                        <p:attrNameLst>
                                          <p:attrName>style.visibility</p:attrName>
                                        </p:attrNameLst>
                                      </p:cBhvr>
                                      <p:to>
                                        <p:strVal val="visible"/>
                                      </p:to>
                                    </p:set>
                                    <p:animEffect transition="in" filter="fade">
                                      <p:cBhvr>
                                        <p:cTn id="168" dur="500"/>
                                        <p:tgtEl>
                                          <p:spTgt spid="44"/>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37"/>
                                        </p:tgtEl>
                                        <p:attrNameLst>
                                          <p:attrName>style.visibility</p:attrName>
                                        </p:attrNameLst>
                                      </p:cBhvr>
                                      <p:to>
                                        <p:strVal val="visible"/>
                                      </p:to>
                                    </p:set>
                                    <p:animEffect transition="in" filter="fade">
                                      <p:cBhvr>
                                        <p:cTn id="171" dur="500"/>
                                        <p:tgtEl>
                                          <p:spTgt spid="37"/>
                                        </p:tgtEl>
                                      </p:cBhvr>
                                    </p:animEffect>
                                  </p:childTnLst>
                                </p:cTn>
                              </p:par>
                            </p:childTnLst>
                          </p:cTn>
                        </p:par>
                        <p:par>
                          <p:cTn id="172" fill="hold">
                            <p:stCondLst>
                              <p:cond delay="500"/>
                            </p:stCondLst>
                            <p:childTnLst>
                              <p:par>
                                <p:cTn id="173" presetID="22" presetClass="entr" presetSubtype="8" fill="hold" grpId="0" nodeType="afterEffect">
                                  <p:stCondLst>
                                    <p:cond delay="0"/>
                                  </p:stCondLst>
                                  <p:childTnLst>
                                    <p:set>
                                      <p:cBhvr>
                                        <p:cTn id="174" dur="1" fill="hold">
                                          <p:stCondLst>
                                            <p:cond delay="0"/>
                                          </p:stCondLst>
                                        </p:cTn>
                                        <p:tgtEl>
                                          <p:spTgt spid="7"/>
                                        </p:tgtEl>
                                        <p:attrNameLst>
                                          <p:attrName>style.visibility</p:attrName>
                                        </p:attrNameLst>
                                      </p:cBhvr>
                                      <p:to>
                                        <p:strVal val="visible"/>
                                      </p:to>
                                    </p:set>
                                    <p:animEffect transition="in" filter="wipe(left)">
                                      <p:cBhvr>
                                        <p:cTn id="175" dur="500"/>
                                        <p:tgtEl>
                                          <p:spTgt spid="7"/>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56"/>
                                        </p:tgtEl>
                                        <p:attrNameLst>
                                          <p:attrName>style.visibility</p:attrName>
                                        </p:attrNameLst>
                                      </p:cBhvr>
                                      <p:to>
                                        <p:strVal val="visible"/>
                                      </p:to>
                                    </p:set>
                                    <p:animEffect transition="in" filter="fade">
                                      <p:cBhvr>
                                        <p:cTn id="178" dur="500"/>
                                        <p:tgtEl>
                                          <p:spTgt spid="56"/>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61"/>
                                        </p:tgtEl>
                                        <p:attrNameLst>
                                          <p:attrName>style.visibility</p:attrName>
                                        </p:attrNameLst>
                                      </p:cBhvr>
                                      <p:to>
                                        <p:strVal val="visible"/>
                                      </p:to>
                                    </p:set>
                                    <p:animEffect transition="in" filter="fade">
                                      <p:cBhvr>
                                        <p:cTn id="181" dur="500"/>
                                        <p:tgtEl>
                                          <p:spTgt spid="61"/>
                                        </p:tgtEl>
                                      </p:cBhvr>
                                    </p:animEffect>
                                  </p:childTnLst>
                                </p:cTn>
                              </p:par>
                              <p:par>
                                <p:cTn id="182" presetID="10" presetClass="entr" presetSubtype="0" fill="hold" nodeType="withEffect">
                                  <p:stCondLst>
                                    <p:cond delay="0"/>
                                  </p:stCondLst>
                                  <p:childTnLst>
                                    <p:set>
                                      <p:cBhvr>
                                        <p:cTn id="183" dur="1" fill="hold">
                                          <p:stCondLst>
                                            <p:cond delay="0"/>
                                          </p:stCondLst>
                                        </p:cTn>
                                        <p:tgtEl>
                                          <p:spTgt spid="71"/>
                                        </p:tgtEl>
                                        <p:attrNameLst>
                                          <p:attrName>style.visibility</p:attrName>
                                        </p:attrNameLst>
                                      </p:cBhvr>
                                      <p:to>
                                        <p:strVal val="visible"/>
                                      </p:to>
                                    </p:set>
                                    <p:animEffect transition="in" filter="fade">
                                      <p:cBhvr>
                                        <p:cTn id="184" dur="500"/>
                                        <p:tgtEl>
                                          <p:spTgt spid="71"/>
                                        </p:tgtEl>
                                      </p:cBhvr>
                                    </p:animEffect>
                                  </p:childTnLst>
                                </p:cTn>
                              </p:par>
                            </p:childTnLst>
                          </p:cTn>
                        </p:par>
                        <p:par>
                          <p:cTn id="185" fill="hold">
                            <p:stCondLst>
                              <p:cond delay="1000"/>
                            </p:stCondLst>
                            <p:childTnLst>
                              <p:par>
                                <p:cTn id="186" presetID="10" presetClass="exit" presetSubtype="0" fill="hold" grpId="1" nodeType="afterEffect">
                                  <p:stCondLst>
                                    <p:cond delay="0"/>
                                  </p:stCondLst>
                                  <p:childTnLst>
                                    <p:animEffect transition="out" filter="fade">
                                      <p:cBhvr>
                                        <p:cTn id="187" dur="500"/>
                                        <p:tgtEl>
                                          <p:spTgt spid="58"/>
                                        </p:tgtEl>
                                      </p:cBhvr>
                                    </p:animEffect>
                                    <p:set>
                                      <p:cBhvr>
                                        <p:cTn id="188" dur="1" fill="hold">
                                          <p:stCondLst>
                                            <p:cond delay="499"/>
                                          </p:stCondLst>
                                        </p:cTn>
                                        <p:tgtEl>
                                          <p:spTgt spid="58"/>
                                        </p:tgtEl>
                                        <p:attrNameLst>
                                          <p:attrName>style.visibility</p:attrName>
                                        </p:attrNameLst>
                                      </p:cBhvr>
                                      <p:to>
                                        <p:strVal val="hidden"/>
                                      </p:to>
                                    </p:set>
                                  </p:childTnLst>
                                </p:cTn>
                              </p:par>
                              <p:par>
                                <p:cTn id="189" presetID="10" presetClass="exit" presetSubtype="0" fill="hold" grpId="1" nodeType="withEffect">
                                  <p:stCondLst>
                                    <p:cond delay="0"/>
                                  </p:stCondLst>
                                  <p:childTnLst>
                                    <p:animEffect transition="out" filter="fade">
                                      <p:cBhvr>
                                        <p:cTn id="190" dur="500"/>
                                        <p:tgtEl>
                                          <p:spTgt spid="59"/>
                                        </p:tgtEl>
                                      </p:cBhvr>
                                    </p:animEffect>
                                    <p:set>
                                      <p:cBhvr>
                                        <p:cTn id="191" dur="1" fill="hold">
                                          <p:stCondLst>
                                            <p:cond delay="499"/>
                                          </p:stCondLst>
                                        </p:cTn>
                                        <p:tgtEl>
                                          <p:spTgt spid="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8" grpId="0" animBg="1"/>
      <p:bldP spid="8" grpId="1" animBg="1"/>
      <p:bldP spid="9" grpId="0" animBg="1"/>
      <p:bldP spid="9" grpId="1" animBg="1"/>
      <p:bldP spid="12" grpId="0" animBg="1"/>
      <p:bldP spid="12" grpId="1" animBg="1"/>
      <p:bldP spid="13" grpId="0" animBg="1"/>
      <p:bldP spid="13" grpId="1" animBg="1"/>
      <p:bldP spid="24" grpId="0"/>
      <p:bldP spid="25" grpId="0"/>
      <p:bldP spid="26" grpId="0"/>
      <p:bldP spid="27" grpId="0" animBg="1"/>
      <p:bldP spid="28" grpId="0" animBg="1"/>
      <p:bldP spid="31" grpId="0" animBg="1"/>
      <p:bldP spid="32" grpId="0"/>
      <p:bldP spid="39" grpId="0" animBg="1"/>
      <p:bldP spid="42" grpId="0" animBg="1"/>
      <p:bldP spid="44" grpId="0" animBg="1"/>
      <p:bldP spid="49" grpId="0" animBg="1"/>
      <p:bldP spid="50" grpId="0" animBg="1"/>
      <p:bldP spid="51" grpId="0" animBg="1"/>
      <p:bldP spid="36" grpId="0" animBg="1"/>
      <p:bldP spid="37" grpId="0" animBg="1"/>
      <p:bldP spid="35" grpId="0" animBg="1"/>
      <p:bldP spid="30" grpId="0" animBg="1"/>
      <p:bldP spid="33" grpId="0" animBg="1"/>
      <p:bldP spid="3" grpId="0" animBg="1"/>
      <p:bldP spid="52" grpId="0"/>
      <p:bldP spid="53" grpId="0"/>
      <p:bldP spid="54" grpId="0"/>
      <p:bldP spid="55" grpId="0"/>
      <p:bldP spid="56" grpId="0"/>
      <p:bldP spid="57" grpId="0"/>
      <p:bldP spid="58" grpId="0" animBg="1"/>
      <p:bldP spid="58" grpId="1" animBg="1"/>
      <p:bldP spid="59" grpId="0" animBg="1"/>
      <p:bldP spid="59" grpId="1" animBg="1"/>
      <p:bldP spid="60" grpId="0"/>
      <p:bldP spid="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1043492" y="1916832"/>
            <a:ext cx="6777317" cy="3915797"/>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1"/>
              </a:buClr>
              <a:buSzPct val="76000"/>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1"/>
              </a:buClr>
              <a:buSzPct val="76000"/>
              <a:buFont typeface="Wingdings 2" pitchFamily="18" charset="2"/>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marL="525780" indent="-457200">
              <a:buFont typeface="+mj-lt"/>
              <a:buAutoNum type="arabicPeriod"/>
            </a:pPr>
            <a:r>
              <a:rPr lang="fr-FR" sz="2400" dirty="0" smtClean="0">
                <a:solidFill>
                  <a:schemeClr val="tx1"/>
                </a:solidFill>
              </a:rPr>
              <a:t>Présentation de la problématique au travers d’exemples</a:t>
            </a:r>
          </a:p>
          <a:p>
            <a:pPr marL="525780" indent="-457200">
              <a:buFont typeface="+mj-lt"/>
              <a:buAutoNum type="arabicPeriod"/>
            </a:pPr>
            <a:r>
              <a:rPr lang="fr-FR" sz="2400" b="1" dirty="0" smtClean="0">
                <a:solidFill>
                  <a:schemeClr val="tx1"/>
                </a:solidFill>
              </a:rPr>
              <a:t>Formalisation</a:t>
            </a:r>
          </a:p>
          <a:p>
            <a:pPr marL="525780" indent="-457200">
              <a:buFont typeface="+mj-lt"/>
              <a:buAutoNum type="arabicPeriod"/>
            </a:pPr>
            <a:r>
              <a:rPr lang="fr-FR" sz="2400" dirty="0" smtClean="0">
                <a:solidFill>
                  <a:schemeClr val="tx1"/>
                </a:solidFill>
              </a:rPr>
              <a:t>Extraits de l’algorithme</a:t>
            </a:r>
          </a:p>
          <a:p>
            <a:pPr marL="525780" indent="-457200">
              <a:buFont typeface="+mj-lt"/>
              <a:buAutoNum type="arabicPeriod"/>
            </a:pPr>
            <a:r>
              <a:rPr lang="fr-FR" sz="2400" dirty="0" smtClean="0">
                <a:solidFill>
                  <a:schemeClr val="tx1"/>
                </a:solidFill>
              </a:rPr>
              <a:t>Application à des données réelles</a:t>
            </a:r>
          </a:p>
          <a:p>
            <a:pPr marL="525780" indent="-457200">
              <a:buFont typeface="+mj-lt"/>
              <a:buAutoNum type="arabicPeriod"/>
            </a:pPr>
            <a:r>
              <a:rPr lang="fr-FR" sz="2400" dirty="0" smtClean="0">
                <a:solidFill>
                  <a:schemeClr val="tx1"/>
                </a:solidFill>
              </a:rPr>
              <a:t>Conclusion et perspectives</a:t>
            </a:r>
            <a:endParaRPr lang="fr-FR" sz="2400" dirty="0">
              <a:solidFill>
                <a:schemeClr val="tx1"/>
              </a:solidFill>
            </a:endParaRPr>
          </a:p>
        </p:txBody>
      </p:sp>
      <p:sp>
        <p:nvSpPr>
          <p:cNvPr id="8" name="Titre 1"/>
          <p:cNvSpPr>
            <a:spLocks noGrp="1"/>
          </p:cNvSpPr>
          <p:nvPr>
            <p:ph type="title"/>
          </p:nvPr>
        </p:nvSpPr>
        <p:spPr>
          <a:xfrm>
            <a:off x="389698" y="328111"/>
            <a:ext cx="4259398" cy="1581748"/>
          </a:xfrm>
        </p:spPr>
        <p:txBody>
          <a:bodyPr anchor="t"/>
          <a:lstStyle/>
          <a:p>
            <a:r>
              <a:rPr lang="fr-FR" b="1" dirty="0" smtClean="0"/>
              <a:t>Plan</a:t>
            </a:r>
            <a:endParaRPr lang="fr-FR" b="1" dirty="0"/>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fr-FR" dirty="0" smtClean="0"/>
              <a:t>Événements évolutifs</a:t>
            </a:r>
            <a:endParaRPr lang="fr-FR" dirty="0"/>
          </a:p>
        </p:txBody>
      </p:sp>
      <p:grpSp>
        <p:nvGrpSpPr>
          <p:cNvPr id="12" name="Groupe 11"/>
          <p:cNvGrpSpPr/>
          <p:nvPr/>
        </p:nvGrpSpPr>
        <p:grpSpPr>
          <a:xfrm>
            <a:off x="1115616" y="2204864"/>
            <a:ext cx="1955678" cy="1173406"/>
            <a:chOff x="0" y="0"/>
            <a:chExt cx="1955678" cy="1173406"/>
          </a:xfrm>
        </p:grpSpPr>
        <p:sp>
          <p:nvSpPr>
            <p:cNvPr id="13" name="Rectangle 12"/>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14" name="Rectangle 13"/>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endParaRPr lang="fr-FR" sz="900" kern="1200" dirty="0" smtClean="0"/>
            </a:p>
            <a:p>
              <a:pPr lvl="0" algn="ctr" defTabSz="400050">
                <a:lnSpc>
                  <a:spcPct val="90000"/>
                </a:lnSpc>
                <a:spcBef>
                  <a:spcPct val="0"/>
                </a:spcBef>
                <a:spcAft>
                  <a:spcPct val="35000"/>
                </a:spcAft>
              </a:pPr>
              <a:r>
                <a:rPr lang="fr-FR" kern="1200" dirty="0" smtClean="0"/>
                <a:t>Spéciation</a:t>
              </a:r>
            </a:p>
            <a:p>
              <a:pPr lvl="0" algn="ctr" defTabSz="400050">
                <a:lnSpc>
                  <a:spcPct val="90000"/>
                </a:lnSpc>
                <a:spcBef>
                  <a:spcPct val="0"/>
                </a:spcBef>
                <a:spcAft>
                  <a:spcPct val="35000"/>
                </a:spcAft>
              </a:pPr>
              <a:endParaRPr lang="fr-FR" sz="900" kern="1200" dirty="0" smtClean="0"/>
            </a:p>
            <a:p>
              <a:pPr lvl="0" algn="l" defTabSz="400050">
                <a:lnSpc>
                  <a:spcPct val="90000"/>
                </a:lnSpc>
                <a:spcBef>
                  <a:spcPct val="0"/>
                </a:spcBef>
                <a:spcAft>
                  <a:spcPct val="35000"/>
                </a:spcAft>
              </a:pPr>
              <a:r>
                <a:rPr lang="fr-FR" sz="1600" kern="1200" dirty="0" smtClean="0"/>
                <a:t>Coût : 0</a:t>
              </a:r>
            </a:p>
          </p:txBody>
        </p:sp>
      </p:grpSp>
      <p:sp>
        <p:nvSpPr>
          <p:cNvPr id="7" name="Ellipse 6"/>
          <p:cNvSpPr/>
          <p:nvPr/>
        </p:nvSpPr>
        <p:spPr>
          <a:xfrm>
            <a:off x="2411760" y="2996952"/>
            <a:ext cx="214314" cy="214314"/>
          </a:xfrm>
          <a:prstGeom prst="ellipse">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1" name="Groupe 11"/>
          <p:cNvGrpSpPr/>
          <p:nvPr/>
        </p:nvGrpSpPr>
        <p:grpSpPr>
          <a:xfrm>
            <a:off x="6012160" y="3501008"/>
            <a:ext cx="1955678" cy="1173406"/>
            <a:chOff x="0" y="0"/>
            <a:chExt cx="1955678" cy="1173406"/>
          </a:xfrm>
        </p:grpSpPr>
        <p:sp>
          <p:nvSpPr>
            <p:cNvPr id="23" name="Rectangle 22"/>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24" name="Rectangle 23"/>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Création d’adjacence</a:t>
              </a:r>
            </a:p>
            <a:p>
              <a:pPr lvl="0" algn="l" defTabSz="400050">
                <a:lnSpc>
                  <a:spcPct val="90000"/>
                </a:lnSpc>
                <a:spcBef>
                  <a:spcPct val="0"/>
                </a:spcBef>
                <a:spcAft>
                  <a:spcPct val="35000"/>
                </a:spcAft>
              </a:pPr>
              <a:r>
                <a:rPr lang="fr-FR" sz="1600" kern="1200" dirty="0" smtClean="0"/>
                <a:t>Coût : Cr</a:t>
              </a:r>
            </a:p>
          </p:txBody>
        </p:sp>
      </p:grpSp>
      <p:sp>
        <p:nvSpPr>
          <p:cNvPr id="6" name="Triangle isocèle 5"/>
          <p:cNvSpPr/>
          <p:nvPr/>
        </p:nvSpPr>
        <p:spPr>
          <a:xfrm>
            <a:off x="7308304" y="4293096"/>
            <a:ext cx="214314" cy="184753"/>
          </a:xfrm>
          <a:prstGeom prst="triangle">
            <a:avLst/>
          </a:prstGeom>
          <a:solidFill>
            <a:schemeClr val="accent6"/>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37" name="Groupe 11"/>
          <p:cNvGrpSpPr/>
          <p:nvPr/>
        </p:nvGrpSpPr>
        <p:grpSpPr>
          <a:xfrm>
            <a:off x="6012160" y="908720"/>
            <a:ext cx="1955678" cy="1173406"/>
            <a:chOff x="0" y="0"/>
            <a:chExt cx="1955678" cy="1173406"/>
          </a:xfrm>
        </p:grpSpPr>
        <p:sp>
          <p:nvSpPr>
            <p:cNvPr id="39" name="Rectangle 38"/>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40" name="Rectangle 39"/>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Duplication d’adjacence</a:t>
              </a:r>
            </a:p>
            <a:p>
              <a:pPr lvl="0" algn="l" defTabSz="400050">
                <a:lnSpc>
                  <a:spcPct val="90000"/>
                </a:lnSpc>
                <a:spcBef>
                  <a:spcPct val="0"/>
                </a:spcBef>
                <a:spcAft>
                  <a:spcPct val="35000"/>
                </a:spcAft>
              </a:pPr>
              <a:r>
                <a:rPr lang="fr-FR" sz="1400" kern="1200" dirty="0" smtClean="0"/>
                <a:t>Coût : D</a:t>
              </a:r>
              <a:r>
                <a:rPr lang="fr-FR" sz="1400" kern="1200" baseline="-25000" dirty="0" smtClean="0"/>
                <a:t>A</a:t>
              </a:r>
              <a:r>
                <a:rPr lang="fr-FR" sz="1400" kern="1200" dirty="0" smtClean="0"/>
                <a:t> ≤ 2*D</a:t>
              </a:r>
              <a:r>
                <a:rPr lang="fr-FR" sz="1400" kern="1200" baseline="-25000" dirty="0" smtClean="0"/>
                <a:t>G</a:t>
              </a:r>
            </a:p>
          </p:txBody>
        </p:sp>
      </p:grpSp>
      <p:sp>
        <p:nvSpPr>
          <p:cNvPr id="8" name="Rectangle 7"/>
          <p:cNvSpPr/>
          <p:nvPr/>
        </p:nvSpPr>
        <p:spPr>
          <a:xfrm>
            <a:off x="7550096" y="1700808"/>
            <a:ext cx="214314" cy="214314"/>
          </a:xfrm>
          <a:prstGeom prst="rect">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3" name="Groupe 11"/>
          <p:cNvGrpSpPr/>
          <p:nvPr/>
        </p:nvGrpSpPr>
        <p:grpSpPr>
          <a:xfrm>
            <a:off x="3563888" y="908720"/>
            <a:ext cx="1955678" cy="1173406"/>
            <a:chOff x="0" y="0"/>
            <a:chExt cx="1955678" cy="1173406"/>
          </a:xfrm>
        </p:grpSpPr>
        <p:sp>
          <p:nvSpPr>
            <p:cNvPr id="45" name="Rectangle 44"/>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46" name="Rectangle 45"/>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Duplication de gène</a:t>
              </a:r>
            </a:p>
            <a:p>
              <a:pPr lvl="0" algn="l" defTabSz="400050">
                <a:lnSpc>
                  <a:spcPct val="90000"/>
                </a:lnSpc>
                <a:spcBef>
                  <a:spcPct val="0"/>
                </a:spcBef>
                <a:spcAft>
                  <a:spcPct val="35000"/>
                </a:spcAft>
              </a:pPr>
              <a:r>
                <a:rPr lang="fr-FR" sz="1600" kern="1200" dirty="0" smtClean="0"/>
                <a:t>Coût : D</a:t>
              </a:r>
              <a:r>
                <a:rPr lang="fr-FR" sz="1600" kern="1200" baseline="-25000" dirty="0" smtClean="0"/>
                <a:t>G</a:t>
              </a:r>
            </a:p>
          </p:txBody>
        </p:sp>
      </p:grpSp>
      <p:sp>
        <p:nvSpPr>
          <p:cNvPr id="9" name="Rectangle 8"/>
          <p:cNvSpPr/>
          <p:nvPr/>
        </p:nvSpPr>
        <p:spPr>
          <a:xfrm>
            <a:off x="4860032" y="1700808"/>
            <a:ext cx="214314" cy="214314"/>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54" name="Groupe 11"/>
          <p:cNvGrpSpPr/>
          <p:nvPr/>
        </p:nvGrpSpPr>
        <p:grpSpPr>
          <a:xfrm>
            <a:off x="3563888" y="2204864"/>
            <a:ext cx="1955678" cy="1173406"/>
            <a:chOff x="0" y="0"/>
            <a:chExt cx="1955678" cy="1173406"/>
          </a:xfrm>
        </p:grpSpPr>
        <p:sp>
          <p:nvSpPr>
            <p:cNvPr id="56" name="Rectangle 55"/>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57" name="Rectangle 56"/>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Perte</a:t>
              </a:r>
              <a:br>
                <a:rPr lang="fr-FR" kern="1200" dirty="0" smtClean="0"/>
              </a:br>
              <a:r>
                <a:rPr lang="fr-FR" kern="1200" dirty="0" smtClean="0"/>
                <a:t>de gène</a:t>
              </a:r>
            </a:p>
            <a:p>
              <a:pPr lvl="0" algn="l" defTabSz="400050">
                <a:lnSpc>
                  <a:spcPct val="90000"/>
                </a:lnSpc>
                <a:spcBef>
                  <a:spcPct val="0"/>
                </a:spcBef>
                <a:spcAft>
                  <a:spcPct val="35000"/>
                </a:spcAft>
              </a:pPr>
              <a:r>
                <a:rPr lang="fr-FR" sz="1600" kern="1200" dirty="0" smtClean="0"/>
                <a:t>Coût : P</a:t>
              </a:r>
              <a:r>
                <a:rPr lang="fr-FR" sz="1600" kern="1200" baseline="-25000" dirty="0" smtClean="0"/>
                <a:t>G</a:t>
              </a:r>
            </a:p>
          </p:txBody>
        </p:sp>
      </p:grpSp>
      <p:sp>
        <p:nvSpPr>
          <p:cNvPr id="11" name="Croix 10"/>
          <p:cNvSpPr/>
          <p:nvPr/>
        </p:nvSpPr>
        <p:spPr>
          <a:xfrm>
            <a:off x="4860032" y="2996952"/>
            <a:ext cx="214314" cy="214314"/>
          </a:xfrm>
          <a:prstGeom prst="plus">
            <a:avLst/>
          </a:prstGeom>
          <a:solidFill>
            <a:srgbClr val="FF99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9" name="Groupe 11"/>
          <p:cNvGrpSpPr/>
          <p:nvPr/>
        </p:nvGrpSpPr>
        <p:grpSpPr>
          <a:xfrm>
            <a:off x="6012160" y="2204864"/>
            <a:ext cx="1955678" cy="1173406"/>
            <a:chOff x="0" y="0"/>
            <a:chExt cx="1955678" cy="1173406"/>
          </a:xfrm>
        </p:grpSpPr>
        <p:sp>
          <p:nvSpPr>
            <p:cNvPr id="51" name="Rectangle 50"/>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52" name="Rectangle 51"/>
            <p:cNvSpPr/>
            <p:nvPr/>
          </p:nvSpPr>
          <p:spPr>
            <a:xfrm>
              <a:off x="0" y="0"/>
              <a:ext cx="1955678" cy="1173406"/>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Perte d’adjacence</a:t>
              </a:r>
            </a:p>
            <a:p>
              <a:pPr defTabSz="400050">
                <a:lnSpc>
                  <a:spcPct val="90000"/>
                </a:lnSpc>
                <a:spcBef>
                  <a:spcPct val="0"/>
                </a:spcBef>
                <a:spcAft>
                  <a:spcPct val="35000"/>
                </a:spcAft>
              </a:pPr>
              <a:r>
                <a:rPr lang="fr-FR" sz="1400" kern="1200" dirty="0" smtClean="0"/>
                <a:t>Coût : P</a:t>
              </a:r>
              <a:r>
                <a:rPr lang="fr-FR" sz="1400" kern="1200" baseline="-25000" dirty="0" smtClean="0"/>
                <a:t>A</a:t>
              </a:r>
              <a:r>
                <a:rPr lang="fr-FR" sz="1400" dirty="0"/>
                <a:t> ≤ </a:t>
              </a:r>
              <a:r>
                <a:rPr lang="fr-FR" sz="1400" dirty="0" smtClean="0"/>
                <a:t>2*P</a:t>
              </a:r>
              <a:r>
                <a:rPr lang="fr-FR" sz="1400" baseline="-25000" dirty="0" smtClean="0"/>
                <a:t>G</a:t>
              </a:r>
              <a:endParaRPr lang="fr-FR" sz="1400" baseline="-25000" dirty="0"/>
            </a:p>
          </p:txBody>
        </p:sp>
      </p:grpSp>
      <p:sp>
        <p:nvSpPr>
          <p:cNvPr id="10" name="Croix 9"/>
          <p:cNvSpPr/>
          <p:nvPr/>
        </p:nvSpPr>
        <p:spPr>
          <a:xfrm>
            <a:off x="7550096" y="2976861"/>
            <a:ext cx="214314" cy="214314"/>
          </a:xfrm>
          <a:prstGeom prst="plus">
            <a:avLst/>
          </a:prstGeom>
          <a:solidFill>
            <a:srgbClr val="FFFF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1" name="Rectangle 60"/>
          <p:cNvSpPr/>
          <p:nvPr/>
        </p:nvSpPr>
        <p:spPr>
          <a:xfrm>
            <a:off x="6012160" y="4797152"/>
            <a:ext cx="1955678" cy="1173406"/>
          </a:xfrm>
          <a:prstGeom prst="rect">
            <a:avLst/>
          </a:prstGeom>
        </p:spPr>
        <p:style>
          <a:lnRef idx="0">
            <a:schemeClr val="accent4"/>
          </a:lnRef>
          <a:fillRef idx="3">
            <a:schemeClr val="accent4"/>
          </a:fillRef>
          <a:effectRef idx="3">
            <a:schemeClr val="accent4"/>
          </a:effectRef>
          <a:fontRef idx="minor">
            <a:schemeClr val="lt1"/>
          </a:fontRef>
        </p:style>
      </p:sp>
      <p:sp>
        <p:nvSpPr>
          <p:cNvPr id="62" name="Rectangle 61"/>
          <p:cNvSpPr/>
          <p:nvPr/>
        </p:nvSpPr>
        <p:spPr>
          <a:xfrm>
            <a:off x="6012160" y="4797152"/>
            <a:ext cx="1955678" cy="11734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fr-FR" kern="1200" dirty="0" smtClean="0"/>
              <a:t>Cassure d’adjacence</a:t>
            </a:r>
          </a:p>
          <a:p>
            <a:pPr lvl="0" algn="l" defTabSz="400050">
              <a:lnSpc>
                <a:spcPct val="90000"/>
              </a:lnSpc>
              <a:spcBef>
                <a:spcPct val="0"/>
              </a:spcBef>
              <a:spcAft>
                <a:spcPct val="35000"/>
              </a:spcAft>
            </a:pPr>
            <a:r>
              <a:rPr lang="fr-FR" sz="1600" kern="1200" dirty="0" smtClean="0"/>
              <a:t>Coût : Ca</a:t>
            </a:r>
            <a:r>
              <a:rPr lang="fr-FR" sz="1800" kern="1200" dirty="0" smtClean="0"/>
              <a:t>      </a:t>
            </a:r>
            <a:r>
              <a:rPr lang="fr-FR" sz="1800" b="1" kern="1200" dirty="0" smtClean="0">
                <a:solidFill>
                  <a:srgbClr val="FF0000"/>
                </a:solidFill>
              </a:rPr>
              <a:t>X</a:t>
            </a:r>
          </a:p>
        </p:txBody>
      </p:sp>
      <p:sp>
        <p:nvSpPr>
          <p:cNvPr id="29" name="ZoneTexte 28"/>
          <p:cNvSpPr txBox="1"/>
          <p:nvPr/>
        </p:nvSpPr>
        <p:spPr>
          <a:xfrm>
            <a:off x="1319044" y="5450740"/>
            <a:ext cx="1548822" cy="923330"/>
          </a:xfrm>
          <a:prstGeom prst="rect">
            <a:avLst/>
          </a:prstGeom>
          <a:noFill/>
        </p:spPr>
        <p:txBody>
          <a:bodyPr wrap="none" rtlCol="0">
            <a:spAutoFit/>
          </a:bodyPr>
          <a:lstStyle/>
          <a:p>
            <a:r>
              <a:rPr lang="fr-FR" dirty="0" smtClean="0"/>
              <a:t>Espèces</a:t>
            </a:r>
            <a:br>
              <a:rPr lang="fr-FR" dirty="0" smtClean="0"/>
            </a:br>
            <a:r>
              <a:rPr lang="fr-FR" dirty="0" smtClean="0"/>
              <a:t>Gènes</a:t>
            </a:r>
            <a:br>
              <a:rPr lang="fr-FR" dirty="0" smtClean="0"/>
            </a:br>
            <a:r>
              <a:rPr lang="fr-FR" dirty="0" smtClean="0"/>
              <a:t>Adjacences</a:t>
            </a:r>
            <a:endParaRPr lang="fr-FR" dirty="0"/>
          </a:p>
        </p:txBody>
      </p:sp>
      <p:sp>
        <p:nvSpPr>
          <p:cNvPr id="30" name="ZoneTexte 29"/>
          <p:cNvSpPr txBox="1"/>
          <p:nvPr/>
        </p:nvSpPr>
        <p:spPr>
          <a:xfrm>
            <a:off x="3767316" y="5727739"/>
            <a:ext cx="1548822" cy="646331"/>
          </a:xfrm>
          <a:prstGeom prst="rect">
            <a:avLst/>
          </a:prstGeom>
          <a:noFill/>
        </p:spPr>
        <p:txBody>
          <a:bodyPr wrap="none" rtlCol="0">
            <a:spAutoFit/>
          </a:bodyPr>
          <a:lstStyle/>
          <a:p>
            <a:r>
              <a:rPr lang="fr-FR" dirty="0" smtClean="0"/>
              <a:t>Gènes</a:t>
            </a:r>
            <a:br>
              <a:rPr lang="fr-FR" dirty="0" smtClean="0"/>
            </a:br>
            <a:r>
              <a:rPr lang="fr-FR" dirty="0" smtClean="0"/>
              <a:t>Adjacences</a:t>
            </a:r>
            <a:endParaRPr lang="fr-FR" dirty="0"/>
          </a:p>
        </p:txBody>
      </p:sp>
      <p:sp>
        <p:nvSpPr>
          <p:cNvPr id="31" name="ZoneTexte 30"/>
          <p:cNvSpPr txBox="1"/>
          <p:nvPr/>
        </p:nvSpPr>
        <p:spPr>
          <a:xfrm>
            <a:off x="6215588" y="6004738"/>
            <a:ext cx="1548822" cy="369332"/>
          </a:xfrm>
          <a:prstGeom prst="rect">
            <a:avLst/>
          </a:prstGeom>
          <a:noFill/>
        </p:spPr>
        <p:txBody>
          <a:bodyPr wrap="none" rtlCol="0">
            <a:spAutoFit/>
          </a:bodyPr>
          <a:lstStyle/>
          <a:p>
            <a:r>
              <a:rPr lang="fr-FR" dirty="0" smtClean="0"/>
              <a:t>Adjacences</a:t>
            </a:r>
            <a:endParaRPr lang="fr-FR" dirty="0"/>
          </a:p>
        </p:txBody>
      </p:sp>
    </p:spTree>
    <p:extLst>
      <p:ext uri="{BB962C8B-B14F-4D97-AF65-F5344CB8AC3E}">
        <p14:creationId xmlns="" xmlns:p14="http://schemas.microsoft.com/office/powerpoint/2010/main" val="4025106587"/>
      </p:ext>
    </p:extLst>
  </p:cSld>
  <p:clrMapOvr>
    <a:masterClrMapping/>
  </p:clrMapOvr>
  <p:transition spd="slow">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3316</TotalTime>
  <Words>6686</Words>
  <Application>Microsoft Office PowerPoint</Application>
  <PresentationFormat>Affichage à l'écran (4:3)</PresentationFormat>
  <Paragraphs>601</Paragraphs>
  <Slides>46</Slides>
  <Notes>46</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Austin</vt:lpstr>
      <vt:lpstr>Détection de co-évolution de gènes</vt:lpstr>
      <vt:lpstr>Présentation du sujet</vt:lpstr>
      <vt:lpstr>Présentation du sujet</vt:lpstr>
      <vt:lpstr>Plan</vt:lpstr>
      <vt:lpstr>Définitions</vt:lpstr>
      <vt:lpstr>Exemple 1</vt:lpstr>
      <vt:lpstr>Exemple 2</vt:lpstr>
      <vt:lpstr>Plan</vt:lpstr>
      <vt:lpstr>Événements évolutifs</vt:lpstr>
      <vt:lpstr>Arbre d’adjacences</vt:lpstr>
      <vt:lpstr>Adjacence Actuelle</vt:lpstr>
      <vt:lpstr>Nœud de Duplication de Gène</vt:lpstr>
      <vt:lpstr>Nœud de Création</vt:lpstr>
      <vt:lpstr>Problématique</vt:lpstr>
      <vt:lpstr>Exemple</vt:lpstr>
      <vt:lpstr>Coûts</vt:lpstr>
      <vt:lpstr>Coûts</vt:lpstr>
      <vt:lpstr>Coûts</vt:lpstr>
      <vt:lpstr>Coûts</vt:lpstr>
      <vt:lpstr>Coûts</vt:lpstr>
      <vt:lpstr>Plan</vt:lpstr>
      <vt:lpstr>Algorithme de Fitch</vt:lpstr>
      <vt:lpstr>Algorithmes de calcul de coûts différentiels</vt:lpstr>
      <vt:lpstr>Algorithmes de calcul de coûts</vt:lpstr>
      <vt:lpstr>Cas d’arrêt</vt:lpstr>
      <vt:lpstr>Cas récursif (D) Pseudo cas d’arrêt</vt:lpstr>
      <vt:lpstr>Cas récursif (D) Pseudo cas d’arrêt</vt:lpstr>
      <vt:lpstr>Cas récursifs (E, F et G)</vt:lpstr>
      <vt:lpstr>Cas récursifs (E, F et G)</vt:lpstr>
      <vt:lpstr>Cas récursifs (E, F et G)</vt:lpstr>
      <vt:lpstr>Preuve d’arrêt</vt:lpstr>
      <vt:lpstr>Preuve d’optimalité</vt:lpstr>
      <vt:lpstr>Algorithme DéCo</vt:lpstr>
      <vt:lpstr>Complexité</vt:lpstr>
      <vt:lpstr>Plan</vt:lpstr>
      <vt:lpstr>Données réelles</vt:lpstr>
      <vt:lpstr>Données réelles</vt:lpstr>
      <vt:lpstr>Plan</vt:lpstr>
      <vt:lpstr>Conclusion</vt:lpstr>
      <vt:lpstr>Perspectives</vt:lpstr>
      <vt:lpstr>Nœud de Spéciation</vt:lpstr>
      <vt:lpstr>Nœud de Duplication d’Adjacence</vt:lpstr>
      <vt:lpstr>Perte d’Adjacence</vt:lpstr>
      <vt:lpstr>Perte de Gène</vt:lpstr>
      <vt:lpstr>Cassure</vt:lpstr>
      <vt:lpstr>Prétraitement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Cora</dc:creator>
  <cp:lastModifiedBy>Coralie</cp:lastModifiedBy>
  <cp:revision>596</cp:revision>
  <dcterms:created xsi:type="dcterms:W3CDTF">2011-09-05T14:52:55Z</dcterms:created>
  <dcterms:modified xsi:type="dcterms:W3CDTF">2011-09-30T12:02:41Z</dcterms:modified>
</cp:coreProperties>
</file>